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24"/>
  </p:notesMasterIdLst>
  <p:sldIdLst>
    <p:sldId id="274" r:id="rId2"/>
    <p:sldId id="263" r:id="rId3"/>
    <p:sldId id="275" r:id="rId4"/>
    <p:sldId id="278" r:id="rId5"/>
    <p:sldId id="256" r:id="rId6"/>
    <p:sldId id="257" r:id="rId7"/>
    <p:sldId id="258" r:id="rId8"/>
    <p:sldId id="259" r:id="rId9"/>
    <p:sldId id="279" r:id="rId10"/>
    <p:sldId id="281" r:id="rId11"/>
    <p:sldId id="261" r:id="rId12"/>
    <p:sldId id="262" r:id="rId13"/>
    <p:sldId id="264" r:id="rId14"/>
    <p:sldId id="269" r:id="rId15"/>
    <p:sldId id="268" r:id="rId16"/>
    <p:sldId id="265" r:id="rId17"/>
    <p:sldId id="266" r:id="rId18"/>
    <p:sldId id="267" r:id="rId19"/>
    <p:sldId id="260" r:id="rId20"/>
    <p:sldId id="280" r:id="rId21"/>
    <p:sldId id="282" r:id="rId22"/>
    <p:sldId id="27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FFCD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2" autoAdjust="0"/>
    <p:restoredTop sz="94694"/>
  </p:normalViewPr>
  <p:slideViewPr>
    <p:cSldViewPr snapToGrid="0">
      <p:cViewPr varScale="1">
        <p:scale>
          <a:sx n="117" d="100"/>
          <a:sy n="117" d="100"/>
        </p:scale>
        <p:origin x="712" y="16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1874E7-FA88-5148-A8A7-931C34A0510A}" type="doc">
      <dgm:prSet loTypeId="urn:microsoft.com/office/officeart/2005/8/layout/venn1" loCatId="" qsTypeId="urn:microsoft.com/office/officeart/2005/8/quickstyle/simple2" qsCatId="simple" csTypeId="urn:microsoft.com/office/officeart/2005/8/colors/colorful1" csCatId="colorful" phldr="1"/>
      <dgm:spPr/>
    </dgm:pt>
    <dgm:pt modelId="{D254F52B-A853-3347-99C4-506450DEDEF4}">
      <dgm:prSet phldrT="[Text]"/>
      <dgm:spPr>
        <a:solidFill>
          <a:schemeClr val="tx2">
            <a:lumMod val="60000"/>
            <a:lumOff val="40000"/>
            <a:alpha val="50000"/>
          </a:schemeClr>
        </a:solidFill>
      </dgm:spPr>
      <dgm:t>
        <a:bodyPr/>
        <a:lstStyle/>
        <a:p>
          <a:r>
            <a:rPr lang="en-US" dirty="0"/>
            <a:t>Information security</a:t>
          </a:r>
        </a:p>
      </dgm:t>
    </dgm:pt>
    <dgm:pt modelId="{782EDC62-48EA-7040-A1E6-9757B6F74EFF}" type="parTrans" cxnId="{E168865F-C636-854A-86C5-348972A3492B}">
      <dgm:prSet/>
      <dgm:spPr/>
      <dgm:t>
        <a:bodyPr/>
        <a:lstStyle/>
        <a:p>
          <a:endParaRPr lang="en-US"/>
        </a:p>
      </dgm:t>
    </dgm:pt>
    <dgm:pt modelId="{AEBA7979-4E81-E641-8C8E-1B923C938366}" type="sibTrans" cxnId="{E168865F-C636-854A-86C5-348972A3492B}">
      <dgm:prSet/>
      <dgm:spPr/>
      <dgm:t>
        <a:bodyPr/>
        <a:lstStyle/>
        <a:p>
          <a:endParaRPr lang="en-US"/>
        </a:p>
      </dgm:t>
    </dgm:pt>
    <dgm:pt modelId="{D43CD50F-FC8F-AF41-9CD9-541C20282B6E}">
      <dgm:prSet phldrT="[Text]"/>
      <dgm:spPr/>
      <dgm:t>
        <a:bodyPr/>
        <a:lstStyle/>
        <a:p>
          <a:r>
            <a:rPr lang="en-US" dirty="0"/>
            <a:t>Information management</a:t>
          </a:r>
        </a:p>
      </dgm:t>
    </dgm:pt>
    <dgm:pt modelId="{8B51DB1B-6105-6844-8656-726898C42BB4}" type="parTrans" cxnId="{FFB48736-E80A-D447-80D1-2BC7ABA16683}">
      <dgm:prSet/>
      <dgm:spPr/>
      <dgm:t>
        <a:bodyPr/>
        <a:lstStyle/>
        <a:p>
          <a:endParaRPr lang="en-US"/>
        </a:p>
      </dgm:t>
    </dgm:pt>
    <dgm:pt modelId="{C2561896-C50F-E145-84B3-CC0AB31EBD95}" type="sibTrans" cxnId="{FFB48736-E80A-D447-80D1-2BC7ABA16683}">
      <dgm:prSet/>
      <dgm:spPr/>
      <dgm:t>
        <a:bodyPr/>
        <a:lstStyle/>
        <a:p>
          <a:endParaRPr lang="en-US"/>
        </a:p>
      </dgm:t>
    </dgm:pt>
    <dgm:pt modelId="{81A107B5-2ED6-2940-A09A-47BC814E5584}">
      <dgm:prSet phldrT="[Text]"/>
      <dgm:spPr>
        <a:solidFill>
          <a:schemeClr val="accent6">
            <a:lumMod val="60000"/>
            <a:lumOff val="40000"/>
            <a:alpha val="50000"/>
          </a:schemeClr>
        </a:solidFill>
      </dgm:spPr>
      <dgm:t>
        <a:bodyPr/>
        <a:lstStyle/>
        <a:p>
          <a:r>
            <a:rPr lang="en-US" dirty="0"/>
            <a:t>Systems thinking</a:t>
          </a:r>
        </a:p>
      </dgm:t>
    </dgm:pt>
    <dgm:pt modelId="{660D4025-474C-574C-B086-C7BA9B261717}" type="parTrans" cxnId="{CF1632C0-B6AE-1144-AD1B-E0B2BB63ED55}">
      <dgm:prSet/>
      <dgm:spPr/>
      <dgm:t>
        <a:bodyPr/>
        <a:lstStyle/>
        <a:p>
          <a:endParaRPr lang="en-US"/>
        </a:p>
      </dgm:t>
    </dgm:pt>
    <dgm:pt modelId="{75963DDE-3812-064C-A62D-A3B51566CD6E}" type="sibTrans" cxnId="{CF1632C0-B6AE-1144-AD1B-E0B2BB63ED55}">
      <dgm:prSet/>
      <dgm:spPr/>
      <dgm:t>
        <a:bodyPr/>
        <a:lstStyle/>
        <a:p>
          <a:endParaRPr lang="en-US"/>
        </a:p>
      </dgm:t>
    </dgm:pt>
    <dgm:pt modelId="{69183233-CAB5-D940-AC5A-A25706481257}">
      <dgm:prSet phldrT="[Text]"/>
      <dgm:spPr/>
      <dgm:t>
        <a:bodyPr/>
        <a:lstStyle/>
        <a:p>
          <a:r>
            <a:rPr lang="en-US" dirty="0"/>
            <a:t>Technical</a:t>
          </a:r>
        </a:p>
        <a:p>
          <a:r>
            <a:rPr lang="en-US" dirty="0"/>
            <a:t>Communications</a:t>
          </a:r>
        </a:p>
      </dgm:t>
    </dgm:pt>
    <dgm:pt modelId="{6F3E38E2-F6CE-7445-8D76-B6D5DA42D9BC}" type="parTrans" cxnId="{A480859D-3DDE-8D45-B4C3-B661BBD8A1C7}">
      <dgm:prSet/>
      <dgm:spPr/>
      <dgm:t>
        <a:bodyPr/>
        <a:lstStyle/>
        <a:p>
          <a:endParaRPr lang="en-US"/>
        </a:p>
      </dgm:t>
    </dgm:pt>
    <dgm:pt modelId="{F18B7748-4A1C-6D47-B877-83928E29C08F}" type="sibTrans" cxnId="{A480859D-3DDE-8D45-B4C3-B661BBD8A1C7}">
      <dgm:prSet/>
      <dgm:spPr/>
      <dgm:t>
        <a:bodyPr/>
        <a:lstStyle/>
        <a:p>
          <a:endParaRPr lang="en-US"/>
        </a:p>
      </dgm:t>
    </dgm:pt>
    <dgm:pt modelId="{9E68430D-77FC-1D47-9A5B-8110F4C9CBC1}" type="pres">
      <dgm:prSet presAssocID="{EB1874E7-FA88-5148-A8A7-931C34A0510A}" presName="compositeShape" presStyleCnt="0">
        <dgm:presLayoutVars>
          <dgm:chMax val="7"/>
          <dgm:dir/>
          <dgm:resizeHandles val="exact"/>
        </dgm:presLayoutVars>
      </dgm:prSet>
      <dgm:spPr/>
    </dgm:pt>
    <dgm:pt modelId="{D172C7C9-6CA3-4349-BA25-1BB4423F2208}" type="pres">
      <dgm:prSet presAssocID="{D254F52B-A853-3347-99C4-506450DEDEF4}" presName="circ1" presStyleLbl="vennNode1" presStyleIdx="0" presStyleCnt="4"/>
      <dgm:spPr/>
    </dgm:pt>
    <dgm:pt modelId="{A4632ABB-3FB3-7549-B7E1-40FC82F2E778}" type="pres">
      <dgm:prSet presAssocID="{D254F52B-A853-3347-99C4-506450DEDEF4}" presName="circ1Tx" presStyleLbl="revTx" presStyleIdx="0" presStyleCnt="0">
        <dgm:presLayoutVars>
          <dgm:chMax val="0"/>
          <dgm:chPref val="0"/>
          <dgm:bulletEnabled val="1"/>
        </dgm:presLayoutVars>
      </dgm:prSet>
      <dgm:spPr/>
    </dgm:pt>
    <dgm:pt modelId="{D925A9E3-AF73-CA45-8514-C9FE0D757A08}" type="pres">
      <dgm:prSet presAssocID="{D43CD50F-FC8F-AF41-9CD9-541C20282B6E}" presName="circ2" presStyleLbl="vennNode1" presStyleIdx="1" presStyleCnt="4"/>
      <dgm:spPr/>
    </dgm:pt>
    <dgm:pt modelId="{2690A023-795D-184C-BB80-A0D1F412A08A}" type="pres">
      <dgm:prSet presAssocID="{D43CD50F-FC8F-AF41-9CD9-541C20282B6E}" presName="circ2Tx" presStyleLbl="revTx" presStyleIdx="0" presStyleCnt="0">
        <dgm:presLayoutVars>
          <dgm:chMax val="0"/>
          <dgm:chPref val="0"/>
          <dgm:bulletEnabled val="1"/>
        </dgm:presLayoutVars>
      </dgm:prSet>
      <dgm:spPr/>
    </dgm:pt>
    <dgm:pt modelId="{FA7D1208-E29C-554B-B0B4-1DA290BB252F}" type="pres">
      <dgm:prSet presAssocID="{69183233-CAB5-D940-AC5A-A25706481257}" presName="circ3" presStyleLbl="vennNode1" presStyleIdx="2" presStyleCnt="4"/>
      <dgm:spPr/>
    </dgm:pt>
    <dgm:pt modelId="{751747DF-9AFE-A740-A98A-6458E40B3BBD}" type="pres">
      <dgm:prSet presAssocID="{69183233-CAB5-D940-AC5A-A25706481257}" presName="circ3Tx" presStyleLbl="revTx" presStyleIdx="0" presStyleCnt="0">
        <dgm:presLayoutVars>
          <dgm:chMax val="0"/>
          <dgm:chPref val="0"/>
          <dgm:bulletEnabled val="1"/>
        </dgm:presLayoutVars>
      </dgm:prSet>
      <dgm:spPr/>
    </dgm:pt>
    <dgm:pt modelId="{A2A08EF8-AE68-A64B-BA65-2532A48152C4}" type="pres">
      <dgm:prSet presAssocID="{81A107B5-2ED6-2940-A09A-47BC814E5584}" presName="circ4" presStyleLbl="vennNode1" presStyleIdx="3" presStyleCnt="4"/>
      <dgm:spPr/>
    </dgm:pt>
    <dgm:pt modelId="{ADEA307B-5F9B-2047-930C-0EFB28017173}" type="pres">
      <dgm:prSet presAssocID="{81A107B5-2ED6-2940-A09A-47BC814E5584}" presName="circ4Tx" presStyleLbl="revTx" presStyleIdx="0" presStyleCnt="0">
        <dgm:presLayoutVars>
          <dgm:chMax val="0"/>
          <dgm:chPref val="0"/>
          <dgm:bulletEnabled val="1"/>
        </dgm:presLayoutVars>
      </dgm:prSet>
      <dgm:spPr/>
    </dgm:pt>
  </dgm:ptLst>
  <dgm:cxnLst>
    <dgm:cxn modelId="{D4A6592F-1928-C145-857C-547D1FDE08B6}" type="presOf" srcId="{EB1874E7-FA88-5148-A8A7-931C34A0510A}" destId="{9E68430D-77FC-1D47-9A5B-8110F4C9CBC1}" srcOrd="0" destOrd="0" presId="urn:microsoft.com/office/officeart/2005/8/layout/venn1"/>
    <dgm:cxn modelId="{F3104132-B146-0742-B432-2CA44C931B4B}" type="presOf" srcId="{81A107B5-2ED6-2940-A09A-47BC814E5584}" destId="{A2A08EF8-AE68-A64B-BA65-2532A48152C4}" srcOrd="0" destOrd="0" presId="urn:microsoft.com/office/officeart/2005/8/layout/venn1"/>
    <dgm:cxn modelId="{FFB48736-E80A-D447-80D1-2BC7ABA16683}" srcId="{EB1874E7-FA88-5148-A8A7-931C34A0510A}" destId="{D43CD50F-FC8F-AF41-9CD9-541C20282B6E}" srcOrd="1" destOrd="0" parTransId="{8B51DB1B-6105-6844-8656-726898C42BB4}" sibTransId="{C2561896-C50F-E145-84B3-CC0AB31EBD95}"/>
    <dgm:cxn modelId="{4092E636-99B6-3941-BF68-7FCE2E7058F8}" type="presOf" srcId="{D254F52B-A853-3347-99C4-506450DEDEF4}" destId="{A4632ABB-3FB3-7549-B7E1-40FC82F2E778}" srcOrd="1" destOrd="0" presId="urn:microsoft.com/office/officeart/2005/8/layout/venn1"/>
    <dgm:cxn modelId="{1BE7EA4C-92C9-C546-9CDD-8EF3C202F9F3}" type="presOf" srcId="{69183233-CAB5-D940-AC5A-A25706481257}" destId="{751747DF-9AFE-A740-A98A-6458E40B3BBD}" srcOrd="1" destOrd="0" presId="urn:microsoft.com/office/officeart/2005/8/layout/venn1"/>
    <dgm:cxn modelId="{5E29CE5E-281A-7C45-B60F-7472792C2AE2}" type="presOf" srcId="{D254F52B-A853-3347-99C4-506450DEDEF4}" destId="{D172C7C9-6CA3-4349-BA25-1BB4423F2208}" srcOrd="0" destOrd="0" presId="urn:microsoft.com/office/officeart/2005/8/layout/venn1"/>
    <dgm:cxn modelId="{E168865F-C636-854A-86C5-348972A3492B}" srcId="{EB1874E7-FA88-5148-A8A7-931C34A0510A}" destId="{D254F52B-A853-3347-99C4-506450DEDEF4}" srcOrd="0" destOrd="0" parTransId="{782EDC62-48EA-7040-A1E6-9757B6F74EFF}" sibTransId="{AEBA7979-4E81-E641-8C8E-1B923C938366}"/>
    <dgm:cxn modelId="{9B98A378-B153-C044-9B51-C74C27EC19ED}" type="presOf" srcId="{69183233-CAB5-D940-AC5A-A25706481257}" destId="{FA7D1208-E29C-554B-B0B4-1DA290BB252F}" srcOrd="0" destOrd="0" presId="urn:microsoft.com/office/officeart/2005/8/layout/venn1"/>
    <dgm:cxn modelId="{3F6BDA8C-06C4-9749-9F8C-8454F7D9AE64}" type="presOf" srcId="{D43CD50F-FC8F-AF41-9CD9-541C20282B6E}" destId="{D925A9E3-AF73-CA45-8514-C9FE0D757A08}" srcOrd="0" destOrd="0" presId="urn:microsoft.com/office/officeart/2005/8/layout/venn1"/>
    <dgm:cxn modelId="{0D3C3098-26D5-D540-AAFA-11C9C5B6E90D}" type="presOf" srcId="{D43CD50F-FC8F-AF41-9CD9-541C20282B6E}" destId="{2690A023-795D-184C-BB80-A0D1F412A08A}" srcOrd="1" destOrd="0" presId="urn:microsoft.com/office/officeart/2005/8/layout/venn1"/>
    <dgm:cxn modelId="{A480859D-3DDE-8D45-B4C3-B661BBD8A1C7}" srcId="{EB1874E7-FA88-5148-A8A7-931C34A0510A}" destId="{69183233-CAB5-D940-AC5A-A25706481257}" srcOrd="2" destOrd="0" parTransId="{6F3E38E2-F6CE-7445-8D76-B6D5DA42D9BC}" sibTransId="{F18B7748-4A1C-6D47-B877-83928E29C08F}"/>
    <dgm:cxn modelId="{78FA54B8-41B4-BC49-A26B-DB1B12C34E31}" type="presOf" srcId="{81A107B5-2ED6-2940-A09A-47BC814E5584}" destId="{ADEA307B-5F9B-2047-930C-0EFB28017173}" srcOrd="1" destOrd="0" presId="urn:microsoft.com/office/officeart/2005/8/layout/venn1"/>
    <dgm:cxn modelId="{CF1632C0-B6AE-1144-AD1B-E0B2BB63ED55}" srcId="{EB1874E7-FA88-5148-A8A7-931C34A0510A}" destId="{81A107B5-2ED6-2940-A09A-47BC814E5584}" srcOrd="3" destOrd="0" parTransId="{660D4025-474C-574C-B086-C7BA9B261717}" sibTransId="{75963DDE-3812-064C-A62D-A3B51566CD6E}"/>
    <dgm:cxn modelId="{0EF282FB-9AE0-9148-A58C-52FD576418F1}" type="presParOf" srcId="{9E68430D-77FC-1D47-9A5B-8110F4C9CBC1}" destId="{D172C7C9-6CA3-4349-BA25-1BB4423F2208}" srcOrd="0" destOrd="0" presId="urn:microsoft.com/office/officeart/2005/8/layout/venn1"/>
    <dgm:cxn modelId="{C0A1ABF2-9DE2-4E49-B2E6-4EABC280452E}" type="presParOf" srcId="{9E68430D-77FC-1D47-9A5B-8110F4C9CBC1}" destId="{A4632ABB-3FB3-7549-B7E1-40FC82F2E778}" srcOrd="1" destOrd="0" presId="urn:microsoft.com/office/officeart/2005/8/layout/venn1"/>
    <dgm:cxn modelId="{D0E0B5FF-7415-6741-A219-C29273C6926F}" type="presParOf" srcId="{9E68430D-77FC-1D47-9A5B-8110F4C9CBC1}" destId="{D925A9E3-AF73-CA45-8514-C9FE0D757A08}" srcOrd="2" destOrd="0" presId="urn:microsoft.com/office/officeart/2005/8/layout/venn1"/>
    <dgm:cxn modelId="{D0259E1F-B624-B846-AA66-D51314447233}" type="presParOf" srcId="{9E68430D-77FC-1D47-9A5B-8110F4C9CBC1}" destId="{2690A023-795D-184C-BB80-A0D1F412A08A}" srcOrd="3" destOrd="0" presId="urn:microsoft.com/office/officeart/2005/8/layout/venn1"/>
    <dgm:cxn modelId="{3BD4C810-3D40-6443-AAED-DEC8CA7F7FD5}" type="presParOf" srcId="{9E68430D-77FC-1D47-9A5B-8110F4C9CBC1}" destId="{FA7D1208-E29C-554B-B0B4-1DA290BB252F}" srcOrd="4" destOrd="0" presId="urn:microsoft.com/office/officeart/2005/8/layout/venn1"/>
    <dgm:cxn modelId="{1A6BFC36-C49C-A444-AB29-B141B37D176B}" type="presParOf" srcId="{9E68430D-77FC-1D47-9A5B-8110F4C9CBC1}" destId="{751747DF-9AFE-A740-A98A-6458E40B3BBD}" srcOrd="5" destOrd="0" presId="urn:microsoft.com/office/officeart/2005/8/layout/venn1"/>
    <dgm:cxn modelId="{88C7A8A6-F205-7648-A0F5-34F851F9051D}" type="presParOf" srcId="{9E68430D-77FC-1D47-9A5B-8110F4C9CBC1}" destId="{A2A08EF8-AE68-A64B-BA65-2532A48152C4}" srcOrd="6" destOrd="0" presId="urn:microsoft.com/office/officeart/2005/8/layout/venn1"/>
    <dgm:cxn modelId="{3A23555F-72A8-ED42-A763-4CBEE95254B6}" type="presParOf" srcId="{9E68430D-77FC-1D47-9A5B-8110F4C9CBC1}" destId="{ADEA307B-5F9B-2047-930C-0EFB28017173}"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72C7C9-6CA3-4349-BA25-1BB4423F2208}">
      <dsp:nvSpPr>
        <dsp:cNvPr id="0" name=""/>
        <dsp:cNvSpPr/>
      </dsp:nvSpPr>
      <dsp:spPr>
        <a:xfrm>
          <a:off x="1162902" y="68673"/>
          <a:ext cx="2519621" cy="2519621"/>
        </a:xfrm>
        <a:prstGeom prst="ellipse">
          <a:avLst/>
        </a:prstGeom>
        <a:solidFill>
          <a:schemeClr val="tx2">
            <a:lumMod val="60000"/>
            <a:lumOff val="40000"/>
            <a:alpha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kern="1200" dirty="0"/>
            <a:t>Information security</a:t>
          </a:r>
        </a:p>
      </dsp:txBody>
      <dsp:txXfrm>
        <a:off x="1453627" y="407853"/>
        <a:ext cx="1938170" cy="799495"/>
      </dsp:txXfrm>
    </dsp:sp>
    <dsp:sp modelId="{D925A9E3-AF73-CA45-8514-C9FE0D757A08}">
      <dsp:nvSpPr>
        <dsp:cNvPr id="0" name=""/>
        <dsp:cNvSpPr/>
      </dsp:nvSpPr>
      <dsp:spPr>
        <a:xfrm>
          <a:off x="2277350" y="1183121"/>
          <a:ext cx="2519621" cy="2519621"/>
        </a:xfrm>
        <a:prstGeom prst="ellipse">
          <a:avLst/>
        </a:prstGeom>
        <a:solidFill>
          <a:schemeClr val="accent3">
            <a:alpha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kern="1200" dirty="0"/>
            <a:t>Information management</a:t>
          </a:r>
        </a:p>
      </dsp:txBody>
      <dsp:txXfrm>
        <a:off x="3634069" y="1473847"/>
        <a:ext cx="969085" cy="1938170"/>
      </dsp:txXfrm>
    </dsp:sp>
    <dsp:sp modelId="{FA7D1208-E29C-554B-B0B4-1DA290BB252F}">
      <dsp:nvSpPr>
        <dsp:cNvPr id="0" name=""/>
        <dsp:cNvSpPr/>
      </dsp:nvSpPr>
      <dsp:spPr>
        <a:xfrm>
          <a:off x="1162902" y="2297569"/>
          <a:ext cx="2519621" cy="2519621"/>
        </a:xfrm>
        <a:prstGeom prst="ellipse">
          <a:avLst/>
        </a:prstGeom>
        <a:solidFill>
          <a:schemeClr val="accent4">
            <a:alpha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kern="1200" dirty="0"/>
            <a:t>Technical</a:t>
          </a:r>
        </a:p>
        <a:p>
          <a:pPr marL="0" lvl="0" indent="0" algn="ctr" defTabSz="622300">
            <a:lnSpc>
              <a:spcPct val="90000"/>
            </a:lnSpc>
            <a:spcBef>
              <a:spcPct val="0"/>
            </a:spcBef>
            <a:spcAft>
              <a:spcPct val="35000"/>
            </a:spcAft>
            <a:buNone/>
          </a:pPr>
          <a:r>
            <a:rPr lang="en-US" sz="1400" kern="1200" dirty="0"/>
            <a:t>Communications</a:t>
          </a:r>
        </a:p>
      </dsp:txBody>
      <dsp:txXfrm>
        <a:off x="1453627" y="3678516"/>
        <a:ext cx="1938170" cy="799495"/>
      </dsp:txXfrm>
    </dsp:sp>
    <dsp:sp modelId="{A2A08EF8-AE68-A64B-BA65-2532A48152C4}">
      <dsp:nvSpPr>
        <dsp:cNvPr id="0" name=""/>
        <dsp:cNvSpPr/>
      </dsp:nvSpPr>
      <dsp:spPr>
        <a:xfrm>
          <a:off x="48454" y="1183121"/>
          <a:ext cx="2519621" cy="2519621"/>
        </a:xfrm>
        <a:prstGeom prst="ellipse">
          <a:avLst/>
        </a:prstGeom>
        <a:solidFill>
          <a:schemeClr val="accent6">
            <a:lumMod val="60000"/>
            <a:lumOff val="40000"/>
            <a:alpha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kern="1200" dirty="0"/>
            <a:t>Systems thinking</a:t>
          </a:r>
        </a:p>
      </dsp:txBody>
      <dsp:txXfrm>
        <a:off x="242271" y="1473847"/>
        <a:ext cx="969085" cy="193817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C20E8E-2235-4FD2-80A3-0DBAF7C10AD4}" type="datetimeFigureOut">
              <a:rPr lang="en-US" smtClean="0"/>
              <a:t>4/6/22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88518B-D0D9-498D-8CF9-B050A9370572}" type="slidenum">
              <a:rPr lang="en-US" smtClean="0"/>
              <a:t>‹#›</a:t>
            </a:fld>
            <a:endParaRPr lang="en-US" dirty="0"/>
          </a:p>
        </p:txBody>
      </p:sp>
    </p:spTree>
    <p:extLst>
      <p:ext uri="{BB962C8B-B14F-4D97-AF65-F5344CB8AC3E}">
        <p14:creationId xmlns:p14="http://schemas.microsoft.com/office/powerpoint/2010/main" val="3328285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964daa12b3_0_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Google Shape;92;g964daa12b3_0_4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lang="en-US" sz="1100" b="0" i="0" u="none" strike="noStrike" cap="none" dirty="0">
              <a:solidFill>
                <a:srgbClr val="000000"/>
              </a:solidFill>
              <a:effectLst/>
              <a:latin typeface="Arial"/>
              <a:ea typeface="Arial"/>
              <a:cs typeface="Arial"/>
              <a:sym typeface="Arial"/>
            </a:endParaRPr>
          </a:p>
        </p:txBody>
      </p:sp>
      <p:sp>
        <p:nvSpPr>
          <p:cNvPr id="93" name="Google Shape;93;g964daa12b3_0_4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
              <a:t>5</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07973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C9A51F1-5A47-F148-A085-808E55F5C1FF}" type="slidenum">
              <a:rPr lang="en-US" smtClean="0"/>
              <a:t>11</a:t>
            </a:fld>
            <a:endParaRPr lang="en-US"/>
          </a:p>
        </p:txBody>
      </p:sp>
    </p:spTree>
    <p:extLst>
      <p:ext uri="{BB962C8B-B14F-4D97-AF65-F5344CB8AC3E}">
        <p14:creationId xmlns:p14="http://schemas.microsoft.com/office/powerpoint/2010/main" val="3229061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219325" y="1122363"/>
            <a:ext cx="9144000" cy="2387600"/>
          </a:xfrm>
        </p:spPr>
        <p:txBody>
          <a:bodyPr anchor="b"/>
          <a:lstStyle>
            <a:lvl1pPr algn="r">
              <a:defRPr sz="6000" baseline="0">
                <a:effectLst>
                  <a:outerShdw blurRad="50800" dist="38100" dir="10800000" algn="r" rotWithShape="0">
                    <a:prstClr val="black">
                      <a:alpha val="40000"/>
                    </a:prstClr>
                  </a:outerShdw>
                </a:effectLst>
              </a:defRPr>
            </a:lvl1pPr>
          </a:lstStyle>
          <a:p>
            <a:r>
              <a:rPr lang="en-US" dirty="0"/>
              <a:t>ENTER TITLE OF PRESENTATION HERE</a:t>
            </a:r>
          </a:p>
        </p:txBody>
      </p:sp>
      <p:sp>
        <p:nvSpPr>
          <p:cNvPr id="3" name="Subtitle 2"/>
          <p:cNvSpPr>
            <a:spLocks noGrp="1"/>
          </p:cNvSpPr>
          <p:nvPr>
            <p:ph type="subTitle" idx="1" hasCustomPrompt="1"/>
          </p:nvPr>
        </p:nvSpPr>
        <p:spPr>
          <a:xfrm>
            <a:off x="2219325" y="3602038"/>
            <a:ext cx="9144000" cy="1655762"/>
          </a:xfrm>
        </p:spPr>
        <p:txBody>
          <a:bodyPr/>
          <a:lstStyle>
            <a:lvl1pPr marL="0" indent="0" algn="r">
              <a:buNone/>
              <a:defRPr sz="2400" baseline="0">
                <a:solidFill>
                  <a:schemeClr val="bg1">
                    <a:lumMod val="50000"/>
                  </a:schemeClr>
                </a:solidFill>
                <a:effectLst>
                  <a:outerShdw blurRad="50800" dist="38100" dir="8100000" algn="tr" rotWithShape="0">
                    <a:prstClr val="black">
                      <a:alpha val="40000"/>
                    </a:prst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ENTER SUBTITLE HERE</a:t>
            </a:r>
          </a:p>
          <a:p>
            <a:pPr lvl="0"/>
            <a:r>
              <a:rPr lang="en-US" dirty="0"/>
              <a:t>ENTER DATE HERE</a:t>
            </a:r>
            <a:br>
              <a:rPr lang="en-US" dirty="0"/>
            </a:br>
            <a:endParaRPr lang="en-US" dirty="0"/>
          </a:p>
        </p:txBody>
      </p:sp>
    </p:spTree>
    <p:extLst>
      <p:ext uri="{BB962C8B-B14F-4D97-AF65-F5344CB8AC3E}">
        <p14:creationId xmlns:p14="http://schemas.microsoft.com/office/powerpoint/2010/main" val="3755385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1"/>
          <p:cNvSpPr>
            <a:spLocks noGrp="1"/>
          </p:cNvSpPr>
          <p:nvPr>
            <p:ph type="title" hasCustomPrompt="1"/>
          </p:nvPr>
        </p:nvSpPr>
        <p:spPr>
          <a:xfrm>
            <a:off x="1838324" y="365125"/>
            <a:ext cx="10086975" cy="1325563"/>
          </a:xfrm>
        </p:spPr>
        <p:txBody>
          <a:bodyPr/>
          <a:lstStyle>
            <a:lvl1pPr>
              <a:defRPr>
                <a:effectLst>
                  <a:outerShdw blurRad="50800" dist="38100" dir="10800000" algn="r" rotWithShape="0">
                    <a:prstClr val="black">
                      <a:alpha val="40000"/>
                    </a:prstClr>
                  </a:outerShdw>
                </a:effectLst>
              </a:defRPr>
            </a:lvl1pPr>
          </a:lstStyle>
          <a:p>
            <a:r>
              <a:rPr lang="en-US" dirty="0"/>
              <a:t>ENTER SLIDE TITLE</a:t>
            </a:r>
          </a:p>
        </p:txBody>
      </p:sp>
    </p:spTree>
    <p:extLst>
      <p:ext uri="{BB962C8B-B14F-4D97-AF65-F5344CB8AC3E}">
        <p14:creationId xmlns:p14="http://schemas.microsoft.com/office/powerpoint/2010/main" val="3946011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220200" y="365125"/>
            <a:ext cx="2628900" cy="5378450"/>
          </a:xfrm>
        </p:spPr>
        <p:txBody>
          <a:bodyPr vert="eaVert"/>
          <a:lstStyle>
            <a:lvl1pPr>
              <a:defRPr>
                <a:effectLst>
                  <a:outerShdw blurRad="50800" dist="38100" dir="10800000" algn="r" rotWithShape="0">
                    <a:prstClr val="black">
                      <a:alpha val="40000"/>
                    </a:prstClr>
                  </a:outerShdw>
                </a:effectLst>
              </a:defRPr>
            </a:lvl1pPr>
          </a:lstStyle>
          <a:p>
            <a:r>
              <a:rPr lang="en-US" dirty="0"/>
              <a:t>ENTER SLIDE TITLE HERE</a:t>
            </a:r>
          </a:p>
        </p:txBody>
      </p:sp>
      <p:sp>
        <p:nvSpPr>
          <p:cNvPr id="3" name="Vertical Text Placeholder 2"/>
          <p:cNvSpPr>
            <a:spLocks noGrp="1"/>
          </p:cNvSpPr>
          <p:nvPr>
            <p:ph type="body" orient="vert" idx="1"/>
          </p:nvPr>
        </p:nvSpPr>
        <p:spPr>
          <a:xfrm>
            <a:off x="1952626" y="365125"/>
            <a:ext cx="7115174" cy="5378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00881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effectLst>
                  <a:outerShdw blurRad="50800" dist="38100" dir="10800000" algn="r" rotWithShape="0">
                    <a:prstClr val="black">
                      <a:alpha val="40000"/>
                    </a:prstClr>
                  </a:outerShdw>
                </a:effectLst>
              </a:defRPr>
            </a:lvl1pPr>
          </a:lstStyle>
          <a:p>
            <a:r>
              <a:rPr lang="en-US" dirty="0"/>
              <a:t>ENTER SLIDE TITLE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186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2219325" y="1122363"/>
            <a:ext cx="9144000" cy="2387600"/>
          </a:xfrm>
        </p:spPr>
        <p:txBody>
          <a:bodyPr anchor="b"/>
          <a:lstStyle>
            <a:lvl1pPr algn="r">
              <a:defRPr sz="6000" baseline="0">
                <a:effectLst>
                  <a:outerShdw blurRad="50800" dist="38100" dir="10800000" algn="r" rotWithShape="0">
                    <a:prstClr val="black">
                      <a:alpha val="40000"/>
                    </a:prstClr>
                  </a:outerShdw>
                </a:effectLst>
              </a:defRPr>
            </a:lvl1pPr>
          </a:lstStyle>
          <a:p>
            <a:r>
              <a:rPr lang="en-US" dirty="0"/>
              <a:t>ENTER TITLE HERE</a:t>
            </a:r>
          </a:p>
        </p:txBody>
      </p:sp>
      <p:sp>
        <p:nvSpPr>
          <p:cNvPr id="8" name="Subtitle 2"/>
          <p:cNvSpPr>
            <a:spLocks noGrp="1"/>
          </p:cNvSpPr>
          <p:nvPr>
            <p:ph type="subTitle" idx="1" hasCustomPrompt="1"/>
          </p:nvPr>
        </p:nvSpPr>
        <p:spPr>
          <a:xfrm>
            <a:off x="2219325" y="3602038"/>
            <a:ext cx="9144000" cy="1655762"/>
          </a:xfrm>
        </p:spPr>
        <p:txBody>
          <a:bodyPr/>
          <a:lstStyle>
            <a:lvl1pPr marL="0" indent="0" algn="r">
              <a:buNone/>
              <a:defRPr sz="2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ENTER DATE / AUTHOR / SUBTITLE HERE</a:t>
            </a:r>
          </a:p>
        </p:txBody>
      </p:sp>
    </p:spTree>
    <p:extLst>
      <p:ext uri="{BB962C8B-B14F-4D97-AF65-F5344CB8AC3E}">
        <p14:creationId xmlns:p14="http://schemas.microsoft.com/office/powerpoint/2010/main" val="2977475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effectLst>
                  <a:outerShdw blurRad="50800" dist="38100" dir="10800000" algn="r" rotWithShape="0">
                    <a:prstClr val="black">
                      <a:alpha val="40000"/>
                    </a:prstClr>
                  </a:outerShdw>
                </a:effectLst>
              </a:defRPr>
            </a:lvl1pPr>
          </a:lstStyle>
          <a:p>
            <a:r>
              <a:rPr lang="en-US" dirty="0"/>
              <a:t>ENTER SLIDE TITLE</a:t>
            </a:r>
          </a:p>
        </p:txBody>
      </p:sp>
      <p:sp>
        <p:nvSpPr>
          <p:cNvPr id="3" name="Content Placeholder 2"/>
          <p:cNvSpPr>
            <a:spLocks noGrp="1"/>
          </p:cNvSpPr>
          <p:nvPr>
            <p:ph sz="half" idx="1"/>
          </p:nvPr>
        </p:nvSpPr>
        <p:spPr>
          <a:xfrm>
            <a:off x="1838323" y="1825625"/>
            <a:ext cx="4905377" cy="38798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p:cNvSpPr>
            <a:spLocks noGrp="1"/>
          </p:cNvSpPr>
          <p:nvPr>
            <p:ph sz="half" idx="10"/>
          </p:nvPr>
        </p:nvSpPr>
        <p:spPr>
          <a:xfrm>
            <a:off x="7019922" y="1825625"/>
            <a:ext cx="4905377" cy="38798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4108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38324" y="1685926"/>
            <a:ext cx="493395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844674" y="2509838"/>
            <a:ext cx="4927601" cy="32242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2"/>
          <p:cNvSpPr>
            <a:spLocks noGrp="1"/>
          </p:cNvSpPr>
          <p:nvPr>
            <p:ph type="body" idx="10"/>
          </p:nvPr>
        </p:nvSpPr>
        <p:spPr>
          <a:xfrm>
            <a:off x="6997698" y="1685926"/>
            <a:ext cx="493395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3"/>
          <p:cNvSpPr>
            <a:spLocks noGrp="1"/>
          </p:cNvSpPr>
          <p:nvPr>
            <p:ph sz="half" idx="11"/>
          </p:nvPr>
        </p:nvSpPr>
        <p:spPr>
          <a:xfrm>
            <a:off x="7004048" y="2509838"/>
            <a:ext cx="4927601" cy="32242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p:cNvSpPr>
            <a:spLocks noGrp="1"/>
          </p:cNvSpPr>
          <p:nvPr>
            <p:ph type="title" hasCustomPrompt="1"/>
          </p:nvPr>
        </p:nvSpPr>
        <p:spPr>
          <a:xfrm>
            <a:off x="1838324" y="365125"/>
            <a:ext cx="10086975" cy="1325563"/>
          </a:xfrm>
        </p:spPr>
        <p:txBody>
          <a:bodyPr/>
          <a:lstStyle>
            <a:lvl1pPr>
              <a:defRPr>
                <a:effectLst>
                  <a:outerShdw blurRad="50800" dist="38100" dir="10800000" algn="r" rotWithShape="0">
                    <a:prstClr val="black">
                      <a:alpha val="40000"/>
                    </a:prstClr>
                  </a:outerShdw>
                </a:effectLst>
              </a:defRPr>
            </a:lvl1pPr>
          </a:lstStyle>
          <a:p>
            <a:r>
              <a:rPr lang="en-US" dirty="0"/>
              <a:t>ENTER SLIDE TITLE</a:t>
            </a:r>
          </a:p>
        </p:txBody>
      </p:sp>
    </p:spTree>
    <p:extLst>
      <p:ext uri="{BB962C8B-B14F-4D97-AF65-F5344CB8AC3E}">
        <p14:creationId xmlns:p14="http://schemas.microsoft.com/office/powerpoint/2010/main" val="390431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838324" y="365125"/>
            <a:ext cx="10086975" cy="1325563"/>
          </a:xfrm>
        </p:spPr>
        <p:txBody>
          <a:bodyPr/>
          <a:lstStyle>
            <a:lvl1pPr>
              <a:defRPr>
                <a:effectLst>
                  <a:outerShdw blurRad="50800" dist="38100" dir="10800000" algn="r" rotWithShape="0">
                    <a:prstClr val="black">
                      <a:alpha val="40000"/>
                    </a:prstClr>
                  </a:outerShdw>
                </a:effectLst>
              </a:defRPr>
            </a:lvl1pPr>
          </a:lstStyle>
          <a:p>
            <a:r>
              <a:rPr lang="en-US" dirty="0"/>
              <a:t>ENTER SLIDE TITLE</a:t>
            </a:r>
          </a:p>
        </p:txBody>
      </p:sp>
    </p:spTree>
    <p:extLst>
      <p:ext uri="{BB962C8B-B14F-4D97-AF65-F5344CB8AC3E}">
        <p14:creationId xmlns:p14="http://schemas.microsoft.com/office/powerpoint/2010/main" val="2321767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05231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954212" y="419895"/>
            <a:ext cx="3932237" cy="1001712"/>
          </a:xfrm>
        </p:spPr>
        <p:txBody>
          <a:bodyPr anchor="b"/>
          <a:lstStyle>
            <a:lvl1pPr>
              <a:defRPr sz="3200" baseline="0">
                <a:effectLst>
                  <a:outerShdw blurRad="50800" dist="38100" dir="10800000" algn="r" rotWithShape="0">
                    <a:prstClr val="black">
                      <a:alpha val="40000"/>
                    </a:prstClr>
                  </a:outerShdw>
                </a:effectLst>
              </a:defRPr>
            </a:lvl1pPr>
          </a:lstStyle>
          <a:p>
            <a:r>
              <a:rPr lang="en-US" dirty="0"/>
              <a:t>ENTER SLIDE TITLE</a:t>
            </a:r>
          </a:p>
        </p:txBody>
      </p:sp>
      <p:sp>
        <p:nvSpPr>
          <p:cNvPr id="3" name="Content Placeholder 2"/>
          <p:cNvSpPr>
            <a:spLocks noGrp="1"/>
          </p:cNvSpPr>
          <p:nvPr>
            <p:ph idx="1"/>
          </p:nvPr>
        </p:nvSpPr>
        <p:spPr>
          <a:xfrm>
            <a:off x="6153150" y="419895"/>
            <a:ext cx="5705475" cy="53141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54212" y="1421607"/>
            <a:ext cx="3932237" cy="43124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214974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153150" y="419895"/>
            <a:ext cx="5695950" cy="53141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Text Placeholder 3"/>
          <p:cNvSpPr>
            <a:spLocks noGrp="1"/>
          </p:cNvSpPr>
          <p:nvPr>
            <p:ph type="body" sz="half" idx="2"/>
          </p:nvPr>
        </p:nvSpPr>
        <p:spPr>
          <a:xfrm>
            <a:off x="1954212" y="1421607"/>
            <a:ext cx="3932237" cy="43124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Title 1"/>
          <p:cNvSpPr>
            <a:spLocks noGrp="1"/>
          </p:cNvSpPr>
          <p:nvPr>
            <p:ph type="title" hasCustomPrompt="1"/>
          </p:nvPr>
        </p:nvSpPr>
        <p:spPr>
          <a:xfrm>
            <a:off x="1954212" y="419895"/>
            <a:ext cx="3932237" cy="1001712"/>
          </a:xfrm>
        </p:spPr>
        <p:txBody>
          <a:bodyPr anchor="b"/>
          <a:lstStyle>
            <a:lvl1pPr>
              <a:defRPr sz="3200" baseline="0">
                <a:effectLst>
                  <a:outerShdw blurRad="50800" dist="38100" dir="10800000" algn="r" rotWithShape="0">
                    <a:prstClr val="black">
                      <a:alpha val="40000"/>
                    </a:prstClr>
                  </a:outerShdw>
                </a:effectLst>
              </a:defRPr>
            </a:lvl1pPr>
          </a:lstStyle>
          <a:p>
            <a:r>
              <a:rPr lang="en-US" dirty="0"/>
              <a:t>ENTER SLIDE TITLE</a:t>
            </a:r>
          </a:p>
        </p:txBody>
      </p:sp>
    </p:spTree>
    <p:extLst>
      <p:ext uri="{BB962C8B-B14F-4D97-AF65-F5344CB8AC3E}">
        <p14:creationId xmlns:p14="http://schemas.microsoft.com/office/powerpoint/2010/main" val="1960549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1838324" y="365125"/>
            <a:ext cx="10086975"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38324" y="1825625"/>
            <a:ext cx="10086976" cy="385127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26834847"/>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sz="4400" kern="1200">
          <a:solidFill>
            <a:schemeClr val="tx1"/>
          </a:solidFill>
          <a:effectLst>
            <a:outerShdw blurRad="50800" dist="38100" dir="10800000" algn="r" rotWithShape="0">
              <a:prstClr val="black">
                <a:alpha val="40000"/>
              </a:prstClr>
            </a:outerShdw>
          </a:effectLst>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susanc@umd.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ischoolevents@umd.ed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5400" dirty="0"/>
              <a:t>iSchool Assembly </a:t>
            </a:r>
          </a:p>
        </p:txBody>
      </p:sp>
      <p:sp>
        <p:nvSpPr>
          <p:cNvPr id="3" name="Subtitle 2"/>
          <p:cNvSpPr>
            <a:spLocks noGrp="1"/>
          </p:cNvSpPr>
          <p:nvPr>
            <p:ph type="subTitle" idx="1"/>
          </p:nvPr>
        </p:nvSpPr>
        <p:spPr/>
        <p:txBody>
          <a:bodyPr>
            <a:normAutofit/>
          </a:bodyPr>
          <a:lstStyle/>
          <a:p>
            <a:pPr algn="ctr"/>
            <a:br>
              <a:rPr lang="en-US" dirty="0"/>
            </a:br>
            <a:r>
              <a:rPr lang="en-US" dirty="0"/>
              <a:t>April 1, 2022</a:t>
            </a:r>
            <a:endParaRPr lang="en-US" sz="2400" dirty="0"/>
          </a:p>
        </p:txBody>
      </p:sp>
    </p:spTree>
    <p:extLst>
      <p:ext uri="{BB962C8B-B14F-4D97-AF65-F5344CB8AC3E}">
        <p14:creationId xmlns:p14="http://schemas.microsoft.com/office/powerpoint/2010/main" val="3157980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89200" y="2105561"/>
            <a:ext cx="8768080" cy="1938992"/>
          </a:xfrm>
          <a:prstGeom prst="rect">
            <a:avLst/>
          </a:prstGeom>
          <a:noFill/>
        </p:spPr>
        <p:txBody>
          <a:bodyPr wrap="square" rtlCol="0">
            <a:spAutoFit/>
          </a:bodyPr>
          <a:lstStyle/>
          <a:p>
            <a:pPr algn="ctr"/>
            <a:r>
              <a:rPr lang="en-US" sz="4000" b="1" dirty="0"/>
              <a:t>MPS in Sociotechnical Cyber Risk Governance</a:t>
            </a:r>
          </a:p>
          <a:p>
            <a:pPr algn="ctr"/>
            <a:r>
              <a:rPr lang="en-US" sz="4000" i="1" dirty="0"/>
              <a:t>Susan Campbell</a:t>
            </a:r>
            <a:endParaRPr lang="en-US" sz="3200" i="1" dirty="0"/>
          </a:p>
        </p:txBody>
      </p:sp>
    </p:spTree>
    <p:extLst>
      <p:ext uri="{BB962C8B-B14F-4D97-AF65-F5344CB8AC3E}">
        <p14:creationId xmlns:p14="http://schemas.microsoft.com/office/powerpoint/2010/main" val="2670952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47388B6-E596-304F-B6F3-576AF61DB0E4}"/>
              </a:ext>
            </a:extLst>
          </p:cNvPr>
          <p:cNvPicPr>
            <a:picLocks noChangeAspect="1"/>
          </p:cNvPicPr>
          <p:nvPr/>
        </p:nvPicPr>
        <p:blipFill rotWithShape="1">
          <a:blip r:embed="rId3"/>
          <a:srcRect l="27612" t="8866"/>
          <a:stretch/>
        </p:blipFill>
        <p:spPr>
          <a:xfrm>
            <a:off x="-1" y="-1"/>
            <a:ext cx="5353212" cy="3789139"/>
          </a:xfrm>
          <a:prstGeom prst="rect">
            <a:avLst/>
          </a:prstGeom>
        </p:spPr>
      </p:pic>
      <p:sp>
        <p:nvSpPr>
          <p:cNvPr id="2" name="Title 1">
            <a:extLst>
              <a:ext uri="{FF2B5EF4-FFF2-40B4-BE49-F238E27FC236}">
                <a16:creationId xmlns:a16="http://schemas.microsoft.com/office/drawing/2014/main" id="{0870E85F-0740-0A4F-813B-4F60C14973C9}"/>
              </a:ext>
            </a:extLst>
          </p:cNvPr>
          <p:cNvSpPr>
            <a:spLocks noGrp="1"/>
          </p:cNvSpPr>
          <p:nvPr>
            <p:ph type="ctrTitle"/>
          </p:nvPr>
        </p:nvSpPr>
        <p:spPr>
          <a:xfrm>
            <a:off x="3393530" y="1396997"/>
            <a:ext cx="7766936" cy="2653836"/>
          </a:xfrm>
        </p:spPr>
        <p:txBody>
          <a:bodyPr>
            <a:normAutofit/>
          </a:bodyPr>
          <a:lstStyle/>
          <a:p>
            <a:r>
              <a:rPr lang="en-US" sz="4400" dirty="0">
                <a:latin typeface="Verdana" panose="020B0604030504040204" pitchFamily="34" charset="0"/>
                <a:ea typeface="Verdana" panose="020B0604030504040204" pitchFamily="34" charset="0"/>
              </a:rPr>
              <a:t>Master of Professional Studies in </a:t>
            </a:r>
            <a:r>
              <a:rPr lang="en-US" sz="4400" dirty="0">
                <a:solidFill>
                  <a:schemeClr val="accent4"/>
                </a:solidFill>
                <a:latin typeface="Verdana" panose="020B0604030504040204" pitchFamily="34" charset="0"/>
                <a:ea typeface="Verdana" panose="020B0604030504040204" pitchFamily="34" charset="0"/>
              </a:rPr>
              <a:t>Sociotechnical Cyber Risk Governance</a:t>
            </a:r>
            <a:endParaRPr lang="en-US" sz="4400" dirty="0">
              <a:solidFill>
                <a:schemeClr val="accent4"/>
              </a:solidFill>
              <a:latin typeface="Verdana" panose="020B0604030504040204" pitchFamily="34" charset="0"/>
              <a:ea typeface="Verdana" panose="020B0604030504040204" pitchFamily="34" charset="0"/>
              <a:cs typeface="Verdana" charset="0"/>
            </a:endParaRPr>
          </a:p>
        </p:txBody>
      </p:sp>
      <p:sp>
        <p:nvSpPr>
          <p:cNvPr id="3" name="Subtitle 2">
            <a:extLst>
              <a:ext uri="{FF2B5EF4-FFF2-40B4-BE49-F238E27FC236}">
                <a16:creationId xmlns:a16="http://schemas.microsoft.com/office/drawing/2014/main" id="{F98C2D63-2B7C-FE4E-9DE6-90EC521DF4EE}"/>
              </a:ext>
            </a:extLst>
          </p:cNvPr>
          <p:cNvSpPr>
            <a:spLocks noGrp="1"/>
          </p:cNvSpPr>
          <p:nvPr>
            <p:ph type="subTitle" idx="1"/>
          </p:nvPr>
        </p:nvSpPr>
        <p:spPr>
          <a:xfrm>
            <a:off x="1524000" y="4050833"/>
            <a:ext cx="9144000" cy="1010815"/>
          </a:xfrm>
        </p:spPr>
        <p:txBody>
          <a:bodyPr>
            <a:normAutofit/>
          </a:bodyPr>
          <a:lstStyle/>
          <a:p>
            <a:r>
              <a:rPr lang="en-US" dirty="0">
                <a:latin typeface="Calibri" charset="0"/>
                <a:ea typeface="Calibri" charset="0"/>
                <a:cs typeface="Calibri" charset="0"/>
              </a:rPr>
              <a:t>Proposal presented by Susan Campbell</a:t>
            </a:r>
          </a:p>
          <a:p>
            <a:r>
              <a:rPr lang="en-US" dirty="0" err="1">
                <a:latin typeface="Calibri" charset="0"/>
                <a:ea typeface="Calibri" charset="0"/>
                <a:cs typeface="Calibri" charset="0"/>
              </a:rPr>
              <a:t>iSchool</a:t>
            </a:r>
            <a:r>
              <a:rPr lang="en-US" dirty="0">
                <a:latin typeface="Calibri" charset="0"/>
                <a:ea typeface="Calibri" charset="0"/>
                <a:cs typeface="Calibri" charset="0"/>
              </a:rPr>
              <a:t> Assembly 2022-04-01</a:t>
            </a:r>
          </a:p>
        </p:txBody>
      </p:sp>
      <p:pic>
        <p:nvPicPr>
          <p:cNvPr id="5" name="Picture 4">
            <a:extLst>
              <a:ext uri="{FF2B5EF4-FFF2-40B4-BE49-F238E27FC236}">
                <a16:creationId xmlns:a16="http://schemas.microsoft.com/office/drawing/2014/main" id="{4DEA49BE-D61B-A54F-A98C-08DF102AE51A}"/>
              </a:ext>
            </a:extLst>
          </p:cNvPr>
          <p:cNvPicPr>
            <a:picLocks noChangeAspect="1"/>
          </p:cNvPicPr>
          <p:nvPr/>
        </p:nvPicPr>
        <p:blipFill>
          <a:blip r:embed="rId4"/>
          <a:stretch>
            <a:fillRect/>
          </a:stretch>
        </p:blipFill>
        <p:spPr>
          <a:xfrm rot="16200000">
            <a:off x="4044761" y="-1607068"/>
            <a:ext cx="1505675" cy="5747625"/>
          </a:xfrm>
          <a:prstGeom prst="rect">
            <a:avLst/>
          </a:prstGeom>
        </p:spPr>
      </p:pic>
    </p:spTree>
    <p:extLst>
      <p:ext uri="{BB962C8B-B14F-4D97-AF65-F5344CB8AC3E}">
        <p14:creationId xmlns:p14="http://schemas.microsoft.com/office/powerpoint/2010/main" val="3879592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A9FE5-DBF2-4DAD-BA62-B41691F94B85}"/>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rPr>
              <a:t>Coauthors and Contributors</a:t>
            </a:r>
          </a:p>
        </p:txBody>
      </p:sp>
      <p:sp>
        <p:nvSpPr>
          <p:cNvPr id="3" name="Content Placeholder 2">
            <a:extLst>
              <a:ext uri="{FF2B5EF4-FFF2-40B4-BE49-F238E27FC236}">
                <a16:creationId xmlns:a16="http://schemas.microsoft.com/office/drawing/2014/main" id="{7CC17923-44A3-4AA9-BF4C-FFDF25BE8AD7}"/>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David </a:t>
            </a:r>
            <a:r>
              <a:rPr lang="en-US" dirty="0" err="1">
                <a:latin typeface="Calibri" panose="020F0502020204030204" pitchFamily="34" charset="0"/>
                <a:cs typeface="Calibri" panose="020F0502020204030204" pitchFamily="34" charset="0"/>
              </a:rPr>
              <a:t>Loshin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Ido</a:t>
            </a:r>
            <a:r>
              <a:rPr lang="en-US" dirty="0">
                <a:latin typeface="Calibri" panose="020F0502020204030204" pitchFamily="34" charset="0"/>
                <a:cs typeface="Calibri" panose="020F0502020204030204" pitchFamily="34" charset="0"/>
              </a:rPr>
              <a:t> Sivan-Sevilla, S.J. Terp</a:t>
            </a:r>
          </a:p>
          <a:p>
            <a:r>
              <a:rPr lang="en-US" dirty="0">
                <a:latin typeface="Calibri" panose="020F0502020204030204" pitchFamily="34" charset="0"/>
                <a:cs typeface="Calibri" panose="020F0502020204030204" pitchFamily="34" charset="0"/>
              </a:rPr>
              <a:t>Masters of Information Management (MIM) committee</a:t>
            </a:r>
          </a:p>
          <a:p>
            <a:r>
              <a:rPr lang="en-US" dirty="0">
                <a:latin typeface="Calibri" panose="020F0502020204030204" pitchFamily="34" charset="0"/>
                <a:cs typeface="Calibri" panose="020F0502020204030204" pitchFamily="34" charset="0"/>
              </a:rPr>
              <a:t>Academic </a:t>
            </a:r>
            <a:r>
              <a:rPr lang="en-US">
                <a:latin typeface="Calibri" panose="020F0502020204030204" pitchFamily="34" charset="0"/>
                <a:cs typeface="Calibri" panose="020F0502020204030204" pitchFamily="34" charset="0"/>
              </a:rPr>
              <a:t>Programs staff</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Charlie Harry and other subject-matter experts</a:t>
            </a:r>
          </a:p>
        </p:txBody>
      </p:sp>
    </p:spTree>
    <p:extLst>
      <p:ext uri="{BB962C8B-B14F-4D97-AF65-F5344CB8AC3E}">
        <p14:creationId xmlns:p14="http://schemas.microsoft.com/office/powerpoint/2010/main" val="979764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A9FE5-DBF2-4DAD-BA62-B41691F94B85}"/>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rPr>
              <a:t>Logistics</a:t>
            </a:r>
          </a:p>
        </p:txBody>
      </p:sp>
      <p:sp>
        <p:nvSpPr>
          <p:cNvPr id="3" name="Content Placeholder 2">
            <a:extLst>
              <a:ext uri="{FF2B5EF4-FFF2-40B4-BE49-F238E27FC236}">
                <a16:creationId xmlns:a16="http://schemas.microsoft.com/office/drawing/2014/main" id="{7CC17923-44A3-4AA9-BF4C-FFDF25BE8AD7}"/>
              </a:ext>
            </a:extLst>
          </p:cNvPr>
          <p:cNvSpPr>
            <a:spLocks noGrp="1"/>
          </p:cNvSpPr>
          <p:nvPr>
            <p:ph idx="1"/>
          </p:nvPr>
        </p:nvSpPr>
        <p:spPr/>
        <p:txBody>
          <a:bodyPr>
            <a:normAutofit lnSpcReduction="10000"/>
          </a:bodyPr>
          <a:lstStyle/>
          <a:p>
            <a:r>
              <a:rPr lang="en-US" dirty="0">
                <a:latin typeface="Calibri" panose="020F0502020204030204" pitchFamily="34" charset="0"/>
                <a:cs typeface="Calibri" panose="020F0502020204030204" pitchFamily="34" charset="0"/>
              </a:rPr>
              <a:t>Master of Professional Studies program</a:t>
            </a:r>
          </a:p>
          <a:p>
            <a:r>
              <a:rPr lang="en-US" dirty="0">
                <a:latin typeface="Calibri" panose="020F0502020204030204" pitchFamily="34" charset="0"/>
                <a:cs typeface="Calibri" panose="020F0502020204030204" pitchFamily="34" charset="0"/>
              </a:rPr>
              <a:t>Target length of 1 year (30 credits; 10 classes), with part-time option</a:t>
            </a:r>
          </a:p>
          <a:p>
            <a:r>
              <a:rPr lang="en-US" dirty="0">
                <a:latin typeface="Calibri" panose="020F0502020204030204" pitchFamily="34" charset="0"/>
                <a:cs typeface="Calibri" panose="020F0502020204030204" pitchFamily="34" charset="0"/>
              </a:rPr>
              <a:t>Target cohort size of 40 at full strength</a:t>
            </a:r>
          </a:p>
          <a:p>
            <a:r>
              <a:rPr lang="en-US" dirty="0">
                <a:latin typeface="Calibri" panose="020F0502020204030204" pitchFamily="34" charset="0"/>
                <a:cs typeface="Calibri" panose="020F0502020204030204" pitchFamily="34" charset="0"/>
              </a:rPr>
              <a:t>Fully-online, with option to take some courses in person</a:t>
            </a:r>
          </a:p>
          <a:p>
            <a:pPr lvl="1"/>
            <a:r>
              <a:rPr lang="en-US" dirty="0">
                <a:latin typeface="Calibri" panose="020F0502020204030204" pitchFamily="34" charset="0"/>
                <a:cs typeface="Calibri" panose="020F0502020204030204" pitchFamily="34" charset="0"/>
              </a:rPr>
              <a:t>Online courses may be synchronous or asynchronous</a:t>
            </a:r>
          </a:p>
          <a:p>
            <a:pPr lvl="1"/>
            <a:r>
              <a:rPr lang="en-US" dirty="0">
                <a:latin typeface="Calibri" panose="020F0502020204030204" pitchFamily="34" charset="0"/>
                <a:cs typeface="Calibri" panose="020F0502020204030204" pitchFamily="34" charset="0"/>
              </a:rPr>
              <a:t>Existing courses are largely offered in person</a:t>
            </a:r>
          </a:p>
          <a:p>
            <a:r>
              <a:rPr lang="en-US" dirty="0">
                <a:latin typeface="Calibri" panose="020F0502020204030204" pitchFamily="34" charset="0"/>
                <a:cs typeface="Calibri" panose="020F0502020204030204" pitchFamily="34" charset="0"/>
              </a:rPr>
              <a:t>Currently only a single set of courses, but if program is successful, may split into core and elective courses</a:t>
            </a:r>
          </a:p>
        </p:txBody>
      </p:sp>
    </p:spTree>
    <p:extLst>
      <p:ext uri="{BB962C8B-B14F-4D97-AF65-F5344CB8AC3E}">
        <p14:creationId xmlns:p14="http://schemas.microsoft.com/office/powerpoint/2010/main" val="2143511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A9FE5-DBF2-4DAD-BA62-B41691F94B85}"/>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rPr>
              <a:t>Program highlights</a:t>
            </a:r>
          </a:p>
        </p:txBody>
      </p:sp>
      <p:sp>
        <p:nvSpPr>
          <p:cNvPr id="3" name="Content Placeholder 2">
            <a:extLst>
              <a:ext uri="{FF2B5EF4-FFF2-40B4-BE49-F238E27FC236}">
                <a16:creationId xmlns:a16="http://schemas.microsoft.com/office/drawing/2014/main" id="{7CC17923-44A3-4AA9-BF4C-FFDF25BE8AD7}"/>
              </a:ext>
            </a:extLst>
          </p:cNvPr>
          <p:cNvSpPr>
            <a:spLocks noGrp="1"/>
          </p:cNvSpPr>
          <p:nvPr>
            <p:ph idx="1"/>
          </p:nvPr>
        </p:nvSpPr>
        <p:spPr/>
        <p:txBody>
          <a:bodyPr>
            <a:normAutofit lnSpcReduction="10000"/>
          </a:bodyPr>
          <a:lstStyle/>
          <a:p>
            <a:r>
              <a:rPr lang="en-US" dirty="0">
                <a:latin typeface="Calibri" panose="020F0502020204030204" pitchFamily="34" charset="0"/>
                <a:cs typeface="Calibri" panose="020F0502020204030204" pitchFamily="34" charset="0"/>
              </a:rPr>
              <a:t>Designed to prepare people for key system-focused roles in information security teams and organizations</a:t>
            </a:r>
          </a:p>
          <a:p>
            <a:pPr lvl="1"/>
            <a:r>
              <a:rPr lang="en-US" dirty="0">
                <a:latin typeface="Calibri" panose="020F0502020204030204" pitchFamily="34" charset="0"/>
                <a:cs typeface="Calibri" panose="020F0502020204030204" pitchFamily="34" charset="0"/>
              </a:rPr>
              <a:t>Require an understanding of both technical and human contexts </a:t>
            </a:r>
          </a:p>
          <a:p>
            <a:pPr lvl="1"/>
            <a:r>
              <a:rPr lang="en-US" dirty="0">
                <a:latin typeface="Calibri" panose="020F0502020204030204" pitchFamily="34" charset="0"/>
                <a:cs typeface="Calibri" panose="020F0502020204030204" pitchFamily="34" charset="0"/>
              </a:rPr>
              <a:t>Require ability to communicate across technical and management echelons</a:t>
            </a:r>
          </a:p>
          <a:p>
            <a:r>
              <a:rPr lang="en-US" dirty="0">
                <a:latin typeface="Calibri" panose="020F0502020204030204" pitchFamily="34" charset="0"/>
                <a:cs typeface="Calibri" panose="020F0502020204030204" pitchFamily="34" charset="0"/>
              </a:rPr>
              <a:t>Courses will consist of hands-on activities to</a:t>
            </a:r>
          </a:p>
          <a:p>
            <a:pPr lvl="1"/>
            <a:r>
              <a:rPr lang="en-US" dirty="0">
                <a:latin typeface="Calibri" panose="020F0502020204030204" pitchFamily="34" charset="0"/>
                <a:cs typeface="Calibri" panose="020F0502020204030204" pitchFamily="34" charset="0"/>
              </a:rPr>
              <a:t>Introduce/reinforce concepts of systems thinking</a:t>
            </a:r>
          </a:p>
          <a:p>
            <a:pPr lvl="1"/>
            <a:r>
              <a:rPr lang="en-US" dirty="0">
                <a:latin typeface="Calibri" panose="020F0502020204030204" pitchFamily="34" charset="0"/>
                <a:cs typeface="Calibri" panose="020F0502020204030204" pitchFamily="34" charset="0"/>
              </a:rPr>
              <a:t>Conduct sociotechnical systems analysis</a:t>
            </a:r>
          </a:p>
          <a:p>
            <a:pPr lvl="1"/>
            <a:r>
              <a:rPr lang="en-US" dirty="0">
                <a:latin typeface="Calibri" panose="020F0502020204030204" pitchFamily="34" charset="0"/>
                <a:cs typeface="Calibri" panose="020F0502020204030204" pitchFamily="34" charset="0"/>
              </a:rPr>
              <a:t>Map data ecosystems </a:t>
            </a:r>
          </a:p>
          <a:p>
            <a:pPr lvl="1"/>
            <a:r>
              <a:rPr lang="en-US" dirty="0">
                <a:latin typeface="Calibri" panose="020F0502020204030204" pitchFamily="34" charset="0"/>
                <a:cs typeface="Calibri" panose="020F0502020204030204" pitchFamily="34" charset="0"/>
              </a:rPr>
              <a:t>Design systems and enterprise information security requirements</a:t>
            </a:r>
          </a:p>
        </p:txBody>
      </p:sp>
    </p:spTree>
    <p:extLst>
      <p:ext uri="{BB962C8B-B14F-4D97-AF65-F5344CB8AC3E}">
        <p14:creationId xmlns:p14="http://schemas.microsoft.com/office/powerpoint/2010/main" val="2623855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885C5-2BAF-4DBE-810C-7BB69FE2D167}"/>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rPr>
              <a:t>Why the </a:t>
            </a:r>
            <a:r>
              <a:rPr lang="en-US" dirty="0" err="1">
                <a:latin typeface="Verdana" panose="020B0604030504040204" pitchFamily="34" charset="0"/>
                <a:ea typeface="Verdana" panose="020B0604030504040204" pitchFamily="34" charset="0"/>
              </a:rPr>
              <a:t>iSchool</a:t>
            </a:r>
            <a:r>
              <a:rPr lang="en-US" dirty="0">
                <a:latin typeface="Verdana" panose="020B0604030504040204" pitchFamily="34" charset="0"/>
                <a:ea typeface="Verdana" panose="020B0604030504040204" pitchFamily="34" charset="0"/>
              </a:rPr>
              <a:t>?</a:t>
            </a:r>
          </a:p>
        </p:txBody>
      </p:sp>
      <p:sp>
        <p:nvSpPr>
          <p:cNvPr id="3" name="Content Placeholder 2">
            <a:extLst>
              <a:ext uri="{FF2B5EF4-FFF2-40B4-BE49-F238E27FC236}">
                <a16:creationId xmlns:a16="http://schemas.microsoft.com/office/drawing/2014/main" id="{6074FD88-2F7E-464C-8A46-E81FE76E290A}"/>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Emphasis on ethical behavior and a respect for human rights</a:t>
            </a:r>
          </a:p>
          <a:p>
            <a:r>
              <a:rPr lang="en-US" dirty="0">
                <a:latin typeface="Calibri" panose="020F0502020204030204" pitchFamily="34" charset="0"/>
                <a:cs typeface="Calibri" panose="020F0502020204030204" pitchFamily="34" charset="0"/>
              </a:rPr>
              <a:t>Provide students with an organization’s-eye view of data protection</a:t>
            </a:r>
          </a:p>
          <a:p>
            <a:r>
              <a:rPr lang="en-US" dirty="0">
                <a:latin typeface="Calibri" panose="020F0502020204030204" pitchFamily="34" charset="0"/>
                <a:cs typeface="Calibri" panose="020F0502020204030204" pitchFamily="34" charset="0"/>
              </a:rPr>
              <a:t>Existing strengths in risk modeling, cognitive security, infrastructure</a:t>
            </a:r>
          </a:p>
          <a:p>
            <a:r>
              <a:rPr lang="en-US" dirty="0">
                <a:latin typeface="Calibri" panose="020F0502020204030204" pitchFamily="34" charset="0"/>
                <a:cs typeface="Calibri" panose="020F0502020204030204" pitchFamily="34" charset="0"/>
              </a:rPr>
              <a:t>Ties in with MIM program and undergraduate cyber offerings</a:t>
            </a:r>
          </a:p>
        </p:txBody>
      </p:sp>
    </p:spTree>
    <p:extLst>
      <p:ext uri="{BB962C8B-B14F-4D97-AF65-F5344CB8AC3E}">
        <p14:creationId xmlns:p14="http://schemas.microsoft.com/office/powerpoint/2010/main" val="489181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A9FE5-DBF2-4DAD-BA62-B41691F94B85}"/>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rPr>
              <a:t>Program Outcome Goals</a:t>
            </a:r>
          </a:p>
        </p:txBody>
      </p:sp>
      <p:sp>
        <p:nvSpPr>
          <p:cNvPr id="5" name="Content Placeholder 4">
            <a:extLst>
              <a:ext uri="{FF2B5EF4-FFF2-40B4-BE49-F238E27FC236}">
                <a16:creationId xmlns:a16="http://schemas.microsoft.com/office/drawing/2014/main" id="{24B8E041-2409-4607-AC1A-E23282783350}"/>
              </a:ext>
            </a:extLst>
          </p:cNvPr>
          <p:cNvSpPr>
            <a:spLocks noGrp="1"/>
          </p:cNvSpPr>
          <p:nvPr>
            <p:ph idx="1"/>
          </p:nvPr>
        </p:nvSpPr>
        <p:spPr>
          <a:xfrm>
            <a:off x="1838323" y="1825625"/>
            <a:ext cx="4943477" cy="4351338"/>
          </a:xfrm>
        </p:spPr>
        <p:txBody>
          <a:bodyPr/>
          <a:lstStyle/>
          <a:p>
            <a:r>
              <a:rPr lang="en-US" dirty="0">
                <a:latin typeface="Calibri" panose="020F0502020204030204" pitchFamily="34" charset="0"/>
                <a:cs typeface="Calibri" panose="020F0502020204030204" pitchFamily="34" charset="0"/>
              </a:rPr>
              <a:t>Students will develop a combination of skills from a general set of buckets</a:t>
            </a:r>
          </a:p>
          <a:p>
            <a:r>
              <a:rPr lang="en-US" dirty="0">
                <a:latin typeface="Calibri" panose="020F0502020204030204" pitchFamily="34" charset="0"/>
                <a:cs typeface="Calibri" panose="020F0502020204030204" pitchFamily="34" charset="0"/>
              </a:rPr>
              <a:t>Some students may emphasize one skill over another</a:t>
            </a:r>
          </a:p>
        </p:txBody>
      </p:sp>
      <p:graphicFrame>
        <p:nvGraphicFramePr>
          <p:cNvPr id="6" name="Content Placeholder 3">
            <a:extLst>
              <a:ext uri="{FF2B5EF4-FFF2-40B4-BE49-F238E27FC236}">
                <a16:creationId xmlns:a16="http://schemas.microsoft.com/office/drawing/2014/main" id="{60510BA3-C810-5E4E-B833-AD85826D6AD2}"/>
              </a:ext>
            </a:extLst>
          </p:cNvPr>
          <p:cNvGraphicFramePr>
            <a:graphicFrameLocks noGrp="1"/>
          </p:cNvGraphicFramePr>
          <p:nvPr>
            <p:extLst>
              <p:ext uri="{D42A27DB-BD31-4B8C-83A1-F6EECF244321}">
                <p14:modId xmlns:p14="http://schemas.microsoft.com/office/powerpoint/2010/main" val="3093591681"/>
              </p:ext>
            </p:extLst>
          </p:nvPr>
        </p:nvGraphicFramePr>
        <p:xfrm>
          <a:off x="7079873" y="986067"/>
          <a:ext cx="4845426" cy="4885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0206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A9FE5-DBF2-4DAD-BA62-B41691F94B85}"/>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rPr>
              <a:t>Learning Objectives</a:t>
            </a:r>
          </a:p>
        </p:txBody>
      </p:sp>
      <p:sp>
        <p:nvSpPr>
          <p:cNvPr id="3" name="Content Placeholder 2">
            <a:extLst>
              <a:ext uri="{FF2B5EF4-FFF2-40B4-BE49-F238E27FC236}">
                <a16:creationId xmlns:a16="http://schemas.microsoft.com/office/drawing/2014/main" id="{7CC17923-44A3-4AA9-BF4C-FFDF25BE8AD7}"/>
              </a:ext>
            </a:extLst>
          </p:cNvPr>
          <p:cNvSpPr>
            <a:spLocks noGrp="1"/>
          </p:cNvSpPr>
          <p:nvPr>
            <p:ph idx="1"/>
          </p:nvPr>
        </p:nvSpPr>
        <p:spPr>
          <a:xfrm>
            <a:off x="1838324" y="1524000"/>
            <a:ext cx="9754962" cy="4343399"/>
          </a:xfrm>
        </p:spPr>
        <p:txBody>
          <a:bodyPr>
            <a:normAutofit fontScale="55000" lnSpcReduction="20000"/>
          </a:bodyPr>
          <a:lstStyle/>
          <a:p>
            <a:pPr marL="0" indent="0">
              <a:buNone/>
            </a:pPr>
            <a:r>
              <a:rPr lang="en-US" sz="4000" dirty="0">
                <a:latin typeface="Calibri" panose="020F0502020204030204" pitchFamily="34" charset="0"/>
                <a:cs typeface="Calibri" panose="020F0502020204030204" pitchFamily="34" charset="0"/>
              </a:rPr>
              <a:t>Upon completion of the program, students will be able to:</a:t>
            </a:r>
          </a:p>
          <a:p>
            <a:pPr fontAlgn="base">
              <a:buFont typeface="Arial" panose="020B0604020202020204" pitchFamily="34" charset="0"/>
              <a:buChar char="•"/>
            </a:pPr>
            <a:r>
              <a:rPr lang="en-US" sz="3300" dirty="0">
                <a:latin typeface="Calibri" panose="020F0502020204030204" pitchFamily="34" charset="0"/>
                <a:cs typeface="Calibri" panose="020F0502020204030204" pitchFamily="34" charset="0"/>
              </a:rPr>
              <a:t>Assess and evaluate information risks and maintain resilience against threats from internal and external actors in the cyber, cognitive, and physical domains.</a:t>
            </a:r>
          </a:p>
          <a:p>
            <a:pPr fontAlgn="base">
              <a:buFont typeface="Arial" panose="020B0604020202020204" pitchFamily="34" charset="0"/>
              <a:buChar char="•"/>
            </a:pPr>
            <a:r>
              <a:rPr lang="en-US" sz="3300" dirty="0">
                <a:latin typeface="Calibri" panose="020F0502020204030204" pitchFamily="34" charset="0"/>
                <a:cs typeface="Calibri" panose="020F0502020204030204" pitchFamily="34" charset="0"/>
              </a:rPr>
              <a:t>Analyze organizations as systems in order to identify and manage downstream and external consequences of organizational information and data policy decisions, including ethical implications, privacy concerns, accessibility issues, and potential bias. </a:t>
            </a:r>
          </a:p>
          <a:p>
            <a:pPr fontAlgn="base">
              <a:buFont typeface="Arial" panose="020B0604020202020204" pitchFamily="34" charset="0"/>
              <a:buChar char="•"/>
            </a:pPr>
            <a:r>
              <a:rPr lang="en-US" sz="3300" dirty="0">
                <a:latin typeface="Calibri" panose="020F0502020204030204" pitchFamily="34" charset="0"/>
                <a:cs typeface="Calibri" panose="020F0502020204030204" pitchFamily="34" charset="0"/>
              </a:rPr>
              <a:t>Design information compliance strategies that optimize across data protection regulations, information security regulations, organizational strategies, and ethical best practices. </a:t>
            </a:r>
          </a:p>
          <a:p>
            <a:pPr fontAlgn="base">
              <a:buFont typeface="Arial" panose="020B0604020202020204" pitchFamily="34" charset="0"/>
              <a:buChar char="•"/>
            </a:pPr>
            <a:r>
              <a:rPr lang="en-US" sz="3300" dirty="0">
                <a:latin typeface="Calibri" panose="020F0502020204030204" pitchFamily="34" charset="0"/>
                <a:cs typeface="Calibri" panose="020F0502020204030204" pitchFamily="34" charset="0"/>
              </a:rPr>
              <a:t>Operationalize and implement processes for data governance and data protection. </a:t>
            </a:r>
          </a:p>
          <a:p>
            <a:pPr fontAlgn="base">
              <a:buFont typeface="Arial" panose="020B0604020202020204" pitchFamily="34" charset="0"/>
              <a:buChar char="•"/>
            </a:pPr>
            <a:r>
              <a:rPr lang="en-US" sz="3300" dirty="0">
                <a:latin typeface="Calibri" panose="020F0502020204030204" pitchFamily="34" charset="0"/>
                <a:cs typeface="Calibri" panose="020F0502020204030204" pitchFamily="34" charset="0"/>
              </a:rPr>
              <a:t>Develop, collect, and visualize metrics and analytics to quantify cybersecurity posture, risk, compliance, and other aspects of data governance and information security. </a:t>
            </a:r>
          </a:p>
          <a:p>
            <a:pPr fontAlgn="base">
              <a:buFont typeface="Arial" panose="020B0604020202020204" pitchFamily="34" charset="0"/>
              <a:buChar char="•"/>
            </a:pPr>
            <a:r>
              <a:rPr lang="en-US" sz="3300" dirty="0">
                <a:latin typeface="Calibri" panose="020F0502020204030204" pitchFamily="34" charset="0"/>
                <a:cs typeface="Calibri" panose="020F0502020204030204" pitchFamily="34" charset="0"/>
              </a:rPr>
              <a:t>Communicate effectively across levels of an organization and between personnel in technical and non-technical roles. </a:t>
            </a:r>
          </a:p>
          <a:p>
            <a:pPr fontAlgn="base">
              <a:buFont typeface="Arial" panose="020B0604020202020204" pitchFamily="34" charset="0"/>
              <a:buChar char="•"/>
            </a:pPr>
            <a:r>
              <a:rPr lang="en-US" sz="3300" dirty="0">
                <a:latin typeface="Calibri" panose="020F0502020204030204" pitchFamily="34" charset="0"/>
                <a:cs typeface="Calibri" panose="020F0502020204030204" pitchFamily="34" charset="0"/>
              </a:rPr>
              <a:t>Define enterprise information security requirements across social and technical components of a complex organization.</a:t>
            </a:r>
          </a:p>
        </p:txBody>
      </p:sp>
    </p:spTree>
    <p:extLst>
      <p:ext uri="{BB962C8B-B14F-4D97-AF65-F5344CB8AC3E}">
        <p14:creationId xmlns:p14="http://schemas.microsoft.com/office/powerpoint/2010/main" val="2171900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84765-F2CD-4843-B556-5ACC9F1DC1D6}"/>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rPr>
              <a:t>Initial set of courses</a:t>
            </a:r>
          </a:p>
        </p:txBody>
      </p:sp>
      <p:sp>
        <p:nvSpPr>
          <p:cNvPr id="3" name="Content Placeholder 2">
            <a:extLst>
              <a:ext uri="{FF2B5EF4-FFF2-40B4-BE49-F238E27FC236}">
                <a16:creationId xmlns:a16="http://schemas.microsoft.com/office/drawing/2014/main" id="{DBBFFB0F-9B37-4210-83D8-AC20834B010E}"/>
              </a:ext>
            </a:extLst>
          </p:cNvPr>
          <p:cNvSpPr>
            <a:spLocks noGrp="1"/>
          </p:cNvSpPr>
          <p:nvPr>
            <p:ph idx="1"/>
          </p:nvPr>
        </p:nvSpPr>
        <p:spPr/>
        <p:txBody>
          <a:bodyPr>
            <a:normAutofit fontScale="85000" lnSpcReduction="20000"/>
          </a:bodyPr>
          <a:lstStyle/>
          <a:p>
            <a:r>
              <a:rPr lang="en-US" dirty="0">
                <a:solidFill>
                  <a:schemeClr val="accent4"/>
                </a:solidFill>
                <a:latin typeface="Calibri" panose="020F0502020204030204" pitchFamily="34" charset="0"/>
                <a:cs typeface="Calibri" panose="020F0502020204030204" pitchFamily="34" charset="0"/>
              </a:rPr>
              <a:t>NEW COURSE</a:t>
            </a:r>
            <a:r>
              <a:rPr lang="en-US" dirty="0">
                <a:latin typeface="Calibri" panose="020F0502020204030204" pitchFamily="34" charset="0"/>
                <a:cs typeface="Calibri" panose="020F0502020204030204" pitchFamily="34" charset="0"/>
              </a:rPr>
              <a:t> Cyber Risk Governance</a:t>
            </a:r>
          </a:p>
          <a:p>
            <a:r>
              <a:rPr lang="en-US" dirty="0">
                <a:solidFill>
                  <a:schemeClr val="accent4"/>
                </a:solidFill>
                <a:latin typeface="Calibri" panose="020F0502020204030204" pitchFamily="34" charset="0"/>
                <a:cs typeface="Calibri" panose="020F0502020204030204" pitchFamily="34" charset="0"/>
              </a:rPr>
              <a:t>INST771</a:t>
            </a:r>
            <a:r>
              <a:rPr lang="en-US" dirty="0">
                <a:latin typeface="Calibri" panose="020F0502020204030204" pitchFamily="34" charset="0"/>
                <a:cs typeface="Calibri" panose="020F0502020204030204" pitchFamily="34" charset="0"/>
              </a:rPr>
              <a:t> Foundations of Cybersecurity</a:t>
            </a:r>
          </a:p>
          <a:p>
            <a:r>
              <a:rPr lang="en-US" dirty="0">
                <a:solidFill>
                  <a:schemeClr val="accent4"/>
                </a:solidFill>
                <a:latin typeface="Calibri" panose="020F0502020204030204" pitchFamily="34" charset="0"/>
                <a:cs typeface="Calibri" panose="020F0502020204030204" pitchFamily="34" charset="0"/>
              </a:rPr>
              <a:t>INFM700</a:t>
            </a:r>
            <a:r>
              <a:rPr lang="en-US" dirty="0">
                <a:latin typeface="Calibri" panose="020F0502020204030204" pitchFamily="34" charset="0"/>
                <a:cs typeface="Calibri" panose="020F0502020204030204" pitchFamily="34" charset="0"/>
              </a:rPr>
              <a:t> Data strategy &amp; Info Architecture</a:t>
            </a:r>
          </a:p>
          <a:p>
            <a:r>
              <a:rPr lang="en-US" dirty="0">
                <a:solidFill>
                  <a:schemeClr val="accent4"/>
                </a:solidFill>
                <a:latin typeface="Calibri" panose="020F0502020204030204" pitchFamily="34" charset="0"/>
                <a:cs typeface="Calibri" panose="020F0502020204030204" pitchFamily="34" charset="0"/>
              </a:rPr>
              <a:t>INST756</a:t>
            </a:r>
            <a:r>
              <a:rPr lang="en-US" dirty="0">
                <a:latin typeface="Calibri" panose="020F0502020204030204" pitchFamily="34" charset="0"/>
                <a:cs typeface="Calibri" panose="020F0502020204030204" pitchFamily="34" charset="0"/>
              </a:rPr>
              <a:t> Information Risk Management</a:t>
            </a:r>
          </a:p>
          <a:p>
            <a:r>
              <a:rPr lang="en-US" dirty="0">
                <a:solidFill>
                  <a:schemeClr val="accent4"/>
                </a:solidFill>
                <a:latin typeface="Calibri" panose="020F0502020204030204" pitchFamily="34" charset="0"/>
                <a:cs typeface="Calibri" panose="020F0502020204030204" pitchFamily="34" charset="0"/>
              </a:rPr>
              <a:t>INST627</a:t>
            </a:r>
            <a:r>
              <a:rPr lang="en-US" dirty="0">
                <a:latin typeface="Calibri" panose="020F0502020204030204" pitchFamily="34" charset="0"/>
                <a:cs typeface="Calibri" panose="020F0502020204030204" pitchFamily="34" charset="0"/>
              </a:rPr>
              <a:t> Data Analytics for Information Professionals</a:t>
            </a:r>
          </a:p>
          <a:p>
            <a:r>
              <a:rPr lang="en-US" dirty="0">
                <a:solidFill>
                  <a:schemeClr val="accent4"/>
                </a:solidFill>
                <a:latin typeface="Calibri" panose="020F0502020204030204" pitchFamily="34" charset="0"/>
                <a:cs typeface="Calibri" panose="020F0502020204030204" pitchFamily="34" charset="0"/>
              </a:rPr>
              <a:t>INST753</a:t>
            </a:r>
            <a:r>
              <a:rPr lang="en-US" dirty="0">
                <a:latin typeface="Calibri" panose="020F0502020204030204" pitchFamily="34" charset="0"/>
                <a:cs typeface="Calibri" panose="020F0502020204030204" pitchFamily="34" charset="0"/>
              </a:rPr>
              <a:t> Data Governance and Data Quality</a:t>
            </a:r>
          </a:p>
          <a:p>
            <a:r>
              <a:rPr lang="en-US" dirty="0">
                <a:solidFill>
                  <a:schemeClr val="accent4"/>
                </a:solidFill>
                <a:latin typeface="Calibri" panose="020F0502020204030204" pitchFamily="34" charset="0"/>
                <a:cs typeface="Calibri" panose="020F0502020204030204" pitchFamily="34" charset="0"/>
              </a:rPr>
              <a:t>INST726</a:t>
            </a:r>
            <a:r>
              <a:rPr lang="en-US" dirty="0">
                <a:latin typeface="Calibri" panose="020F0502020204030204" pitchFamily="34" charset="0"/>
                <a:cs typeface="Calibri" panose="020F0502020204030204" pitchFamily="34" charset="0"/>
              </a:rPr>
              <a:t> Fundamentals of Information Governance</a:t>
            </a:r>
          </a:p>
          <a:p>
            <a:r>
              <a:rPr lang="en-US" dirty="0">
                <a:solidFill>
                  <a:schemeClr val="accent4"/>
                </a:solidFill>
                <a:latin typeface="Calibri" panose="020F0502020204030204" pitchFamily="34" charset="0"/>
                <a:cs typeface="Calibri" panose="020F0502020204030204" pitchFamily="34" charset="0"/>
              </a:rPr>
              <a:t>NEW COURSE</a:t>
            </a:r>
            <a:r>
              <a:rPr lang="en-US" dirty="0">
                <a:latin typeface="Calibri" panose="020F0502020204030204" pitchFamily="34" charset="0"/>
                <a:cs typeface="Calibri" panose="020F0502020204030204" pitchFamily="34" charset="0"/>
              </a:rPr>
              <a:t> Sociotechnical Cybersecurity</a:t>
            </a:r>
          </a:p>
          <a:p>
            <a:r>
              <a:rPr lang="en-US" dirty="0">
                <a:solidFill>
                  <a:schemeClr val="accent4"/>
                </a:solidFill>
                <a:latin typeface="Calibri" panose="020F0502020204030204" pitchFamily="34" charset="0"/>
                <a:cs typeface="Calibri" panose="020F0502020204030204" pitchFamily="34" charset="0"/>
              </a:rPr>
              <a:t>NEW COURSE</a:t>
            </a:r>
            <a:r>
              <a:rPr lang="en-US" dirty="0">
                <a:latin typeface="Calibri" panose="020F0502020204030204" pitchFamily="34" charset="0"/>
                <a:cs typeface="Calibri" panose="020F0502020204030204" pitchFamily="34" charset="0"/>
              </a:rPr>
              <a:t> Cognitive Security</a:t>
            </a:r>
          </a:p>
          <a:p>
            <a:r>
              <a:rPr lang="en-US" dirty="0">
                <a:solidFill>
                  <a:schemeClr val="accent4"/>
                </a:solidFill>
                <a:latin typeface="Calibri" panose="020F0502020204030204" pitchFamily="34" charset="0"/>
                <a:cs typeface="Calibri" panose="020F0502020204030204" pitchFamily="34" charset="0"/>
              </a:rPr>
              <a:t>NEW COURSE</a:t>
            </a:r>
            <a:r>
              <a:rPr lang="en-US" dirty="0">
                <a:latin typeface="Calibri" panose="020F0502020204030204" pitchFamily="34" charset="0"/>
                <a:cs typeface="Calibri" panose="020F0502020204030204" pitchFamily="34" charset="0"/>
              </a:rPr>
              <a:t> Communications for Cybersecurity Professionals </a:t>
            </a:r>
          </a:p>
        </p:txBody>
      </p:sp>
    </p:spTree>
    <p:extLst>
      <p:ext uri="{BB962C8B-B14F-4D97-AF65-F5344CB8AC3E}">
        <p14:creationId xmlns:p14="http://schemas.microsoft.com/office/powerpoint/2010/main" val="71809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A55371-837F-A840-9B1D-CECB2643DB51}"/>
              </a:ext>
            </a:extLst>
          </p:cNvPr>
          <p:cNvSpPr>
            <a:spLocks noGrp="1"/>
          </p:cNvSpPr>
          <p:nvPr>
            <p:ph idx="1"/>
          </p:nvPr>
        </p:nvSpPr>
        <p:spPr>
          <a:xfrm>
            <a:off x="4030651" y="1127050"/>
            <a:ext cx="6341016" cy="4603900"/>
          </a:xfrm>
        </p:spPr>
        <p:txBody>
          <a:bodyPr anchor="ctr">
            <a:normAutofit/>
          </a:bodyPr>
          <a:lstStyle/>
          <a:p>
            <a:pPr marL="0" indent="0">
              <a:buNone/>
            </a:pPr>
            <a:r>
              <a:rPr lang="en-US" sz="5000" dirty="0">
                <a:latin typeface="Verdana" charset="0"/>
                <a:ea typeface="Verdana" charset="0"/>
                <a:cs typeface="Verdana" charset="0"/>
              </a:rPr>
              <a:t>Questions?</a:t>
            </a:r>
          </a:p>
          <a:p>
            <a:pPr marL="0" indent="0">
              <a:buNone/>
            </a:pPr>
            <a:r>
              <a:rPr lang="en-US" sz="2400" dirty="0">
                <a:latin typeface="Calibri" charset="0"/>
                <a:ea typeface="Calibri" charset="0"/>
                <a:cs typeface="Calibri" charset="0"/>
                <a:hlinkClick r:id="rId2"/>
              </a:rPr>
              <a:t>susanc@umd.edu</a:t>
            </a:r>
            <a:r>
              <a:rPr lang="en-US" sz="2400" dirty="0">
                <a:latin typeface="Calibri" charset="0"/>
                <a:ea typeface="Calibri" charset="0"/>
                <a:cs typeface="Calibri" charset="0"/>
              </a:rPr>
              <a:t> </a:t>
            </a:r>
          </a:p>
        </p:txBody>
      </p:sp>
    </p:spTree>
    <p:extLst>
      <p:ext uri="{BB962C8B-B14F-4D97-AF65-F5344CB8AC3E}">
        <p14:creationId xmlns:p14="http://schemas.microsoft.com/office/powerpoint/2010/main" val="2792800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38324" y="83976"/>
            <a:ext cx="10086975" cy="698856"/>
          </a:xfrm>
        </p:spPr>
        <p:txBody>
          <a:bodyPr>
            <a:noAutofit/>
          </a:bodyPr>
          <a:lstStyle/>
          <a:p>
            <a:pPr algn="ctr"/>
            <a:r>
              <a:rPr lang="en-US" sz="4000" dirty="0"/>
              <a:t>Agenda</a:t>
            </a:r>
          </a:p>
        </p:txBody>
      </p:sp>
      <p:sp>
        <p:nvSpPr>
          <p:cNvPr id="3" name="Content Placeholder 2"/>
          <p:cNvSpPr>
            <a:spLocks noGrp="1"/>
          </p:cNvSpPr>
          <p:nvPr>
            <p:ph idx="1"/>
          </p:nvPr>
        </p:nvSpPr>
        <p:spPr>
          <a:xfrm>
            <a:off x="1602297" y="1197272"/>
            <a:ext cx="10331392" cy="4752424"/>
          </a:xfrm>
        </p:spPr>
        <p:txBody>
          <a:bodyPr>
            <a:noAutofit/>
          </a:bodyPr>
          <a:lstStyle/>
          <a:p>
            <a:pPr>
              <a:spcBef>
                <a:spcPts val="300"/>
              </a:spcBef>
              <a:spcAft>
                <a:spcPts val="1200"/>
              </a:spcAft>
            </a:pPr>
            <a:r>
              <a:rPr lang="en-US" sz="1800" dirty="0"/>
              <a:t>Call to order</a:t>
            </a:r>
          </a:p>
          <a:p>
            <a:pPr>
              <a:spcBef>
                <a:spcPts val="300"/>
              </a:spcBef>
              <a:spcAft>
                <a:spcPts val="1200"/>
              </a:spcAft>
            </a:pPr>
            <a:r>
              <a:rPr lang="en-US" sz="1800" dirty="0"/>
              <a:t>Review and approval of minutes from March 3</a:t>
            </a:r>
            <a:r>
              <a:rPr lang="en-US" sz="1800" baseline="30000" dirty="0"/>
              <a:t>rd</a:t>
            </a:r>
            <a:r>
              <a:rPr lang="en-US" sz="1800" dirty="0"/>
              <a:t> meeting </a:t>
            </a:r>
          </a:p>
          <a:p>
            <a:pPr>
              <a:spcBef>
                <a:spcPts val="300"/>
              </a:spcBef>
              <a:spcAft>
                <a:spcPts val="1200"/>
              </a:spcAft>
            </a:pPr>
            <a:r>
              <a:rPr lang="en-US" sz="1800" dirty="0"/>
              <a:t>Review and approval of this agenda</a:t>
            </a:r>
          </a:p>
          <a:p>
            <a:pPr>
              <a:spcBef>
                <a:spcPts val="300"/>
              </a:spcBef>
              <a:spcAft>
                <a:spcPts val="1200"/>
              </a:spcAft>
            </a:pPr>
            <a:r>
              <a:rPr lang="en-US" sz="1800" dirty="0"/>
              <a:t>Dean's Update [Keith]</a:t>
            </a:r>
          </a:p>
          <a:p>
            <a:pPr>
              <a:spcBef>
                <a:spcPts val="300"/>
              </a:spcBef>
              <a:spcAft>
                <a:spcPts val="1200"/>
              </a:spcAft>
            </a:pPr>
            <a:r>
              <a:rPr lang="en-US" sz="1800" dirty="0"/>
              <a:t>Maryland Day and Commencement updates [Sarah G] </a:t>
            </a:r>
          </a:p>
          <a:p>
            <a:pPr>
              <a:spcBef>
                <a:spcPts val="300"/>
              </a:spcBef>
              <a:spcAft>
                <a:spcPts val="1200"/>
              </a:spcAft>
            </a:pPr>
            <a:r>
              <a:rPr lang="en-US" sz="1800" dirty="0"/>
              <a:t>Nominating Committee Presentation of Candidates [Katy L]</a:t>
            </a:r>
          </a:p>
          <a:p>
            <a:pPr>
              <a:spcBef>
                <a:spcPts val="300"/>
              </a:spcBef>
              <a:spcAft>
                <a:spcPts val="1200"/>
              </a:spcAft>
            </a:pPr>
            <a:r>
              <a:rPr lang="en-US" sz="1800" dirty="0"/>
              <a:t>MPS in Sociotechnical Cyber Risk Governance [Susan C]</a:t>
            </a:r>
          </a:p>
          <a:p>
            <a:pPr>
              <a:spcBef>
                <a:spcPts val="300"/>
              </a:spcBef>
              <a:spcAft>
                <a:spcPts val="1200"/>
              </a:spcAft>
            </a:pPr>
            <a:r>
              <a:rPr lang="en-US" sz="1800" dirty="0"/>
              <a:t>Request for Standing Committees [Jessica]</a:t>
            </a:r>
          </a:p>
          <a:p>
            <a:pPr>
              <a:spcBef>
                <a:spcPts val="300"/>
              </a:spcBef>
              <a:spcAft>
                <a:spcPts val="1200"/>
              </a:spcAft>
            </a:pPr>
            <a:r>
              <a:rPr lang="en-US" sz="1800" dirty="0"/>
              <a:t>Special Election – Assembly Secretary [Jessica] </a:t>
            </a:r>
          </a:p>
          <a:p>
            <a:pPr>
              <a:spcBef>
                <a:spcPts val="300"/>
              </a:spcBef>
              <a:spcAft>
                <a:spcPts val="1200"/>
              </a:spcAft>
            </a:pPr>
            <a:r>
              <a:rPr lang="en-US" sz="1800" dirty="0"/>
              <a:t>Announcements</a:t>
            </a:r>
          </a:p>
          <a:p>
            <a:pPr marL="0" lvl="0" indent="0">
              <a:spcBef>
                <a:spcPts val="300"/>
              </a:spcBef>
              <a:spcAft>
                <a:spcPts val="1200"/>
              </a:spcAft>
              <a:buNone/>
            </a:pPr>
            <a:endParaRPr lang="en-US" sz="1800" dirty="0"/>
          </a:p>
          <a:p>
            <a:pPr lvl="2">
              <a:spcBef>
                <a:spcPts val="300"/>
              </a:spcBef>
              <a:spcAft>
                <a:spcPts val="1200"/>
              </a:spcAft>
            </a:pPr>
            <a:endParaRPr lang="en-US" sz="1800" dirty="0"/>
          </a:p>
          <a:p>
            <a:pPr>
              <a:spcBef>
                <a:spcPts val="300"/>
              </a:spcBef>
              <a:spcAft>
                <a:spcPts val="1200"/>
              </a:spcAft>
              <a:buFont typeface="Wingdings" panose="05000000000000000000" pitchFamily="2" charset="2"/>
              <a:buChar char="q"/>
            </a:pPr>
            <a:endParaRPr lang="en-US" sz="1800" dirty="0"/>
          </a:p>
        </p:txBody>
      </p:sp>
    </p:spTree>
    <p:extLst>
      <p:ext uri="{BB962C8B-B14F-4D97-AF65-F5344CB8AC3E}">
        <p14:creationId xmlns:p14="http://schemas.microsoft.com/office/powerpoint/2010/main" val="5276459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60320" y="2231136"/>
            <a:ext cx="8768080" cy="1200329"/>
          </a:xfrm>
          <a:prstGeom prst="rect">
            <a:avLst/>
          </a:prstGeom>
          <a:noFill/>
        </p:spPr>
        <p:txBody>
          <a:bodyPr wrap="square" rtlCol="0">
            <a:spAutoFit/>
          </a:bodyPr>
          <a:lstStyle/>
          <a:p>
            <a:pPr algn="ctr"/>
            <a:r>
              <a:rPr lang="en-US" sz="4000" b="1" dirty="0"/>
              <a:t>Request for Standing Committees</a:t>
            </a:r>
          </a:p>
          <a:p>
            <a:pPr algn="ctr"/>
            <a:r>
              <a:rPr lang="en-US" sz="3200" i="1" dirty="0"/>
              <a:t> Jessica </a:t>
            </a:r>
            <a:r>
              <a:rPr lang="en-US" sz="3200" i="1" dirty="0" err="1"/>
              <a:t>Vitak</a:t>
            </a:r>
            <a:endParaRPr lang="en-US" sz="3200" i="1" dirty="0"/>
          </a:p>
        </p:txBody>
      </p:sp>
    </p:spTree>
    <p:extLst>
      <p:ext uri="{BB962C8B-B14F-4D97-AF65-F5344CB8AC3E}">
        <p14:creationId xmlns:p14="http://schemas.microsoft.com/office/powerpoint/2010/main" val="4665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60320" y="2231136"/>
            <a:ext cx="8768080" cy="1200329"/>
          </a:xfrm>
          <a:prstGeom prst="rect">
            <a:avLst/>
          </a:prstGeom>
          <a:noFill/>
        </p:spPr>
        <p:txBody>
          <a:bodyPr wrap="square" rtlCol="0">
            <a:spAutoFit/>
          </a:bodyPr>
          <a:lstStyle/>
          <a:p>
            <a:pPr algn="ctr"/>
            <a:r>
              <a:rPr lang="en-US" sz="4000" b="1" dirty="0"/>
              <a:t>Special Election – Assembly Secretary </a:t>
            </a:r>
            <a:r>
              <a:rPr lang="en-US" sz="3200" i="1" dirty="0"/>
              <a:t>Jessica </a:t>
            </a:r>
            <a:r>
              <a:rPr lang="en-US" sz="3200" i="1" dirty="0" err="1"/>
              <a:t>Vitak</a:t>
            </a:r>
            <a:endParaRPr lang="en-US" sz="3200" i="1" dirty="0"/>
          </a:p>
        </p:txBody>
      </p:sp>
    </p:spTree>
    <p:extLst>
      <p:ext uri="{BB962C8B-B14F-4D97-AF65-F5344CB8AC3E}">
        <p14:creationId xmlns:p14="http://schemas.microsoft.com/office/powerpoint/2010/main" val="199106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5920" y="1828676"/>
            <a:ext cx="9692640" cy="1815882"/>
          </a:xfrm>
          <a:prstGeom prst="rect">
            <a:avLst/>
          </a:prstGeom>
          <a:noFill/>
        </p:spPr>
        <p:txBody>
          <a:bodyPr wrap="square" rtlCol="0">
            <a:spAutoFit/>
          </a:bodyPr>
          <a:lstStyle/>
          <a:p>
            <a:pPr algn="ctr"/>
            <a:r>
              <a:rPr lang="en-US" sz="4000" b="1" dirty="0"/>
              <a:t>Announcements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Lunch in </a:t>
            </a:r>
            <a:r>
              <a:rPr lang="en-US" sz="2400" dirty="0" err="1"/>
              <a:t>Hornbake</a:t>
            </a:r>
            <a:r>
              <a:rPr lang="en-US" sz="2400" dirty="0"/>
              <a:t> basement room 0300</a:t>
            </a:r>
          </a:p>
          <a:p>
            <a:pPr marL="342900" indent="-342900">
              <a:buFont typeface="Arial" panose="020B0604020202020204" pitchFamily="34" charset="0"/>
              <a:buChar char="•"/>
            </a:pPr>
            <a:r>
              <a:rPr lang="en-US" sz="2400" dirty="0"/>
              <a:t>The APT meeting will begin at 1pm in ESJ-2208.</a:t>
            </a:r>
          </a:p>
        </p:txBody>
      </p:sp>
    </p:spTree>
    <p:extLst>
      <p:ext uri="{BB962C8B-B14F-4D97-AF65-F5344CB8AC3E}">
        <p14:creationId xmlns:p14="http://schemas.microsoft.com/office/powerpoint/2010/main" val="1578276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28416" y="2231136"/>
            <a:ext cx="6681216" cy="1200329"/>
          </a:xfrm>
          <a:prstGeom prst="rect">
            <a:avLst/>
          </a:prstGeom>
          <a:noFill/>
        </p:spPr>
        <p:txBody>
          <a:bodyPr wrap="square" rtlCol="0">
            <a:spAutoFit/>
          </a:bodyPr>
          <a:lstStyle/>
          <a:p>
            <a:pPr algn="ctr"/>
            <a:r>
              <a:rPr lang="en-US" sz="4000" b="1" dirty="0"/>
              <a:t>Dean’s Update</a:t>
            </a:r>
          </a:p>
          <a:p>
            <a:pPr algn="ctr"/>
            <a:r>
              <a:rPr lang="en-US" sz="3200" i="1" dirty="0"/>
              <a:t>Dean </a:t>
            </a:r>
            <a:r>
              <a:rPr lang="en-US" sz="3200" i="1" dirty="0" err="1"/>
              <a:t>Marzullo</a:t>
            </a:r>
            <a:endParaRPr lang="en-US" sz="3200" i="1" dirty="0"/>
          </a:p>
        </p:txBody>
      </p:sp>
    </p:spTree>
    <p:extLst>
      <p:ext uri="{BB962C8B-B14F-4D97-AF65-F5344CB8AC3E}">
        <p14:creationId xmlns:p14="http://schemas.microsoft.com/office/powerpoint/2010/main" val="796239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5760" y="2231136"/>
            <a:ext cx="9692640" cy="1323439"/>
          </a:xfrm>
          <a:prstGeom prst="rect">
            <a:avLst/>
          </a:prstGeom>
          <a:noFill/>
        </p:spPr>
        <p:txBody>
          <a:bodyPr wrap="square" rtlCol="0">
            <a:spAutoFit/>
          </a:bodyPr>
          <a:lstStyle/>
          <a:p>
            <a:pPr algn="ctr"/>
            <a:r>
              <a:rPr lang="en-US" sz="4000" b="1" dirty="0"/>
              <a:t>Maryland Day and Commencement Updates</a:t>
            </a:r>
          </a:p>
          <a:p>
            <a:pPr algn="ctr"/>
            <a:r>
              <a:rPr lang="en-US" sz="4000" i="1" dirty="0"/>
              <a:t>Sarah </a:t>
            </a:r>
            <a:r>
              <a:rPr lang="en-US" sz="4000" i="1" dirty="0" err="1"/>
              <a:t>Grun</a:t>
            </a:r>
            <a:endParaRPr lang="en-US" sz="3200" i="1" dirty="0"/>
          </a:p>
        </p:txBody>
      </p:sp>
    </p:spTree>
    <p:extLst>
      <p:ext uri="{BB962C8B-B14F-4D97-AF65-F5344CB8AC3E}">
        <p14:creationId xmlns:p14="http://schemas.microsoft.com/office/powerpoint/2010/main" val="1381789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5"/>
          <p:cNvSpPr txBox="1"/>
          <p:nvPr/>
        </p:nvSpPr>
        <p:spPr>
          <a:xfrm>
            <a:off x="1680369" y="916874"/>
            <a:ext cx="10346800" cy="1043901"/>
          </a:xfrm>
          <a:prstGeom prst="rect">
            <a:avLst/>
          </a:prstGeom>
          <a:noFill/>
          <a:ln>
            <a:noFill/>
          </a:ln>
        </p:spPr>
        <p:txBody>
          <a:bodyPr spcFirstLastPara="1" wrap="square" lIns="91433" tIns="45700" rIns="91433" bIns="45700" anchor="t" anchorCtr="0">
            <a:noAutofit/>
          </a:bodyPr>
          <a:lstStyle/>
          <a:p>
            <a:pPr algn="ctr">
              <a:spcBef>
                <a:spcPts val="1467"/>
              </a:spcBef>
              <a:buClr>
                <a:srgbClr val="000000"/>
              </a:buClr>
              <a:buSzPts val="3000"/>
            </a:pPr>
            <a:r>
              <a:rPr lang="en-US" sz="4000" b="1" i="1" dirty="0">
                <a:solidFill>
                  <a:schemeClr val="dk1"/>
                </a:solidFill>
                <a:latin typeface="Calibri"/>
                <a:ea typeface="Calibri"/>
                <a:cs typeface="Calibri"/>
                <a:sym typeface="Calibri"/>
              </a:rPr>
              <a:t>iSchool @Maryland Day</a:t>
            </a:r>
            <a:endParaRPr sz="4000" b="1" dirty="0">
              <a:solidFill>
                <a:schemeClr val="dk1"/>
              </a:solidFill>
              <a:latin typeface="Calibri"/>
              <a:ea typeface="Calibri"/>
              <a:cs typeface="Calibri"/>
              <a:sym typeface="Calibri"/>
            </a:endParaRPr>
          </a:p>
          <a:p>
            <a:pPr lvl="1" indent="-609585">
              <a:spcBef>
                <a:spcPts val="1467"/>
              </a:spcBef>
              <a:buSzPts val="3000"/>
            </a:pPr>
            <a:r>
              <a:rPr lang="en" sz="3733" dirty="0">
                <a:solidFill>
                  <a:schemeClr val="dk1"/>
                </a:solidFill>
                <a:latin typeface="Calibri"/>
                <a:ea typeface="Calibri"/>
                <a:cs typeface="Calibri"/>
                <a:sym typeface="Calibri"/>
              </a:rPr>
              <a:t> When: Saturday, April 30</a:t>
            </a:r>
            <a:r>
              <a:rPr lang="en" sz="3733" baseline="30000" dirty="0">
                <a:solidFill>
                  <a:schemeClr val="dk1"/>
                </a:solidFill>
                <a:latin typeface="Calibri"/>
                <a:ea typeface="Calibri"/>
                <a:cs typeface="Calibri"/>
                <a:sym typeface="Calibri"/>
              </a:rPr>
              <a:t>th</a:t>
            </a:r>
            <a:r>
              <a:rPr lang="en" sz="3733" dirty="0">
                <a:solidFill>
                  <a:schemeClr val="dk1"/>
                </a:solidFill>
                <a:latin typeface="Calibri"/>
                <a:ea typeface="Calibri"/>
                <a:cs typeface="Calibri"/>
                <a:sym typeface="Calibri"/>
              </a:rPr>
              <a:t> 10am-4pm </a:t>
            </a:r>
            <a:br>
              <a:rPr lang="en" sz="3733" dirty="0">
                <a:solidFill>
                  <a:schemeClr val="dk1"/>
                </a:solidFill>
                <a:latin typeface="Calibri"/>
                <a:ea typeface="Calibri"/>
                <a:cs typeface="Calibri"/>
                <a:sym typeface="Calibri"/>
              </a:rPr>
            </a:br>
            <a:r>
              <a:rPr lang="en" sz="3733" dirty="0">
                <a:solidFill>
                  <a:schemeClr val="dk1"/>
                </a:solidFill>
                <a:latin typeface="Calibri"/>
                <a:ea typeface="Calibri"/>
                <a:cs typeface="Calibri"/>
                <a:sym typeface="Calibri"/>
              </a:rPr>
              <a:t>		(volunteers 9am-5pm in shifts)</a:t>
            </a:r>
          </a:p>
          <a:p>
            <a:pPr lvl="1" indent="-609585">
              <a:spcBef>
                <a:spcPts val="1467"/>
              </a:spcBef>
              <a:buSzPts val="3000"/>
            </a:pPr>
            <a:r>
              <a:rPr lang="en" sz="3733" dirty="0">
                <a:solidFill>
                  <a:schemeClr val="dk1"/>
                </a:solidFill>
                <a:latin typeface="Calibri"/>
                <a:ea typeface="Calibri"/>
                <a:cs typeface="Calibri"/>
                <a:sym typeface="Calibri"/>
              </a:rPr>
              <a:t>Where: Hornbake Plaza</a:t>
            </a:r>
          </a:p>
          <a:p>
            <a:pPr lvl="1" indent="-609585">
              <a:spcBef>
                <a:spcPts val="1467"/>
              </a:spcBef>
              <a:buSzPts val="3000"/>
            </a:pPr>
            <a:r>
              <a:rPr lang="en" sz="3733" dirty="0">
                <a:solidFill>
                  <a:schemeClr val="dk1"/>
                </a:solidFill>
                <a:latin typeface="Calibri"/>
                <a:ea typeface="Calibri"/>
                <a:cs typeface="Calibri"/>
                <a:sym typeface="Calibri"/>
              </a:rPr>
              <a:t>Needs: Faculty, staff AND student volunteers!</a:t>
            </a:r>
            <a:br>
              <a:rPr lang="en" sz="3733" dirty="0">
                <a:solidFill>
                  <a:schemeClr val="dk1"/>
                </a:solidFill>
                <a:latin typeface="Calibri"/>
                <a:ea typeface="Calibri"/>
                <a:cs typeface="Calibri"/>
                <a:sym typeface="Calibri"/>
              </a:rPr>
            </a:br>
            <a:r>
              <a:rPr lang="en" sz="3733" dirty="0">
                <a:solidFill>
                  <a:schemeClr val="dk1"/>
                </a:solidFill>
                <a:latin typeface="Calibri"/>
                <a:ea typeface="Calibri"/>
                <a:cs typeface="Calibri"/>
                <a:sym typeface="Calibri"/>
              </a:rPr>
              <a:t>	</a:t>
            </a:r>
            <a:r>
              <a:rPr lang="en-US" sz="3733" dirty="0">
                <a:solidFill>
                  <a:schemeClr val="dk1"/>
                </a:solidFill>
                <a:latin typeface="Calibri"/>
                <a:ea typeface="Calibri"/>
                <a:cs typeface="Calibri"/>
                <a:sym typeface="Calibri"/>
              </a:rPr>
              <a:t>https://go.umd.edu/ischoolvolunteer</a:t>
            </a:r>
            <a:br>
              <a:rPr lang="en" sz="3733" dirty="0">
                <a:solidFill>
                  <a:schemeClr val="dk1"/>
                </a:solidFill>
                <a:latin typeface="Calibri"/>
                <a:ea typeface="Calibri"/>
                <a:cs typeface="Calibri"/>
                <a:sym typeface="Calibri"/>
              </a:rPr>
            </a:br>
            <a:endParaRPr lang="en" sz="3733" dirty="0">
              <a:solidFill>
                <a:schemeClr val="dk1"/>
              </a:solidFill>
              <a:latin typeface="Calibri"/>
              <a:ea typeface="Calibri"/>
              <a:cs typeface="Calibri"/>
              <a:sym typeface="Calibri"/>
            </a:endParaRPr>
          </a:p>
          <a:p>
            <a:pPr>
              <a:spcBef>
                <a:spcPts val="1467"/>
              </a:spcBef>
              <a:buClr>
                <a:srgbClr val="000000"/>
              </a:buClr>
              <a:buSzPts val="3000"/>
            </a:pPr>
            <a:endParaRPr lang="en" sz="4000" dirty="0">
              <a:solidFill>
                <a:schemeClr val="dk1"/>
              </a:solidFill>
              <a:latin typeface="Calibri"/>
              <a:ea typeface="Calibri"/>
              <a:cs typeface="Calibri"/>
              <a:sym typeface="Calibri"/>
            </a:endParaRPr>
          </a:p>
        </p:txBody>
      </p:sp>
      <p:pic>
        <p:nvPicPr>
          <p:cNvPr id="5" name="Picture 2" descr="https://1162239496-files.gitbook.io/~/files/v0/b/gitbook-x-prod.appspot.com/o/spaces%2F-LyFz4n5NEu6h0-oFA-t%2Fuploads%2FffxAhNSHj0hHMShlmLVW%2FMarylandDay_2022_Verticallogo-01.png?alt=media&amp;token=add897d3-7fde-4378-abbb-3c9dcd76903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756"/>
            <a:ext cx="2456545" cy="186126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66044" y="393700"/>
            <a:ext cx="9659079" cy="5283125"/>
          </a:xfrm>
        </p:spPr>
        <p:txBody>
          <a:bodyPr/>
          <a:lstStyle/>
          <a:p>
            <a:pPr lvl="1" indent="-609585">
              <a:spcBef>
                <a:spcPts val="1467"/>
              </a:spcBef>
              <a:buSzPts val="3000"/>
            </a:pPr>
            <a:r>
              <a:rPr lang="en" sz="3733" dirty="0">
                <a:latin typeface="Calibri"/>
                <a:ea typeface="Calibri"/>
                <a:cs typeface="Calibri"/>
                <a:sym typeface="Calibri"/>
              </a:rPr>
              <a:t>Activities: hourly story time, PRIZE wheel, simple coding games, info about our programs</a:t>
            </a:r>
          </a:p>
          <a:p>
            <a:pPr lvl="1" indent="-609585">
              <a:spcBef>
                <a:spcPts val="1467"/>
              </a:spcBef>
              <a:buSzPts val="3000"/>
            </a:pPr>
            <a:r>
              <a:rPr lang="en" sz="3733" dirty="0">
                <a:latin typeface="Calibri"/>
                <a:ea typeface="Calibri"/>
                <a:cs typeface="Calibri"/>
                <a:sym typeface="Calibri"/>
              </a:rPr>
              <a:t>Leading up to Maryland Day </a:t>
            </a:r>
          </a:p>
          <a:p>
            <a:pPr lvl="2" indent="-609585">
              <a:spcBef>
                <a:spcPts val="1467"/>
              </a:spcBef>
              <a:buSzPts val="3000"/>
            </a:pPr>
            <a:r>
              <a:rPr lang="en" sz="3333" dirty="0">
                <a:latin typeface="Calibri"/>
                <a:ea typeface="Calibri"/>
                <a:cs typeface="Calibri"/>
                <a:sym typeface="Calibri"/>
              </a:rPr>
              <a:t>iLove the iSchool campaign</a:t>
            </a:r>
          </a:p>
          <a:p>
            <a:pPr lvl="2" indent="-609585">
              <a:spcBef>
                <a:spcPts val="1467"/>
              </a:spcBef>
              <a:buSzPts val="3000"/>
            </a:pPr>
            <a:r>
              <a:rPr lang="en" sz="3333" dirty="0">
                <a:latin typeface="Calibri"/>
                <a:ea typeface="Calibri"/>
                <a:cs typeface="Calibri"/>
                <a:sym typeface="Calibri"/>
              </a:rPr>
              <a:t>Book drive.  DROP OFF to iSchool Commons in Hornbake 0300 OR Patuxent 2106A. Sarah will also pick up from your office</a:t>
            </a:r>
          </a:p>
          <a:p>
            <a:pPr lvl="2" indent="-609585">
              <a:spcBef>
                <a:spcPts val="1467"/>
              </a:spcBef>
              <a:buSzPts val="3000"/>
            </a:pPr>
            <a:r>
              <a:rPr lang="en" sz="3333" dirty="0">
                <a:latin typeface="Calibri"/>
                <a:ea typeface="Calibri"/>
                <a:cs typeface="Calibri"/>
                <a:sym typeface="Calibri"/>
              </a:rPr>
              <a:t>Week of helpers NEEDED! Contact Sarah</a:t>
            </a:r>
          </a:p>
        </p:txBody>
      </p:sp>
      <p:pic>
        <p:nvPicPr>
          <p:cNvPr id="4" name="Picture 2" descr="https://1162239496-files.gitbook.io/~/files/v0/b/gitbook-x-prod.appspot.com/o/spaces%2F-LyFz4n5NEu6h0-oFA-t%2Fuploads%2FffxAhNSHj0hHMShlmLVW%2FMarylandDay_2022_Verticallogo-01.png?alt=media&amp;token=add897d3-7fde-4378-abbb-3c9dcd76903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2266045" cy="17169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5779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Spring 2022 Commencement</a:t>
            </a:r>
          </a:p>
        </p:txBody>
      </p:sp>
      <p:sp>
        <p:nvSpPr>
          <p:cNvPr id="3" name="Text Placeholder 2"/>
          <p:cNvSpPr>
            <a:spLocks noGrp="1"/>
          </p:cNvSpPr>
          <p:nvPr>
            <p:ph type="body" idx="1"/>
          </p:nvPr>
        </p:nvSpPr>
        <p:spPr/>
        <p:txBody>
          <a:bodyPr/>
          <a:lstStyle/>
          <a:p>
            <a:r>
              <a:rPr lang="en-US" dirty="0"/>
              <a:t>When: Friday, May 20</a:t>
            </a:r>
            <a:r>
              <a:rPr lang="en-US" baseline="30000" dirty="0"/>
              <a:t>th</a:t>
            </a:r>
            <a:r>
              <a:rPr lang="en-US" dirty="0"/>
              <a:t> 8am-10am</a:t>
            </a:r>
          </a:p>
          <a:p>
            <a:pPr lvl="1"/>
            <a:r>
              <a:rPr lang="en-US" dirty="0"/>
              <a:t>Staff helper arrival 6:30-7am</a:t>
            </a:r>
          </a:p>
          <a:p>
            <a:pPr lvl="1"/>
            <a:r>
              <a:rPr lang="en-US" dirty="0"/>
              <a:t>Faculty and graduate arrival 7-7:30am</a:t>
            </a:r>
          </a:p>
          <a:p>
            <a:pPr lvl="1"/>
            <a:r>
              <a:rPr lang="en-US" dirty="0"/>
              <a:t>Doors open for guest </a:t>
            </a:r>
            <a:r>
              <a:rPr lang="en-US" dirty="0" err="1"/>
              <a:t>approx</a:t>
            </a:r>
            <a:r>
              <a:rPr lang="en-US" dirty="0"/>
              <a:t> 7:30am</a:t>
            </a:r>
          </a:p>
          <a:p>
            <a:pPr lvl="1"/>
            <a:endParaRPr lang="en-US" dirty="0"/>
          </a:p>
          <a:p>
            <a:r>
              <a:rPr lang="en-US" dirty="0"/>
              <a:t>Needs: </a:t>
            </a:r>
          </a:p>
          <a:p>
            <a:pPr lvl="1"/>
            <a:r>
              <a:rPr lang="en-US" dirty="0"/>
              <a:t>Staff helpers- especially Academic Programs team!</a:t>
            </a:r>
          </a:p>
          <a:p>
            <a:pPr lvl="1"/>
            <a:r>
              <a:rPr lang="en-US" dirty="0"/>
              <a:t>Platform Party and faculty rental regalia orders no later than April 8</a:t>
            </a:r>
            <a:r>
              <a:rPr lang="en-US" baseline="30000" dirty="0"/>
              <a:t>th</a:t>
            </a:r>
            <a:r>
              <a:rPr lang="en-US" dirty="0"/>
              <a:t>:  go.umd.edu/</a:t>
            </a:r>
            <a:r>
              <a:rPr lang="en-US" dirty="0" err="1"/>
              <a:t>iSchoolRegalia</a:t>
            </a:r>
            <a:endParaRPr lang="en-US" dirty="0"/>
          </a:p>
        </p:txBody>
      </p:sp>
    </p:spTree>
    <p:extLst>
      <p:ext uri="{BB962C8B-B14F-4D97-AF65-F5344CB8AC3E}">
        <p14:creationId xmlns:p14="http://schemas.microsoft.com/office/powerpoint/2010/main" val="2864034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a:t>We are currently NOT ticketing guests. Students MUST complete the RSVP form indicating how many guests they plan to bring. Deadline is 4/8</a:t>
            </a:r>
          </a:p>
          <a:p>
            <a:r>
              <a:rPr lang="en-US" dirty="0"/>
              <a:t>Questions from students and parents? Direct them to </a:t>
            </a:r>
            <a:r>
              <a:rPr lang="en-US" dirty="0">
                <a:hlinkClick r:id="rId2"/>
              </a:rPr>
              <a:t>ischoolevents@umd.edu</a:t>
            </a:r>
            <a:r>
              <a:rPr lang="en-US" dirty="0"/>
              <a:t> </a:t>
            </a:r>
          </a:p>
          <a:p>
            <a:r>
              <a:rPr lang="en-US" dirty="0"/>
              <a:t>Questions?</a:t>
            </a:r>
          </a:p>
        </p:txBody>
      </p:sp>
    </p:spTree>
    <p:extLst>
      <p:ext uri="{BB962C8B-B14F-4D97-AF65-F5344CB8AC3E}">
        <p14:creationId xmlns:p14="http://schemas.microsoft.com/office/powerpoint/2010/main" val="1992018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60320" y="2231136"/>
            <a:ext cx="8768080" cy="1938992"/>
          </a:xfrm>
          <a:prstGeom prst="rect">
            <a:avLst/>
          </a:prstGeom>
          <a:noFill/>
        </p:spPr>
        <p:txBody>
          <a:bodyPr wrap="square" rtlCol="0">
            <a:spAutoFit/>
          </a:bodyPr>
          <a:lstStyle/>
          <a:p>
            <a:pPr algn="ctr"/>
            <a:r>
              <a:rPr lang="en-US" sz="4000" b="1" dirty="0"/>
              <a:t>Nominating Committee Presentation of Candidates </a:t>
            </a:r>
          </a:p>
          <a:p>
            <a:pPr algn="ctr"/>
            <a:r>
              <a:rPr lang="en-US" sz="4000" i="1" dirty="0"/>
              <a:t>Katy Lawley</a:t>
            </a:r>
            <a:endParaRPr lang="en-US" sz="3200" i="1" dirty="0"/>
          </a:p>
        </p:txBody>
      </p:sp>
    </p:spTree>
    <p:extLst>
      <p:ext uri="{BB962C8B-B14F-4D97-AF65-F5344CB8AC3E}">
        <p14:creationId xmlns:p14="http://schemas.microsoft.com/office/powerpoint/2010/main" val="72432723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5561</TotalTime>
  <Words>818</Words>
  <Application>Microsoft Macintosh PowerPoint</Application>
  <PresentationFormat>Widescreen</PresentationFormat>
  <Paragraphs>112</Paragraphs>
  <Slides>22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Verdana</vt:lpstr>
      <vt:lpstr>Wingdings</vt:lpstr>
      <vt:lpstr>1_Office Theme</vt:lpstr>
      <vt:lpstr>iSchool Assembly </vt:lpstr>
      <vt:lpstr>Agenda</vt:lpstr>
      <vt:lpstr>PowerPoint Presentation</vt:lpstr>
      <vt:lpstr>PowerPoint Presentation</vt:lpstr>
      <vt:lpstr>PowerPoint Presentation</vt:lpstr>
      <vt:lpstr>PowerPoint Presentation</vt:lpstr>
      <vt:lpstr>Spring 2022 Commencement</vt:lpstr>
      <vt:lpstr>PowerPoint Presentation</vt:lpstr>
      <vt:lpstr>PowerPoint Presentation</vt:lpstr>
      <vt:lpstr>PowerPoint Presentation</vt:lpstr>
      <vt:lpstr>Master of Professional Studies in Sociotechnical Cyber Risk Governance</vt:lpstr>
      <vt:lpstr>Coauthors and Contributors</vt:lpstr>
      <vt:lpstr>Logistics</vt:lpstr>
      <vt:lpstr>Program highlights</vt:lpstr>
      <vt:lpstr>Why the iSchool?</vt:lpstr>
      <vt:lpstr>Program Outcome Goals</vt:lpstr>
      <vt:lpstr>Learning Objectives</vt:lpstr>
      <vt:lpstr>Initial set of courses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Administration - Compliance</dc:title>
  <dc:creator>Diane M. Travis</dc:creator>
  <cp:lastModifiedBy>Jessica Vitak</cp:lastModifiedBy>
  <cp:revision>128</cp:revision>
  <dcterms:created xsi:type="dcterms:W3CDTF">2017-05-15T15:43:30Z</dcterms:created>
  <dcterms:modified xsi:type="dcterms:W3CDTF">2022-04-06T19:55:01Z</dcterms:modified>
</cp:coreProperties>
</file>