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8"/>
  </p:notesMasterIdLst>
  <p:sldIdLst>
    <p:sldId id="274" r:id="rId2"/>
    <p:sldId id="263" r:id="rId3"/>
    <p:sldId id="275" r:id="rId4"/>
    <p:sldId id="278" r:id="rId5"/>
    <p:sldId id="279" r:id="rId6"/>
    <p:sldId id="286" r:id="rId7"/>
    <p:sldId id="287" r:id="rId8"/>
    <p:sldId id="288" r:id="rId9"/>
    <p:sldId id="289" r:id="rId10"/>
    <p:sldId id="290" r:id="rId11"/>
    <p:sldId id="276" r:id="rId12"/>
    <p:sldId id="277" r:id="rId13"/>
    <p:sldId id="291" r:id="rId14"/>
    <p:sldId id="281" r:id="rId15"/>
    <p:sldId id="256" r:id="rId16"/>
    <p:sldId id="292" r:id="rId17"/>
    <p:sldId id="258" r:id="rId18"/>
    <p:sldId id="259" r:id="rId19"/>
    <p:sldId id="260" r:id="rId20"/>
    <p:sldId id="261" r:id="rId21"/>
    <p:sldId id="262" r:id="rId22"/>
    <p:sldId id="293" r:id="rId23"/>
    <p:sldId id="264" r:id="rId24"/>
    <p:sldId id="265" r:id="rId25"/>
    <p:sldId id="283" r:id="rId26"/>
    <p:sldId id="303" r:id="rId27"/>
    <p:sldId id="304" r:id="rId28"/>
    <p:sldId id="305" r:id="rId29"/>
    <p:sldId id="266" r:id="rId30"/>
    <p:sldId id="267" r:id="rId31"/>
    <p:sldId id="306" r:id="rId32"/>
    <p:sldId id="307" r:id="rId33"/>
    <p:sldId id="280" r:id="rId34"/>
    <p:sldId id="294" r:id="rId35"/>
    <p:sldId id="295" r:id="rId36"/>
    <p:sldId id="296" r:id="rId37"/>
    <p:sldId id="297" r:id="rId38"/>
    <p:sldId id="298" r:id="rId39"/>
    <p:sldId id="299" r:id="rId40"/>
    <p:sldId id="300" r:id="rId41"/>
    <p:sldId id="301" r:id="rId42"/>
    <p:sldId id="302" r:id="rId43"/>
    <p:sldId id="282" r:id="rId44"/>
    <p:sldId id="257" r:id="rId45"/>
    <p:sldId id="284" r:id="rId46"/>
    <p:sldId id="27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4694"/>
  </p:normalViewPr>
  <p:slideViewPr>
    <p:cSldViewPr snapToGrid="0">
      <p:cViewPr varScale="1">
        <p:scale>
          <a:sx n="99" d="100"/>
          <a:sy n="99" d="100"/>
        </p:scale>
        <p:origin x="208" y="5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20E8E-2235-4FD2-80A3-0DBAF7C10AD4}" type="datetimeFigureOut">
              <a:rPr lang="en-US" smtClean="0"/>
              <a:t>5/5/22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8518B-D0D9-498D-8CF9-B050A9370572}" type="slidenum">
              <a:rPr lang="en-US" smtClean="0"/>
              <a:t>‹#›</a:t>
            </a:fld>
            <a:endParaRPr lang="en-US" dirty="0"/>
          </a:p>
        </p:txBody>
      </p:sp>
    </p:spTree>
    <p:extLst>
      <p:ext uri="{BB962C8B-B14F-4D97-AF65-F5344CB8AC3E}">
        <p14:creationId xmlns:p14="http://schemas.microsoft.com/office/powerpoint/2010/main" val="332828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8518B-D0D9-498D-8CF9-B050A9370572}" type="slidenum">
              <a:rPr lang="en-US" smtClean="0"/>
              <a:t>26</a:t>
            </a:fld>
            <a:endParaRPr lang="en-US" dirty="0"/>
          </a:p>
        </p:txBody>
      </p:sp>
    </p:spTree>
    <p:extLst>
      <p:ext uri="{BB962C8B-B14F-4D97-AF65-F5344CB8AC3E}">
        <p14:creationId xmlns:p14="http://schemas.microsoft.com/office/powerpoint/2010/main" val="3937839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09f8d5d5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209f8d5d5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83c5bcfcf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d83c5bcfc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8518B-D0D9-498D-8CF9-B050A9370572}" type="slidenum">
              <a:rPr lang="en-US" smtClean="0"/>
              <a:t>27</a:t>
            </a:fld>
            <a:endParaRPr lang="en-US" dirty="0"/>
          </a:p>
        </p:txBody>
      </p:sp>
    </p:spTree>
    <p:extLst>
      <p:ext uri="{BB962C8B-B14F-4D97-AF65-F5344CB8AC3E}">
        <p14:creationId xmlns:p14="http://schemas.microsoft.com/office/powerpoint/2010/main" val="354747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83c5bcfcf_2_4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d83c5bcfcf_2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83c5bcfcf_2_4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d83c5bcfcf_2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267c53b38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1267c53b3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67c53b383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1267c53b38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67c53b383_0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1267c53b383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d83c5bcfcf_2_5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d83c5bcfcf_2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67c53b383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1267c53b38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9325" y="1122363"/>
            <a:ext cx="9144000" cy="2387600"/>
          </a:xfrm>
        </p:spPr>
        <p:txBody>
          <a:bodyPr anchor="b"/>
          <a:lstStyle>
            <a:lvl1pPr algn="r">
              <a:defRPr sz="6000" baseline="0">
                <a:effectLst>
                  <a:outerShdw blurRad="50800" dist="38100" dir="10800000" algn="r" rotWithShape="0">
                    <a:prstClr val="black">
                      <a:alpha val="40000"/>
                    </a:prstClr>
                  </a:outerShdw>
                </a:effectLst>
              </a:defRPr>
            </a:lvl1pPr>
          </a:lstStyle>
          <a:p>
            <a:r>
              <a:rPr lang="en-US" dirty="0"/>
              <a:t>ENTER TITLE OF PRESENTATION HERE</a:t>
            </a:r>
          </a:p>
        </p:txBody>
      </p:sp>
      <p:sp>
        <p:nvSpPr>
          <p:cNvPr id="3" name="Subtitle 2"/>
          <p:cNvSpPr>
            <a:spLocks noGrp="1"/>
          </p:cNvSpPr>
          <p:nvPr>
            <p:ph type="subTitle" idx="1" hasCustomPrompt="1"/>
          </p:nvPr>
        </p:nvSpPr>
        <p:spPr>
          <a:xfrm>
            <a:off x="2219325" y="3602038"/>
            <a:ext cx="9144000" cy="1655762"/>
          </a:xfrm>
        </p:spPr>
        <p:txBody>
          <a:bodyPr/>
          <a:lstStyle>
            <a:lvl1pPr marL="0" indent="0" algn="r">
              <a:buNone/>
              <a:defRPr sz="2400" baseline="0">
                <a:solidFill>
                  <a:schemeClr val="bg1">
                    <a:lumMod val="50000"/>
                  </a:schemeClr>
                </a:solidFill>
                <a:effectLst>
                  <a:outerShdw blurRad="50800" dist="38100" dir="8100000" algn="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ENTER SUBTITLE HERE</a:t>
            </a:r>
          </a:p>
          <a:p>
            <a:pPr lvl="0"/>
            <a:r>
              <a:rPr lang="en-US" dirty="0"/>
              <a:t>ENTER DATE HERE</a:t>
            </a:r>
            <a:br>
              <a:rPr lang="en-US" dirty="0"/>
            </a:br>
            <a:endParaRPr lang="en-US" dirty="0"/>
          </a:p>
        </p:txBody>
      </p:sp>
    </p:spTree>
    <p:extLst>
      <p:ext uri="{BB962C8B-B14F-4D97-AF65-F5344CB8AC3E}">
        <p14:creationId xmlns:p14="http://schemas.microsoft.com/office/powerpoint/2010/main" val="375538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1838324" y="365125"/>
            <a:ext cx="10086975" cy="1325563"/>
          </a:xfrm>
        </p:spPr>
        <p:txBody>
          <a:bodyPr/>
          <a:lstStyle>
            <a:lvl1pPr>
              <a:defRPr>
                <a:effectLst>
                  <a:outerShdw blurRad="50800" dist="38100" dir="10800000" algn="r" rotWithShape="0">
                    <a:prstClr val="black">
                      <a:alpha val="40000"/>
                    </a:prstClr>
                  </a:outerShdw>
                </a:effectLst>
              </a:defRPr>
            </a:lvl1pPr>
          </a:lstStyle>
          <a:p>
            <a:r>
              <a:rPr lang="en-US" dirty="0"/>
              <a:t>ENTER SLIDE TITLE</a:t>
            </a:r>
          </a:p>
        </p:txBody>
      </p:sp>
    </p:spTree>
    <p:extLst>
      <p:ext uri="{BB962C8B-B14F-4D97-AF65-F5344CB8AC3E}">
        <p14:creationId xmlns:p14="http://schemas.microsoft.com/office/powerpoint/2010/main" val="394601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220200" y="365125"/>
            <a:ext cx="2628900" cy="5378450"/>
          </a:xfrm>
        </p:spPr>
        <p:txBody>
          <a:bodyPr vert="eaVert"/>
          <a:lstStyle>
            <a:lvl1pPr>
              <a:defRPr>
                <a:effectLst>
                  <a:outerShdw blurRad="50800" dist="38100" dir="10800000" algn="r" rotWithShape="0">
                    <a:prstClr val="black">
                      <a:alpha val="40000"/>
                    </a:prstClr>
                  </a:outerShdw>
                </a:effectLst>
              </a:defRPr>
            </a:lvl1pPr>
          </a:lstStyle>
          <a:p>
            <a:r>
              <a:rPr lang="en-US" dirty="0"/>
              <a:t>ENTER SLIDE TITLE HERE</a:t>
            </a:r>
          </a:p>
        </p:txBody>
      </p:sp>
      <p:sp>
        <p:nvSpPr>
          <p:cNvPr id="3" name="Vertical Text Placeholder 2"/>
          <p:cNvSpPr>
            <a:spLocks noGrp="1"/>
          </p:cNvSpPr>
          <p:nvPr>
            <p:ph type="body" orient="vert" idx="1"/>
          </p:nvPr>
        </p:nvSpPr>
        <p:spPr>
          <a:xfrm>
            <a:off x="1952626" y="365125"/>
            <a:ext cx="7115174" cy="5378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881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2F72CD-866D-410C-BF34-C6722B4B5B8A}" type="datetimeFigureOut">
              <a:rPr lang="en-US" smtClean="0"/>
              <a:t>5/5/22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33DDC-C219-4554-A561-98EA162F9236}" type="slidenum">
              <a:rPr lang="en-US" smtClean="0"/>
              <a:t>‹#›</a:t>
            </a:fld>
            <a:endParaRPr lang="en-US"/>
          </a:p>
        </p:txBody>
      </p:sp>
    </p:spTree>
    <p:extLst>
      <p:ext uri="{BB962C8B-B14F-4D97-AF65-F5344CB8AC3E}">
        <p14:creationId xmlns:p14="http://schemas.microsoft.com/office/powerpoint/2010/main" val="115910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ffectLst>
                  <a:outerShdw blurRad="50800" dist="38100" dir="10800000" algn="r" rotWithShape="0">
                    <a:prstClr val="black">
                      <a:alpha val="40000"/>
                    </a:prstClr>
                  </a:outerShdw>
                </a:effectLst>
              </a:defRPr>
            </a:lvl1pPr>
          </a:lstStyle>
          <a:p>
            <a:r>
              <a:rPr lang="en-US" dirty="0"/>
              <a:t>ENTER SLIDE TITLE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86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219325" y="1122363"/>
            <a:ext cx="9144000" cy="2387600"/>
          </a:xfrm>
        </p:spPr>
        <p:txBody>
          <a:bodyPr anchor="b"/>
          <a:lstStyle>
            <a:lvl1pPr algn="r">
              <a:defRPr sz="6000" baseline="0">
                <a:effectLst>
                  <a:outerShdw blurRad="50800" dist="38100" dir="10800000" algn="r" rotWithShape="0">
                    <a:prstClr val="black">
                      <a:alpha val="40000"/>
                    </a:prstClr>
                  </a:outerShdw>
                </a:effectLst>
              </a:defRPr>
            </a:lvl1pPr>
          </a:lstStyle>
          <a:p>
            <a:r>
              <a:rPr lang="en-US" dirty="0"/>
              <a:t>ENTER TITLE HERE</a:t>
            </a:r>
          </a:p>
        </p:txBody>
      </p:sp>
      <p:sp>
        <p:nvSpPr>
          <p:cNvPr id="8" name="Subtitle 2"/>
          <p:cNvSpPr>
            <a:spLocks noGrp="1"/>
          </p:cNvSpPr>
          <p:nvPr>
            <p:ph type="subTitle" idx="1" hasCustomPrompt="1"/>
          </p:nvPr>
        </p:nvSpPr>
        <p:spPr>
          <a:xfrm>
            <a:off x="2219325" y="3602038"/>
            <a:ext cx="9144000" cy="1655762"/>
          </a:xfrm>
        </p:spPr>
        <p:txBody>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ENTER DATE / AUTHOR / SUBTITLE HERE</a:t>
            </a:r>
          </a:p>
        </p:txBody>
      </p:sp>
    </p:spTree>
    <p:extLst>
      <p:ext uri="{BB962C8B-B14F-4D97-AF65-F5344CB8AC3E}">
        <p14:creationId xmlns:p14="http://schemas.microsoft.com/office/powerpoint/2010/main" val="297747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ffectLst>
                  <a:outerShdw blurRad="50800" dist="38100" dir="10800000" algn="r" rotWithShape="0">
                    <a:prstClr val="black">
                      <a:alpha val="40000"/>
                    </a:prstClr>
                  </a:outerShdw>
                </a:effectLst>
              </a:defRPr>
            </a:lvl1pPr>
          </a:lstStyle>
          <a:p>
            <a:r>
              <a:rPr lang="en-US" dirty="0"/>
              <a:t>ENTER SLIDE TITLE</a:t>
            </a:r>
          </a:p>
        </p:txBody>
      </p:sp>
      <p:sp>
        <p:nvSpPr>
          <p:cNvPr id="3" name="Content Placeholder 2"/>
          <p:cNvSpPr>
            <a:spLocks noGrp="1"/>
          </p:cNvSpPr>
          <p:nvPr>
            <p:ph sz="half" idx="1"/>
          </p:nvPr>
        </p:nvSpPr>
        <p:spPr>
          <a:xfrm>
            <a:off x="1838323" y="1825625"/>
            <a:ext cx="4905377" cy="3879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0"/>
          </p:nvPr>
        </p:nvSpPr>
        <p:spPr>
          <a:xfrm>
            <a:off x="7019922" y="1825625"/>
            <a:ext cx="4905377" cy="3879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410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38324" y="1685926"/>
            <a:ext cx="49339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844674" y="2509838"/>
            <a:ext cx="4927601" cy="3224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0"/>
          </p:nvPr>
        </p:nvSpPr>
        <p:spPr>
          <a:xfrm>
            <a:off x="6997698" y="1685926"/>
            <a:ext cx="49339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3"/>
          <p:cNvSpPr>
            <a:spLocks noGrp="1"/>
          </p:cNvSpPr>
          <p:nvPr>
            <p:ph sz="half" idx="11"/>
          </p:nvPr>
        </p:nvSpPr>
        <p:spPr>
          <a:xfrm>
            <a:off x="7004048" y="2509838"/>
            <a:ext cx="4927601" cy="3224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hasCustomPrompt="1"/>
          </p:nvPr>
        </p:nvSpPr>
        <p:spPr>
          <a:xfrm>
            <a:off x="1838324" y="365125"/>
            <a:ext cx="10086975" cy="1325563"/>
          </a:xfrm>
        </p:spPr>
        <p:txBody>
          <a:bodyPr/>
          <a:lstStyle>
            <a:lvl1pPr>
              <a:defRPr>
                <a:effectLst>
                  <a:outerShdw blurRad="50800" dist="38100" dir="10800000" algn="r" rotWithShape="0">
                    <a:prstClr val="black">
                      <a:alpha val="40000"/>
                    </a:prstClr>
                  </a:outerShdw>
                </a:effectLst>
              </a:defRPr>
            </a:lvl1pPr>
          </a:lstStyle>
          <a:p>
            <a:r>
              <a:rPr lang="en-US" dirty="0"/>
              <a:t>ENTER SLIDE TITLE</a:t>
            </a:r>
          </a:p>
        </p:txBody>
      </p:sp>
    </p:spTree>
    <p:extLst>
      <p:ext uri="{BB962C8B-B14F-4D97-AF65-F5344CB8AC3E}">
        <p14:creationId xmlns:p14="http://schemas.microsoft.com/office/powerpoint/2010/main" val="390431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838324" y="365125"/>
            <a:ext cx="10086975" cy="1325563"/>
          </a:xfrm>
        </p:spPr>
        <p:txBody>
          <a:bodyPr/>
          <a:lstStyle>
            <a:lvl1pPr>
              <a:defRPr>
                <a:effectLst>
                  <a:outerShdw blurRad="50800" dist="38100" dir="10800000" algn="r" rotWithShape="0">
                    <a:prstClr val="black">
                      <a:alpha val="40000"/>
                    </a:prstClr>
                  </a:outerShdw>
                </a:effectLst>
              </a:defRPr>
            </a:lvl1pPr>
          </a:lstStyle>
          <a:p>
            <a:r>
              <a:rPr lang="en-US" dirty="0"/>
              <a:t>ENTER SLIDE TITLE</a:t>
            </a:r>
          </a:p>
        </p:txBody>
      </p:sp>
    </p:spTree>
    <p:extLst>
      <p:ext uri="{BB962C8B-B14F-4D97-AF65-F5344CB8AC3E}">
        <p14:creationId xmlns:p14="http://schemas.microsoft.com/office/powerpoint/2010/main" val="232176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23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54212" y="419895"/>
            <a:ext cx="3932237" cy="1001712"/>
          </a:xfrm>
        </p:spPr>
        <p:txBody>
          <a:bodyPr anchor="b"/>
          <a:lstStyle>
            <a:lvl1pPr>
              <a:defRPr sz="3200" baseline="0">
                <a:effectLst>
                  <a:outerShdw blurRad="50800" dist="38100" dir="10800000" algn="r" rotWithShape="0">
                    <a:prstClr val="black">
                      <a:alpha val="40000"/>
                    </a:prstClr>
                  </a:outerShdw>
                </a:effectLst>
              </a:defRPr>
            </a:lvl1pPr>
          </a:lstStyle>
          <a:p>
            <a:r>
              <a:rPr lang="en-US" dirty="0"/>
              <a:t>ENTER SLIDE TITLE</a:t>
            </a:r>
          </a:p>
        </p:txBody>
      </p:sp>
      <p:sp>
        <p:nvSpPr>
          <p:cNvPr id="3" name="Content Placeholder 2"/>
          <p:cNvSpPr>
            <a:spLocks noGrp="1"/>
          </p:cNvSpPr>
          <p:nvPr>
            <p:ph idx="1"/>
          </p:nvPr>
        </p:nvSpPr>
        <p:spPr>
          <a:xfrm>
            <a:off x="6153150" y="419895"/>
            <a:ext cx="5705475" cy="53141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54212" y="1421607"/>
            <a:ext cx="3932237" cy="431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1497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53150" y="419895"/>
            <a:ext cx="5695950" cy="53141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ext Placeholder 3"/>
          <p:cNvSpPr>
            <a:spLocks noGrp="1"/>
          </p:cNvSpPr>
          <p:nvPr>
            <p:ph type="body" sz="half" idx="2"/>
          </p:nvPr>
        </p:nvSpPr>
        <p:spPr>
          <a:xfrm>
            <a:off x="1954212" y="1421607"/>
            <a:ext cx="3932237" cy="431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itle 1"/>
          <p:cNvSpPr>
            <a:spLocks noGrp="1"/>
          </p:cNvSpPr>
          <p:nvPr>
            <p:ph type="title" hasCustomPrompt="1"/>
          </p:nvPr>
        </p:nvSpPr>
        <p:spPr>
          <a:xfrm>
            <a:off x="1954212" y="419895"/>
            <a:ext cx="3932237" cy="1001712"/>
          </a:xfrm>
        </p:spPr>
        <p:txBody>
          <a:bodyPr anchor="b"/>
          <a:lstStyle>
            <a:lvl1pPr>
              <a:defRPr sz="3200" baseline="0">
                <a:effectLst>
                  <a:outerShdw blurRad="50800" dist="38100" dir="10800000" algn="r" rotWithShape="0">
                    <a:prstClr val="black">
                      <a:alpha val="40000"/>
                    </a:prstClr>
                  </a:outerShdw>
                </a:effectLst>
              </a:defRPr>
            </a:lvl1pPr>
          </a:lstStyle>
          <a:p>
            <a:r>
              <a:rPr lang="en-US" dirty="0"/>
              <a:t>ENTER SLIDE TITLE</a:t>
            </a:r>
          </a:p>
        </p:txBody>
      </p:sp>
    </p:spTree>
    <p:extLst>
      <p:ext uri="{BB962C8B-B14F-4D97-AF65-F5344CB8AC3E}">
        <p14:creationId xmlns:p14="http://schemas.microsoft.com/office/powerpoint/2010/main" val="196054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838324" y="365125"/>
            <a:ext cx="1008697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38324" y="1825625"/>
            <a:ext cx="10086976" cy="3851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683484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defTabSz="914400" rtl="0" eaLnBrk="1" latinLnBrk="0" hangingPunct="1">
        <a:lnSpc>
          <a:spcPct val="90000"/>
        </a:lnSpc>
        <a:spcBef>
          <a:spcPct val="0"/>
        </a:spcBef>
        <a:buNone/>
        <a:defRPr sz="4400" kern="1200">
          <a:solidFill>
            <a:schemeClr val="tx1"/>
          </a:solidFill>
          <a:effectLst>
            <a:outerShdw blurRad="50800" dist="38100" dir="10800000" algn="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dirty="0"/>
              <a:t>iSchool Assembly </a:t>
            </a:r>
          </a:p>
        </p:txBody>
      </p:sp>
      <p:sp>
        <p:nvSpPr>
          <p:cNvPr id="3" name="Subtitle 2"/>
          <p:cNvSpPr>
            <a:spLocks noGrp="1"/>
          </p:cNvSpPr>
          <p:nvPr>
            <p:ph type="subTitle" idx="1"/>
          </p:nvPr>
        </p:nvSpPr>
        <p:spPr/>
        <p:txBody>
          <a:bodyPr>
            <a:normAutofit/>
          </a:bodyPr>
          <a:lstStyle/>
          <a:p>
            <a:pPr algn="ctr"/>
            <a:br>
              <a:rPr lang="en-US" dirty="0"/>
            </a:br>
            <a:r>
              <a:rPr lang="en-US" dirty="0"/>
              <a:t>May 6, 2022</a:t>
            </a:r>
            <a:endParaRPr lang="en-US" sz="2400" dirty="0"/>
          </a:p>
        </p:txBody>
      </p:sp>
    </p:spTree>
    <p:extLst>
      <p:ext uri="{BB962C8B-B14F-4D97-AF65-F5344CB8AC3E}">
        <p14:creationId xmlns:p14="http://schemas.microsoft.com/office/powerpoint/2010/main" val="315798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2F32-3DC8-1AFC-5A98-ECFF409AA478}"/>
              </a:ext>
            </a:extLst>
          </p:cNvPr>
          <p:cNvSpPr>
            <a:spLocks noGrp="1"/>
          </p:cNvSpPr>
          <p:nvPr>
            <p:ph type="title"/>
          </p:nvPr>
        </p:nvSpPr>
        <p:spPr/>
        <p:txBody>
          <a:bodyPr/>
          <a:lstStyle/>
          <a:p>
            <a:r>
              <a:rPr lang="en-US" dirty="0"/>
              <a:t>The Big Picture</a:t>
            </a:r>
          </a:p>
        </p:txBody>
      </p:sp>
      <p:sp>
        <p:nvSpPr>
          <p:cNvPr id="3" name="Content Placeholder 2">
            <a:extLst>
              <a:ext uri="{FF2B5EF4-FFF2-40B4-BE49-F238E27FC236}">
                <a16:creationId xmlns:a16="http://schemas.microsoft.com/office/drawing/2014/main" id="{DA1D3B8B-22E8-DCDD-A09F-F5F4B4192273}"/>
              </a:ext>
            </a:extLst>
          </p:cNvPr>
          <p:cNvSpPr>
            <a:spLocks noGrp="1"/>
          </p:cNvSpPr>
          <p:nvPr>
            <p:ph idx="1"/>
          </p:nvPr>
        </p:nvSpPr>
        <p:spPr/>
        <p:txBody>
          <a:bodyPr/>
          <a:lstStyle/>
          <a:p>
            <a:r>
              <a:rPr lang="en-US" dirty="0"/>
              <a:t>What is accessibility studies?</a:t>
            </a:r>
          </a:p>
          <a:p>
            <a:r>
              <a:rPr lang="en-US" dirty="0"/>
              <a:t>TRACE</a:t>
            </a:r>
          </a:p>
          <a:p>
            <a:r>
              <a:rPr lang="en-US" dirty="0"/>
              <a:t>Including Disability</a:t>
            </a:r>
          </a:p>
          <a:p>
            <a:pPr lvl="1"/>
            <a:r>
              <a:rPr lang="en-US" dirty="0"/>
              <a:t>Journal</a:t>
            </a:r>
          </a:p>
          <a:p>
            <a:pPr lvl="1"/>
            <a:r>
              <a:rPr lang="en-US" dirty="0"/>
              <a:t>Global Summit</a:t>
            </a:r>
          </a:p>
          <a:p>
            <a:r>
              <a:rPr lang="en-US" dirty="0"/>
              <a:t>Accessibility Learning Lab</a:t>
            </a:r>
          </a:p>
        </p:txBody>
      </p:sp>
      <p:sp>
        <p:nvSpPr>
          <p:cNvPr id="4" name="Rectangle 3"/>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79860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graphicFrame>
        <p:nvGraphicFramePr>
          <p:cNvPr id="5" name="Content Placeholder 4"/>
          <p:cNvGraphicFramePr>
            <a:graphicFrameLocks noGrp="1"/>
          </p:cNvGraphicFramePr>
          <p:nvPr>
            <p:ph idx="1"/>
          </p:nvPr>
        </p:nvGraphicFramePr>
        <p:xfrm>
          <a:off x="1838324" y="1690688"/>
          <a:ext cx="10086978" cy="4206240"/>
        </p:xfrm>
        <a:graphic>
          <a:graphicData uri="http://schemas.openxmlformats.org/drawingml/2006/table">
            <a:tbl>
              <a:tblPr firstRow="1" bandRow="1">
                <a:tableStyleId>{5C22544A-7EE6-4342-B048-85BDC9FD1C3A}</a:tableStyleId>
              </a:tblPr>
              <a:tblGrid>
                <a:gridCol w="5043489">
                  <a:extLst>
                    <a:ext uri="{9D8B030D-6E8A-4147-A177-3AD203B41FA5}">
                      <a16:colId xmlns:a16="http://schemas.microsoft.com/office/drawing/2014/main" val="591944755"/>
                    </a:ext>
                  </a:extLst>
                </a:gridCol>
                <a:gridCol w="5043489">
                  <a:extLst>
                    <a:ext uri="{9D8B030D-6E8A-4147-A177-3AD203B41FA5}">
                      <a16:colId xmlns:a16="http://schemas.microsoft.com/office/drawing/2014/main" val="4124186444"/>
                    </a:ext>
                  </a:extLst>
                </a:gridCol>
              </a:tblGrid>
              <a:tr h="3995072">
                <a:tc>
                  <a:txBody>
                    <a:bodyPr/>
                    <a:lstStyle/>
                    <a:p>
                      <a:pPr marL="285750" indent="-285750" rtl="0" fontAlgn="base">
                        <a:buFont typeface="Arial" panose="020B0604020202020204" pitchFamily="34" charset="0"/>
                        <a:buChar char="•"/>
                      </a:pPr>
                      <a:r>
                        <a:rPr lang="en-US" sz="1400" b="0" i="0" u="none" strike="noStrike" kern="1200" dirty="0">
                          <a:solidFill>
                            <a:schemeClr val="tx1"/>
                          </a:solidFill>
                          <a:effectLst/>
                          <a:latin typeface="+mn-lt"/>
                          <a:ea typeface="+mn-ea"/>
                          <a:cs typeface="+mn-cs"/>
                        </a:rPr>
                        <a:t>Describe and analyze social and technical root causes of inaccessibility, “design for difference” processes, and broader sources of discrimination faced by individuals and groups from a spectrum of abilities. </a:t>
                      </a:r>
                    </a:p>
                    <a:p>
                      <a:pPr marL="285750" indent="-285750" rtl="0" fontAlgn="base">
                        <a:buFont typeface="Arial" panose="020B0604020202020204" pitchFamily="34" charset="0"/>
                        <a:buChar char="•"/>
                      </a:pPr>
                      <a:r>
                        <a:rPr lang="en-US" sz="1400" b="0" i="0" u="none" strike="noStrike" kern="1200" dirty="0">
                          <a:solidFill>
                            <a:schemeClr val="tx1"/>
                          </a:solidFill>
                          <a:effectLst/>
                          <a:latin typeface="+mn-lt"/>
                          <a:ea typeface="+mn-ea"/>
                          <a:cs typeface="+mn-cs"/>
                        </a:rPr>
                        <a:t>Describe historical and contemporary roles of digital and physical products and environments in shaping social inclusion/exclusion of disabled peoples.</a:t>
                      </a:r>
                    </a:p>
                    <a:p>
                      <a:pPr marL="285750" indent="-285750" rtl="0" fontAlgn="base">
                        <a:buFont typeface="Arial" panose="020B0604020202020204" pitchFamily="34" charset="0"/>
                        <a:buChar char="•"/>
                      </a:pPr>
                      <a:r>
                        <a:rPr lang="en-US" sz="1400" b="0" i="0" u="none" strike="noStrike" kern="1200" dirty="0">
                          <a:solidFill>
                            <a:schemeClr val="tx1"/>
                          </a:solidFill>
                          <a:effectLst/>
                          <a:latin typeface="+mn-lt"/>
                          <a:ea typeface="+mn-ea"/>
                          <a:cs typeface="+mn-cs"/>
                        </a:rPr>
                        <a:t>Analyze the intersection of accessibility and disability, with a focus on a spectrum of abilities and cultural and linguistic diversity.</a:t>
                      </a:r>
                    </a:p>
                    <a:p>
                      <a:pPr marL="285750" indent="-285750" rtl="0" fontAlgn="base">
                        <a:buFont typeface="Arial" panose="020B0604020202020204" pitchFamily="34" charset="0"/>
                        <a:buChar char="•"/>
                      </a:pPr>
                      <a:r>
                        <a:rPr lang="en-US" sz="1400" b="0" i="0" u="none" strike="noStrike" kern="1200" dirty="0">
                          <a:solidFill>
                            <a:schemeClr val="tx1"/>
                          </a:solidFill>
                          <a:effectLst/>
                          <a:latin typeface="+mn-lt"/>
                          <a:ea typeface="+mn-ea"/>
                          <a:cs typeface="+mn-cs"/>
                        </a:rPr>
                        <a:t>Apply relevant state, national, and international laws, policies, and treaties related to accessibility of information and technology as well as their relationships to broader disability rights laws, policies, and treaties. </a:t>
                      </a:r>
                    </a:p>
                    <a:p>
                      <a:pPr marL="285750" indent="-285750" rtl="0" fontAlgn="base">
                        <a:buFont typeface="Arial" panose="020B0604020202020204" pitchFamily="34" charset="0"/>
                        <a:buChar char="•"/>
                      </a:pPr>
                      <a:r>
                        <a:rPr lang="en-US" sz="1400" b="0" i="0" u="none" strike="noStrike" kern="1200" dirty="0">
                          <a:solidFill>
                            <a:schemeClr val="tx1"/>
                          </a:solidFill>
                          <a:effectLst/>
                          <a:latin typeface="+mn-lt"/>
                          <a:ea typeface="+mn-ea"/>
                          <a:cs typeface="+mn-cs"/>
                        </a:rPr>
                        <a:t>Describe and analyze the history of assistive technology devices for people with different types of disabilities - sensory, motor, cognitive, language, cultural, and learning disabilities - and the use of those devices. </a:t>
                      </a:r>
                    </a:p>
                    <a:p>
                      <a:endParaRPr lang="en-US" dirty="0"/>
                    </a:p>
                  </a:txBody>
                  <a:tcPr>
                    <a:noFill/>
                  </a:tcPr>
                </a:tc>
                <a:tc>
                  <a:txBody>
                    <a:bodyPr/>
                    <a:lstStyle/>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n-lt"/>
                        </a:rPr>
                        <a:t>Analyze and implement best practices and methods for designing technologies to be fully inclusive for a broad population of users.</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n-lt"/>
                        </a:rPr>
                        <a:t>Develop new ways to incorporate disabled users into design and development processes, such as prototyping and usability testing. </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n-lt"/>
                        </a:rPr>
                        <a:t>Describe and apply testing methods for individual assistive technologies and to ensure universal usability. </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n-lt"/>
                        </a:rPr>
                        <a:t>Describe and apply procurement processes and management strategies for acquiring and implementing accessible products.</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n-lt"/>
                        </a:rPr>
                        <a:t>Develop and implement advocacy strategies for promoting accessibility in policy contexts.</a:t>
                      </a:r>
                    </a:p>
                    <a:p>
                      <a:endParaRPr lang="en-US" dirty="0"/>
                    </a:p>
                  </a:txBody>
                  <a:tcPr>
                    <a:noFill/>
                  </a:tcPr>
                </a:tc>
                <a:extLst>
                  <a:ext uri="{0D108BD9-81ED-4DB2-BD59-A6C34878D82A}">
                    <a16:rowId xmlns:a16="http://schemas.microsoft.com/office/drawing/2014/main" val="2545915352"/>
                  </a:ext>
                </a:extLst>
              </a:tr>
            </a:tbl>
          </a:graphicData>
        </a:graphic>
      </p:graphicFrame>
    </p:spTree>
    <p:extLst>
      <p:ext uri="{BB962C8B-B14F-4D97-AF65-F5344CB8AC3E}">
        <p14:creationId xmlns:p14="http://schemas.microsoft.com/office/powerpoint/2010/main" val="161583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MPS Structure</a:t>
            </a:r>
          </a:p>
        </p:txBody>
      </p:sp>
      <p:sp>
        <p:nvSpPr>
          <p:cNvPr id="3" name="Content Placeholder 2"/>
          <p:cNvSpPr>
            <a:spLocks noGrp="1"/>
          </p:cNvSpPr>
          <p:nvPr>
            <p:ph idx="1"/>
          </p:nvPr>
        </p:nvSpPr>
        <p:spPr/>
        <p:txBody>
          <a:bodyPr/>
          <a:lstStyle/>
          <a:p>
            <a:r>
              <a:rPr lang="en-US" dirty="0"/>
              <a:t>Common foundation: disability and accessibility studies</a:t>
            </a:r>
          </a:p>
          <a:p>
            <a:r>
              <a:rPr lang="en-US" dirty="0"/>
              <a:t>Two tracks: technical and policy</a:t>
            </a:r>
          </a:p>
          <a:p>
            <a:r>
              <a:rPr lang="en-US" dirty="0"/>
              <a:t>Leadership development: beyond compliance</a:t>
            </a:r>
          </a:p>
        </p:txBody>
      </p:sp>
    </p:spTree>
    <p:extLst>
      <p:ext uri="{BB962C8B-B14F-4D97-AF65-F5344CB8AC3E}">
        <p14:creationId xmlns:p14="http://schemas.microsoft.com/office/powerpoint/2010/main" val="424257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082" y="1122363"/>
            <a:ext cx="9888486" cy="2479675"/>
          </a:xfrm>
        </p:spPr>
        <p:txBody>
          <a:bodyPr>
            <a:normAutofit/>
          </a:bodyPr>
          <a:lstStyle/>
          <a:p>
            <a:pPr algn="ctr"/>
            <a:r>
              <a:rPr lang="en-US" sz="5400" dirty="0"/>
              <a:t>Interested in helping?</a:t>
            </a:r>
            <a:br>
              <a:rPr lang="en-US" sz="5400" dirty="0"/>
            </a:br>
            <a:r>
              <a:rPr lang="en-US" sz="2000" dirty="0"/>
              <a:t>What classes would you like to see? What skills or competencies should be prioritized? Interested in joining the committee?</a:t>
            </a:r>
          </a:p>
        </p:txBody>
      </p:sp>
    </p:spTree>
    <p:extLst>
      <p:ext uri="{BB962C8B-B14F-4D97-AF65-F5344CB8AC3E}">
        <p14:creationId xmlns:p14="http://schemas.microsoft.com/office/powerpoint/2010/main" val="2415318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0085" y="1397989"/>
            <a:ext cx="8768080" cy="2554545"/>
          </a:xfrm>
          <a:prstGeom prst="rect">
            <a:avLst/>
          </a:prstGeom>
          <a:noFill/>
        </p:spPr>
        <p:txBody>
          <a:bodyPr wrap="square" rtlCol="0">
            <a:spAutoFit/>
          </a:bodyPr>
          <a:lstStyle/>
          <a:p>
            <a:pPr algn="ctr"/>
            <a:r>
              <a:rPr lang="en-US" sz="4000" b="1" dirty="0"/>
              <a:t>Professional Doctorate - Doctor of Inclusive Leadership in Information Organization </a:t>
            </a:r>
          </a:p>
          <a:p>
            <a:pPr algn="ctr"/>
            <a:r>
              <a:rPr lang="en-US" sz="4000" i="1" dirty="0"/>
              <a:t>Paul and Beth St. Jean</a:t>
            </a:r>
            <a:endParaRPr lang="en-US" sz="3200" i="1" dirty="0"/>
          </a:p>
        </p:txBody>
      </p:sp>
    </p:spTree>
    <p:extLst>
      <p:ext uri="{BB962C8B-B14F-4D97-AF65-F5344CB8AC3E}">
        <p14:creationId xmlns:p14="http://schemas.microsoft.com/office/powerpoint/2010/main" val="267095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3896" y="1133248"/>
            <a:ext cx="9144000" cy="2387600"/>
          </a:xfrm>
        </p:spPr>
        <p:txBody>
          <a:bodyPr>
            <a:noAutofit/>
          </a:bodyPr>
          <a:lstStyle/>
          <a:p>
            <a:r>
              <a:rPr lang="en-US" sz="4400" dirty="0"/>
              <a:t>Doctor of Inclusive Leadership for Information Organizations</a:t>
            </a:r>
            <a:br>
              <a:rPr lang="en-US" sz="4400" dirty="0"/>
            </a:br>
            <a:r>
              <a:rPr lang="en-US" sz="4400" dirty="0"/>
              <a:t>(</a:t>
            </a:r>
            <a:r>
              <a:rPr lang="en-US" sz="4400" dirty="0" err="1"/>
              <a:t>ProfD</a:t>
            </a:r>
            <a:r>
              <a:rPr lang="en-US" sz="4400" dirty="0"/>
              <a:t>)</a:t>
            </a:r>
            <a:br>
              <a:rPr lang="en-US" sz="4400" dirty="0"/>
            </a:br>
            <a:endParaRPr lang="en-US" sz="4400" dirty="0"/>
          </a:p>
        </p:txBody>
      </p:sp>
      <p:sp>
        <p:nvSpPr>
          <p:cNvPr id="3" name="Subtitle 2"/>
          <p:cNvSpPr>
            <a:spLocks noGrp="1"/>
          </p:cNvSpPr>
          <p:nvPr>
            <p:ph type="subTitle" idx="1"/>
          </p:nvPr>
        </p:nvSpPr>
        <p:spPr>
          <a:xfrm>
            <a:off x="1524000" y="3703637"/>
            <a:ext cx="9144000" cy="1655762"/>
          </a:xfrm>
        </p:spPr>
        <p:txBody>
          <a:bodyPr>
            <a:normAutofit/>
          </a:bodyPr>
          <a:lstStyle/>
          <a:p>
            <a:r>
              <a:rPr lang="en-US" sz="4000" dirty="0"/>
              <a:t>A New iSchool Degree Program</a:t>
            </a:r>
          </a:p>
          <a:p>
            <a:endParaRPr lang="en-US" sz="4000" dirty="0"/>
          </a:p>
        </p:txBody>
      </p:sp>
    </p:spTree>
    <p:extLst>
      <p:ext uri="{BB962C8B-B14F-4D97-AF65-F5344CB8AC3E}">
        <p14:creationId xmlns:p14="http://schemas.microsoft.com/office/powerpoint/2010/main" val="295920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needs will it address?</a:t>
            </a:r>
            <a:br>
              <a:rPr lang="en-US" dirty="0"/>
            </a:br>
            <a:endParaRPr lang="en-US" dirty="0"/>
          </a:p>
        </p:txBody>
      </p:sp>
      <p:sp>
        <p:nvSpPr>
          <p:cNvPr id="3" name="Content Placeholder 2"/>
          <p:cNvSpPr>
            <a:spLocks noGrp="1"/>
          </p:cNvSpPr>
          <p:nvPr>
            <p:ph idx="1"/>
          </p:nvPr>
        </p:nvSpPr>
        <p:spPr>
          <a:xfrm>
            <a:off x="1838324" y="1469571"/>
            <a:ext cx="10086976" cy="4207329"/>
          </a:xfrm>
        </p:spPr>
        <p:txBody>
          <a:bodyPr>
            <a:normAutofit fontScale="77500" lnSpcReduction="20000"/>
          </a:bodyPr>
          <a:lstStyle/>
          <a:p>
            <a:r>
              <a:rPr lang="en-US" dirty="0"/>
              <a:t>Interactions between JEDI and information in applied settings</a:t>
            </a:r>
          </a:p>
          <a:p>
            <a:pPr marL="0" indent="0">
              <a:buNone/>
            </a:pPr>
            <a:endParaRPr lang="en-US" dirty="0"/>
          </a:p>
          <a:p>
            <a:r>
              <a:rPr lang="en-US" dirty="0"/>
              <a:t>Degree beyond the master’s level that isn’t research-focused</a:t>
            </a:r>
          </a:p>
          <a:p>
            <a:endParaRPr lang="en-US" dirty="0"/>
          </a:p>
          <a:p>
            <a:r>
              <a:rPr lang="en-US" dirty="0"/>
              <a:t>Clear career path toward leadership roles in many information organizations</a:t>
            </a:r>
          </a:p>
          <a:p>
            <a:endParaRPr lang="en-US" dirty="0"/>
          </a:p>
          <a:p>
            <a:r>
              <a:rPr lang="en-US" dirty="0"/>
              <a:t>Diversity in information workforce, especially at the leadership level</a:t>
            </a:r>
          </a:p>
          <a:p>
            <a:endParaRPr lang="en-US" dirty="0"/>
          </a:p>
          <a:p>
            <a:r>
              <a:rPr lang="en-US" dirty="0"/>
              <a:t>Inclusion and equity within organizations; in the services, products, technologies; and within the communities that they serve</a:t>
            </a:r>
          </a:p>
          <a:p>
            <a:endParaRPr lang="en-US" dirty="0"/>
          </a:p>
        </p:txBody>
      </p:sp>
    </p:spTree>
    <p:extLst>
      <p:ext uri="{BB962C8B-B14F-4D97-AF65-F5344CB8AC3E}">
        <p14:creationId xmlns:p14="http://schemas.microsoft.com/office/powerpoint/2010/main" val="198783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a:t>
            </a:r>
            <a:br>
              <a:rPr lang="en-US" dirty="0"/>
            </a:br>
            <a:endParaRPr lang="en-US" dirty="0"/>
          </a:p>
        </p:txBody>
      </p:sp>
      <p:sp>
        <p:nvSpPr>
          <p:cNvPr id="3" name="Content Placeholder 2"/>
          <p:cNvSpPr>
            <a:spLocks noGrp="1"/>
          </p:cNvSpPr>
          <p:nvPr>
            <p:ph idx="1"/>
          </p:nvPr>
        </p:nvSpPr>
        <p:spPr>
          <a:xfrm>
            <a:off x="1838324" y="1503362"/>
            <a:ext cx="10086976" cy="3851275"/>
          </a:xfrm>
        </p:spPr>
        <p:txBody>
          <a:bodyPr>
            <a:normAutofit fontScale="77500" lnSpcReduction="20000"/>
          </a:bodyPr>
          <a:lstStyle/>
          <a:p>
            <a:r>
              <a:rPr lang="en-US" dirty="0"/>
              <a:t>Literally people, information, and technology for good</a:t>
            </a:r>
          </a:p>
          <a:p>
            <a:endParaRPr lang="en-US" dirty="0"/>
          </a:p>
          <a:p>
            <a:r>
              <a:rPr lang="en-US" dirty="0"/>
              <a:t>Strength in JEDI that dates back to College’s founding</a:t>
            </a:r>
          </a:p>
          <a:p>
            <a:pPr marL="0" indent="0">
              <a:buNone/>
            </a:pPr>
            <a:endParaRPr lang="en-US" dirty="0"/>
          </a:p>
          <a:p>
            <a:r>
              <a:rPr lang="en-US" dirty="0"/>
              <a:t>Social justice legacy of librarianship connects the urgencies of now across information organizations</a:t>
            </a:r>
          </a:p>
          <a:p>
            <a:pPr marL="0" indent="0">
              <a:buNone/>
            </a:pPr>
            <a:r>
              <a:rPr lang="en-US" dirty="0"/>
              <a:t> </a:t>
            </a:r>
          </a:p>
          <a:p>
            <a:r>
              <a:rPr lang="en-US" dirty="0"/>
              <a:t>Encompasses interdisciplinary expertise of dozens of full-time faculty and staff members</a:t>
            </a:r>
          </a:p>
          <a:p>
            <a:endParaRPr lang="en-US" dirty="0"/>
          </a:p>
          <a:p>
            <a:r>
              <a:rPr lang="en-US" dirty="0"/>
              <a:t>Nothing like this exists at another iSchool or anywhere else</a:t>
            </a:r>
          </a:p>
          <a:p>
            <a:pPr marL="0" indent="0">
              <a:buNone/>
            </a:pPr>
            <a:endParaRPr lang="en-US" dirty="0"/>
          </a:p>
        </p:txBody>
      </p:sp>
    </p:spTree>
    <p:extLst>
      <p:ext uri="{BB962C8B-B14F-4D97-AF65-F5344CB8AC3E}">
        <p14:creationId xmlns:p14="http://schemas.microsoft.com/office/powerpoint/2010/main" val="280106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it for?</a:t>
            </a:r>
            <a:br>
              <a:rPr lang="en-US" dirty="0"/>
            </a:br>
            <a:endParaRPr lang="en-US" dirty="0"/>
          </a:p>
        </p:txBody>
      </p:sp>
      <p:sp>
        <p:nvSpPr>
          <p:cNvPr id="3" name="Content Placeholder 2"/>
          <p:cNvSpPr>
            <a:spLocks noGrp="1"/>
          </p:cNvSpPr>
          <p:nvPr>
            <p:ph idx="1"/>
          </p:nvPr>
        </p:nvSpPr>
        <p:spPr>
          <a:xfrm>
            <a:off x="1838323" y="1503362"/>
            <a:ext cx="10086976" cy="3851275"/>
          </a:xfrm>
        </p:spPr>
        <p:txBody>
          <a:bodyPr>
            <a:normAutofit lnSpcReduction="10000"/>
          </a:bodyPr>
          <a:lstStyle/>
          <a:p>
            <a:r>
              <a:rPr lang="en-US" dirty="0"/>
              <a:t>Open to anyone with an information-related master’s degree – MLIS, MIM, MIS, HCIM, </a:t>
            </a:r>
            <a:r>
              <a:rPr lang="en-US" dirty="0" err="1"/>
              <a:t>etc</a:t>
            </a:r>
            <a:r>
              <a:rPr lang="en-US" dirty="0"/>
              <a:t> – or another kind of master’s, such as an MPH, MSW, or MEd</a:t>
            </a:r>
          </a:p>
          <a:p>
            <a:endParaRPr lang="en-US" dirty="0"/>
          </a:p>
          <a:p>
            <a:r>
              <a:rPr lang="en-US" dirty="0"/>
              <a:t>Key criteria is having the professional goal of being a leader in an information organization, which can be anything from GLAM to a higher education unit to a government agency to a community non-profit – the people, information, and technology for the good nexus</a:t>
            </a:r>
          </a:p>
          <a:p>
            <a:endParaRPr lang="en-US" dirty="0"/>
          </a:p>
        </p:txBody>
      </p:sp>
    </p:spTree>
    <p:extLst>
      <p:ext uri="{BB962C8B-B14F-4D97-AF65-F5344CB8AC3E}">
        <p14:creationId xmlns:p14="http://schemas.microsoft.com/office/powerpoint/2010/main" val="3331220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 Goal and Learning Outcomes</a:t>
            </a:r>
            <a:br>
              <a:rPr lang="en-US" dirty="0"/>
            </a:br>
            <a:endParaRPr lang="en-US" dirty="0"/>
          </a:p>
        </p:txBody>
      </p:sp>
      <p:sp>
        <p:nvSpPr>
          <p:cNvPr id="3" name="Content Placeholder 2"/>
          <p:cNvSpPr>
            <a:spLocks noGrp="1"/>
          </p:cNvSpPr>
          <p:nvPr>
            <p:ph idx="1"/>
          </p:nvPr>
        </p:nvSpPr>
        <p:spPr>
          <a:xfrm>
            <a:off x="1838324" y="1415146"/>
            <a:ext cx="10086976" cy="4435929"/>
          </a:xfrm>
        </p:spPr>
        <p:txBody>
          <a:bodyPr>
            <a:normAutofit fontScale="70000" lnSpcReduction="20000"/>
          </a:bodyPr>
          <a:lstStyle/>
          <a:p>
            <a:r>
              <a:rPr lang="en-US" b="1" dirty="0"/>
              <a:t>Program goal: </a:t>
            </a:r>
            <a:r>
              <a:rPr lang="en-US" dirty="0"/>
              <a:t>Prepare students to articulate and apply JEDI principles within information organizations and communities, using a diverse and comprehensive methodological tool box, and fostering and sustaining inclusive and equitable processes</a:t>
            </a:r>
          </a:p>
          <a:p>
            <a:endParaRPr lang="en-US" dirty="0"/>
          </a:p>
          <a:p>
            <a:r>
              <a:rPr lang="en-US" b="1" dirty="0"/>
              <a:t>Program-level learning outcomes:</a:t>
            </a:r>
          </a:p>
          <a:p>
            <a:r>
              <a:rPr lang="en-US" dirty="0"/>
              <a:t>Articulate important JEDI issues and apply the knowledge to institutions;</a:t>
            </a:r>
          </a:p>
          <a:p>
            <a:r>
              <a:rPr lang="en-US" dirty="0"/>
              <a:t>Articulate the organizational values of diversity and social justice;</a:t>
            </a:r>
          </a:p>
          <a:p>
            <a:r>
              <a:rPr lang="en-US" dirty="0"/>
              <a:t>Produce organizational management deliverables, ensuring universal usability;</a:t>
            </a:r>
          </a:p>
          <a:p>
            <a:r>
              <a:rPr lang="en-US" dirty="0"/>
              <a:t>Conduct successful, JEDI-focused budgeting, fundraising, and human resources management for organizations;</a:t>
            </a:r>
          </a:p>
          <a:p>
            <a:r>
              <a:rPr lang="en-US" dirty="0"/>
              <a:t>Apply advocacy skills to make positive change and build support for the application of JEDI concepts within real-world organizations and externally.</a:t>
            </a:r>
          </a:p>
          <a:p>
            <a:endParaRPr lang="en-US" dirty="0"/>
          </a:p>
        </p:txBody>
      </p:sp>
    </p:spTree>
    <p:extLst>
      <p:ext uri="{BB962C8B-B14F-4D97-AF65-F5344CB8AC3E}">
        <p14:creationId xmlns:p14="http://schemas.microsoft.com/office/powerpoint/2010/main" val="129665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8324" y="83976"/>
            <a:ext cx="10086975" cy="698856"/>
          </a:xfrm>
        </p:spPr>
        <p:txBody>
          <a:bodyPr>
            <a:noAutofit/>
          </a:bodyPr>
          <a:lstStyle/>
          <a:p>
            <a:pPr algn="ctr"/>
            <a:r>
              <a:rPr lang="en-US" sz="4000" dirty="0"/>
              <a:t>Agenda</a:t>
            </a:r>
          </a:p>
        </p:txBody>
      </p:sp>
      <p:sp>
        <p:nvSpPr>
          <p:cNvPr id="3" name="Content Placeholder 2"/>
          <p:cNvSpPr>
            <a:spLocks noGrp="1"/>
          </p:cNvSpPr>
          <p:nvPr>
            <p:ph idx="1"/>
          </p:nvPr>
        </p:nvSpPr>
        <p:spPr>
          <a:xfrm>
            <a:off x="1602297" y="782832"/>
            <a:ext cx="10331392" cy="5166864"/>
          </a:xfrm>
        </p:spPr>
        <p:txBody>
          <a:bodyPr>
            <a:noAutofit/>
          </a:bodyPr>
          <a:lstStyle/>
          <a:p>
            <a:pPr>
              <a:spcBef>
                <a:spcPts val="300"/>
              </a:spcBef>
              <a:spcAft>
                <a:spcPts val="1200"/>
              </a:spcAft>
            </a:pPr>
            <a:r>
              <a:rPr lang="en-US" sz="1600" dirty="0"/>
              <a:t>Call to order</a:t>
            </a:r>
          </a:p>
          <a:p>
            <a:pPr>
              <a:spcBef>
                <a:spcPts val="300"/>
              </a:spcBef>
              <a:spcAft>
                <a:spcPts val="1200"/>
              </a:spcAft>
            </a:pPr>
            <a:r>
              <a:rPr lang="en-US" sz="1600" dirty="0"/>
              <a:t>Review and approval of minutes from April 3</a:t>
            </a:r>
            <a:r>
              <a:rPr lang="en-US" sz="1600" baseline="30000" dirty="0"/>
              <a:t>rd</a:t>
            </a:r>
            <a:r>
              <a:rPr lang="en-US" sz="1600" dirty="0"/>
              <a:t> meeting </a:t>
            </a:r>
          </a:p>
          <a:p>
            <a:pPr>
              <a:spcBef>
                <a:spcPts val="300"/>
              </a:spcBef>
              <a:spcAft>
                <a:spcPts val="1200"/>
              </a:spcAft>
            </a:pPr>
            <a:r>
              <a:rPr lang="en-US" sz="1600" dirty="0"/>
              <a:t>Review and approval of this agenda</a:t>
            </a:r>
          </a:p>
          <a:p>
            <a:pPr>
              <a:spcBef>
                <a:spcPts val="300"/>
              </a:spcBef>
              <a:spcAft>
                <a:spcPts val="1200"/>
              </a:spcAft>
            </a:pPr>
            <a:r>
              <a:rPr lang="en-US" sz="1600" dirty="0"/>
              <a:t>Dean's Update [Keith]</a:t>
            </a:r>
          </a:p>
          <a:p>
            <a:pPr>
              <a:spcBef>
                <a:spcPts val="300"/>
              </a:spcBef>
              <a:spcAft>
                <a:spcPts val="1200"/>
              </a:spcAft>
            </a:pPr>
            <a:r>
              <a:rPr lang="en-US" sz="1600" dirty="0"/>
              <a:t>UHR Awards [Keith]</a:t>
            </a:r>
          </a:p>
          <a:p>
            <a:pPr>
              <a:spcBef>
                <a:spcPts val="300"/>
              </a:spcBef>
              <a:spcAft>
                <a:spcPts val="1200"/>
              </a:spcAft>
            </a:pPr>
            <a:r>
              <a:rPr lang="en-US" sz="1600" dirty="0"/>
              <a:t>MPS in Accessibility Studies [Ron &amp; Paul]</a:t>
            </a:r>
          </a:p>
          <a:p>
            <a:pPr>
              <a:spcBef>
                <a:spcPts val="300"/>
              </a:spcBef>
              <a:spcAft>
                <a:spcPts val="1200"/>
              </a:spcAft>
            </a:pPr>
            <a:r>
              <a:rPr lang="en-US" sz="1600" dirty="0"/>
              <a:t>Professional Doctorate - Doctor of Inclusive Leadership in Information Organization [Paul] </a:t>
            </a:r>
          </a:p>
          <a:p>
            <a:pPr>
              <a:spcBef>
                <a:spcPts val="300"/>
              </a:spcBef>
              <a:spcAft>
                <a:spcPts val="1200"/>
              </a:spcAft>
            </a:pPr>
            <a:r>
              <a:rPr lang="en-US" sz="1600" dirty="0"/>
              <a:t>Nominating Committee voting on service roles [Katy L]</a:t>
            </a:r>
          </a:p>
          <a:p>
            <a:pPr>
              <a:spcBef>
                <a:spcPts val="300"/>
              </a:spcBef>
              <a:spcAft>
                <a:spcPts val="1200"/>
              </a:spcAft>
            </a:pPr>
            <a:r>
              <a:rPr lang="en-US" sz="1600" dirty="0"/>
              <a:t>Development Update [Nancy] </a:t>
            </a:r>
          </a:p>
          <a:p>
            <a:pPr>
              <a:spcBef>
                <a:spcPts val="300"/>
              </a:spcBef>
              <a:spcAft>
                <a:spcPts val="1200"/>
              </a:spcAft>
            </a:pPr>
            <a:r>
              <a:rPr lang="en-US" sz="1600" dirty="0"/>
              <a:t>College Advisory Committee presentation [Rochelle/Andy]</a:t>
            </a:r>
          </a:p>
          <a:p>
            <a:pPr>
              <a:spcBef>
                <a:spcPts val="300"/>
              </a:spcBef>
              <a:spcAft>
                <a:spcPts val="1200"/>
              </a:spcAft>
            </a:pPr>
            <a:r>
              <a:rPr lang="en-US" sz="1600" dirty="0"/>
              <a:t>Commencement Reminders [Sarah G] </a:t>
            </a:r>
          </a:p>
          <a:p>
            <a:pPr>
              <a:spcBef>
                <a:spcPts val="300"/>
              </a:spcBef>
              <a:spcAft>
                <a:spcPts val="1200"/>
              </a:spcAft>
            </a:pPr>
            <a:r>
              <a:rPr lang="en-US" sz="1600" dirty="0"/>
              <a:t>Announcements</a:t>
            </a:r>
          </a:p>
          <a:p>
            <a:pPr marL="0" lvl="0" indent="0">
              <a:spcBef>
                <a:spcPts val="300"/>
              </a:spcBef>
              <a:spcAft>
                <a:spcPts val="1200"/>
              </a:spcAft>
              <a:buNone/>
            </a:pPr>
            <a:endParaRPr lang="en-US" sz="1800" dirty="0"/>
          </a:p>
          <a:p>
            <a:pPr lvl="2">
              <a:spcBef>
                <a:spcPts val="300"/>
              </a:spcBef>
              <a:spcAft>
                <a:spcPts val="1200"/>
              </a:spcAft>
            </a:pPr>
            <a:endParaRPr lang="en-US" sz="1800" dirty="0"/>
          </a:p>
          <a:p>
            <a:pPr>
              <a:spcBef>
                <a:spcPts val="300"/>
              </a:spcBef>
              <a:spcAft>
                <a:spcPts val="1200"/>
              </a:spcAft>
              <a:buFont typeface="Wingdings" panose="05000000000000000000" pitchFamily="2" charset="2"/>
              <a:buChar char="q"/>
            </a:pPr>
            <a:endParaRPr lang="en-US" sz="1800" dirty="0"/>
          </a:p>
        </p:txBody>
      </p:sp>
    </p:spTree>
    <p:extLst>
      <p:ext uri="{BB962C8B-B14F-4D97-AF65-F5344CB8AC3E}">
        <p14:creationId xmlns:p14="http://schemas.microsoft.com/office/powerpoint/2010/main" val="52764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a:t>
            </a:r>
          </a:p>
        </p:txBody>
      </p:sp>
      <p:sp>
        <p:nvSpPr>
          <p:cNvPr id="3" name="Content Placeholder 2"/>
          <p:cNvSpPr>
            <a:spLocks noGrp="1"/>
          </p:cNvSpPr>
          <p:nvPr>
            <p:ph idx="1"/>
          </p:nvPr>
        </p:nvSpPr>
        <p:spPr/>
        <p:txBody>
          <a:bodyPr/>
          <a:lstStyle/>
          <a:p>
            <a:r>
              <a:rPr lang="en-US" dirty="0"/>
              <a:t>Nine 3-credit hour content courses (eight of which are newly developed) and a 6-credit capstone project, studying and applying what they have learned to solve problems in an institution </a:t>
            </a:r>
          </a:p>
          <a:p>
            <a:endParaRPr lang="en-US" dirty="0"/>
          </a:p>
          <a:p>
            <a:r>
              <a:rPr lang="en-US" dirty="0"/>
              <a:t>Courses will be open to all graduate students in the College as well, in order to supplement current course offerings in other programs </a:t>
            </a:r>
          </a:p>
        </p:txBody>
      </p:sp>
    </p:spTree>
    <p:extLst>
      <p:ext uri="{BB962C8B-B14F-4D97-AF65-F5344CB8AC3E}">
        <p14:creationId xmlns:p14="http://schemas.microsoft.com/office/powerpoint/2010/main" val="3557141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Courses, Part 1 </a:t>
            </a:r>
          </a:p>
        </p:txBody>
      </p:sp>
      <p:sp>
        <p:nvSpPr>
          <p:cNvPr id="3" name="Content Placeholder 2"/>
          <p:cNvSpPr>
            <a:spLocks noGrp="1"/>
          </p:cNvSpPr>
          <p:nvPr>
            <p:ph idx="1"/>
          </p:nvPr>
        </p:nvSpPr>
        <p:spPr/>
        <p:txBody>
          <a:bodyPr>
            <a:normAutofit fontScale="92500" lnSpcReduction="20000"/>
          </a:bodyPr>
          <a:lstStyle/>
          <a:p>
            <a:r>
              <a:rPr lang="en-US" dirty="0"/>
              <a:t>Existing course being upcycled:</a:t>
            </a:r>
          </a:p>
          <a:p>
            <a:pPr lvl="1"/>
            <a:r>
              <a:rPr lang="en-US" dirty="0"/>
              <a:t>INST 622 Information and Universal Usability</a:t>
            </a:r>
          </a:p>
          <a:p>
            <a:endParaRPr lang="en-US" dirty="0"/>
          </a:p>
          <a:p>
            <a:r>
              <a:rPr lang="en-US" dirty="0"/>
              <a:t>New courses with completed syllabi: </a:t>
            </a:r>
          </a:p>
          <a:p>
            <a:pPr lvl="1"/>
            <a:r>
              <a:rPr lang="en-US" dirty="0"/>
              <a:t>INST812 Equitable Financial Management for Information Organizations</a:t>
            </a:r>
          </a:p>
          <a:p>
            <a:pPr lvl="1"/>
            <a:r>
              <a:rPr lang="en-US" dirty="0"/>
              <a:t>INST850 Leading an Inclusive and Equitable Information Organization</a:t>
            </a:r>
          </a:p>
          <a:p>
            <a:pPr lvl="1"/>
            <a:r>
              <a:rPr lang="en-US" dirty="0"/>
              <a:t>INST851 Engagement and Outreach to Diverse Communities Served by Information Organizations </a:t>
            </a:r>
          </a:p>
          <a:p>
            <a:pPr lvl="1"/>
            <a:r>
              <a:rPr lang="en-US" dirty="0"/>
              <a:t>INST853 Building Success while Promoting Justice in Information Organizations</a:t>
            </a:r>
          </a:p>
          <a:p>
            <a:pPr lvl="1"/>
            <a:endParaRPr lang="en-US" dirty="0"/>
          </a:p>
          <a:p>
            <a:pPr lvl="1"/>
            <a:endParaRPr lang="en-US" dirty="0"/>
          </a:p>
          <a:p>
            <a:endParaRPr lang="en-US" dirty="0"/>
          </a:p>
        </p:txBody>
      </p:sp>
    </p:spTree>
    <p:extLst>
      <p:ext uri="{BB962C8B-B14F-4D97-AF65-F5344CB8AC3E}">
        <p14:creationId xmlns:p14="http://schemas.microsoft.com/office/powerpoint/2010/main" val="830308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Courses, Part 2</a:t>
            </a:r>
          </a:p>
        </p:txBody>
      </p:sp>
      <p:sp>
        <p:nvSpPr>
          <p:cNvPr id="3" name="Content Placeholder 2"/>
          <p:cNvSpPr>
            <a:spLocks noGrp="1"/>
          </p:cNvSpPr>
          <p:nvPr>
            <p:ph idx="1"/>
          </p:nvPr>
        </p:nvSpPr>
        <p:spPr/>
        <p:txBody>
          <a:bodyPr/>
          <a:lstStyle/>
          <a:p>
            <a:r>
              <a:rPr lang="en-US" dirty="0"/>
              <a:t>Course syllabi still being developed:</a:t>
            </a:r>
          </a:p>
          <a:p>
            <a:pPr lvl="1"/>
            <a:r>
              <a:rPr lang="en-US" dirty="0"/>
              <a:t>INST805 Leveraging Data for Transformational Organizational and Social Change</a:t>
            </a:r>
          </a:p>
          <a:p>
            <a:pPr lvl="1"/>
            <a:r>
              <a:rPr lang="en-US" dirty="0"/>
              <a:t>INST806 Program Assessment and Evaluation in Information Organizations</a:t>
            </a:r>
          </a:p>
          <a:p>
            <a:pPr lvl="1"/>
            <a:r>
              <a:rPr lang="en-US" dirty="0"/>
              <a:t>INST807 Participatory Design and Participatory Action Research in Information Organizations</a:t>
            </a:r>
          </a:p>
          <a:p>
            <a:pPr lvl="1"/>
            <a:r>
              <a:rPr lang="en-US" dirty="0"/>
              <a:t>INST830 Equitable Human Resource, Management, and Evaluation Processes in Information Organizations </a:t>
            </a:r>
          </a:p>
          <a:p>
            <a:pPr lvl="1"/>
            <a:endParaRPr lang="en-US" dirty="0"/>
          </a:p>
          <a:p>
            <a:endParaRPr lang="en-US" dirty="0"/>
          </a:p>
        </p:txBody>
      </p:sp>
    </p:spTree>
    <p:extLst>
      <p:ext uri="{BB962C8B-B14F-4D97-AF65-F5344CB8AC3E}">
        <p14:creationId xmlns:p14="http://schemas.microsoft.com/office/powerpoint/2010/main" val="3001913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Forward</a:t>
            </a:r>
          </a:p>
        </p:txBody>
      </p:sp>
      <p:sp>
        <p:nvSpPr>
          <p:cNvPr id="3" name="Content Placeholder 2"/>
          <p:cNvSpPr>
            <a:spLocks noGrp="1"/>
          </p:cNvSpPr>
          <p:nvPr>
            <p:ph idx="1"/>
          </p:nvPr>
        </p:nvSpPr>
        <p:spPr/>
        <p:txBody>
          <a:bodyPr>
            <a:normAutofit fontScale="77500" lnSpcReduction="20000"/>
          </a:bodyPr>
          <a:lstStyle/>
          <a:p>
            <a:r>
              <a:rPr lang="en-US" dirty="0"/>
              <a:t>August 2022: Complete program proposal</a:t>
            </a:r>
          </a:p>
          <a:p>
            <a:r>
              <a:rPr lang="en-US" dirty="0"/>
              <a:t>September: Present for a vote at iSchool Assembly</a:t>
            </a:r>
          </a:p>
          <a:p>
            <a:r>
              <a:rPr lang="en-US" dirty="0"/>
              <a:t>October: Submit to Grad PCC (campus-level) - hopefully a vote then, but we might not make the first meeting</a:t>
            </a:r>
          </a:p>
          <a:p>
            <a:r>
              <a:rPr lang="en-US" dirty="0"/>
              <a:t>November: If there is a positive vote at Grad PCC, submit to Campus PCC</a:t>
            </a:r>
          </a:p>
          <a:p>
            <a:r>
              <a:rPr lang="en-US" dirty="0"/>
              <a:t>December: If there is a positive vote at Campus PCC, submit to MHEC</a:t>
            </a:r>
          </a:p>
          <a:p>
            <a:r>
              <a:rPr lang="en-US" dirty="0"/>
              <a:t>February-March 2023: Presentation to MHEC</a:t>
            </a:r>
          </a:p>
          <a:p>
            <a:r>
              <a:rPr lang="en-US" dirty="0"/>
              <a:t>April-May: If there is a positive vote at MHEC, this is administrative time to get all the signatures and such, going up to the Chancellor</a:t>
            </a:r>
          </a:p>
          <a:p>
            <a:endParaRPr lang="en-US" dirty="0"/>
          </a:p>
        </p:txBody>
      </p:sp>
    </p:spTree>
    <p:extLst>
      <p:ext uri="{BB962C8B-B14F-4D97-AF65-F5344CB8AC3E}">
        <p14:creationId xmlns:p14="http://schemas.microsoft.com/office/powerpoint/2010/main" val="403242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Brought to you by</a:t>
            </a:r>
          </a:p>
        </p:txBody>
      </p:sp>
      <p:sp>
        <p:nvSpPr>
          <p:cNvPr id="3" name="Content Placeholder 2"/>
          <p:cNvSpPr>
            <a:spLocks noGrp="1"/>
          </p:cNvSpPr>
          <p:nvPr>
            <p:ph sz="half" idx="1"/>
          </p:nvPr>
        </p:nvSpPr>
        <p:spPr>
          <a:xfrm>
            <a:off x="2013857" y="1531711"/>
            <a:ext cx="5181600" cy="4351338"/>
          </a:xfrm>
        </p:spPr>
        <p:txBody>
          <a:bodyPr>
            <a:normAutofit fontScale="77500" lnSpcReduction="20000"/>
          </a:bodyPr>
          <a:lstStyle/>
          <a:p>
            <a:pPr marL="0" indent="0">
              <a:buNone/>
            </a:pPr>
            <a:r>
              <a:rPr lang="en-US" b="1" dirty="0"/>
              <a:t>The committee:</a:t>
            </a:r>
          </a:p>
          <a:p>
            <a:r>
              <a:rPr lang="en-US" dirty="0"/>
              <a:t>Jason Aston</a:t>
            </a:r>
          </a:p>
          <a:p>
            <a:r>
              <a:rPr lang="en-US" dirty="0"/>
              <a:t>Andy Fellows</a:t>
            </a:r>
          </a:p>
          <a:p>
            <a:r>
              <a:rPr lang="en-US" dirty="0"/>
              <a:t>Dennis </a:t>
            </a:r>
            <a:r>
              <a:rPr lang="en-US" dirty="0" err="1"/>
              <a:t>Frezzo</a:t>
            </a:r>
            <a:endParaRPr lang="en-US" dirty="0"/>
          </a:p>
          <a:p>
            <a:r>
              <a:rPr lang="en-US" dirty="0"/>
              <a:t>Renee Hill</a:t>
            </a:r>
          </a:p>
          <a:p>
            <a:r>
              <a:rPr lang="en-US" dirty="0"/>
              <a:t>Kate Izsak </a:t>
            </a:r>
          </a:p>
          <a:p>
            <a:r>
              <a:rPr lang="en-US" dirty="0"/>
              <a:t>Paul Jaeger</a:t>
            </a:r>
          </a:p>
          <a:p>
            <a:r>
              <a:rPr lang="en-US" dirty="0"/>
              <a:t>Allison Jennings-Roche</a:t>
            </a:r>
          </a:p>
          <a:p>
            <a:r>
              <a:rPr lang="en-US" dirty="0"/>
              <a:t>Ryan O’Grady</a:t>
            </a:r>
          </a:p>
          <a:p>
            <a:r>
              <a:rPr lang="en-US" dirty="0"/>
              <a:t>Beth St. Jean</a:t>
            </a:r>
          </a:p>
          <a:p>
            <a:r>
              <a:rPr lang="en-US" dirty="0"/>
              <a:t>Jeff Waters</a:t>
            </a:r>
          </a:p>
          <a:p>
            <a:r>
              <a:rPr lang="en-US" dirty="0"/>
              <a:t>Suzy Wilson</a:t>
            </a:r>
          </a:p>
        </p:txBody>
      </p:sp>
      <p:sp>
        <p:nvSpPr>
          <p:cNvPr id="4" name="Content Placeholder 3"/>
          <p:cNvSpPr>
            <a:spLocks noGrp="1"/>
          </p:cNvSpPr>
          <p:nvPr>
            <p:ph sz="half" idx="2"/>
          </p:nvPr>
        </p:nvSpPr>
        <p:spPr>
          <a:xfrm>
            <a:off x="6193972" y="1531711"/>
            <a:ext cx="5181600" cy="4351338"/>
          </a:xfrm>
        </p:spPr>
        <p:txBody>
          <a:bodyPr>
            <a:normAutofit fontScale="77500" lnSpcReduction="20000"/>
          </a:bodyPr>
          <a:lstStyle/>
          <a:p>
            <a:pPr marL="0" indent="0">
              <a:buNone/>
            </a:pPr>
            <a:r>
              <a:rPr lang="en-US" b="1" dirty="0"/>
              <a:t>With assistance from:</a:t>
            </a:r>
          </a:p>
          <a:p>
            <a:r>
              <a:rPr lang="en-US" dirty="0"/>
              <a:t>Beth </a:t>
            </a:r>
            <a:r>
              <a:rPr lang="en-US" dirty="0" err="1"/>
              <a:t>Bonsignore</a:t>
            </a:r>
            <a:r>
              <a:rPr lang="en-US" dirty="0"/>
              <a:t> </a:t>
            </a:r>
          </a:p>
          <a:p>
            <a:r>
              <a:rPr lang="en-US" dirty="0"/>
              <a:t>Tammy Clegg</a:t>
            </a:r>
          </a:p>
          <a:p>
            <a:r>
              <a:rPr lang="en-US" dirty="0" err="1"/>
              <a:t>Vedat</a:t>
            </a:r>
            <a:r>
              <a:rPr lang="en-US" dirty="0"/>
              <a:t> </a:t>
            </a:r>
            <a:r>
              <a:rPr lang="en-US" dirty="0" err="1"/>
              <a:t>Diker</a:t>
            </a:r>
            <a:endParaRPr lang="en-US" dirty="0"/>
          </a:p>
          <a:p>
            <a:r>
              <a:rPr lang="en-US" dirty="0"/>
              <a:t>Pam Duffy</a:t>
            </a:r>
          </a:p>
          <a:p>
            <a:r>
              <a:rPr lang="en-US" dirty="0" err="1"/>
              <a:t>Kibbi</a:t>
            </a:r>
            <a:r>
              <a:rPr lang="en-US" dirty="0"/>
              <a:t> Henderson</a:t>
            </a:r>
          </a:p>
          <a:p>
            <a:r>
              <a:rPr lang="en-US" dirty="0"/>
              <a:t>Eric Hung</a:t>
            </a:r>
          </a:p>
          <a:p>
            <a:r>
              <a:rPr lang="en-US" dirty="0"/>
              <a:t>Mega </a:t>
            </a:r>
            <a:r>
              <a:rPr lang="en-US" dirty="0" err="1"/>
              <a:t>Subramaniam</a:t>
            </a:r>
            <a:endParaRPr lang="en-US" dirty="0"/>
          </a:p>
          <a:p>
            <a:pPr marL="0" indent="0">
              <a:buNone/>
            </a:pPr>
            <a:endParaRPr lang="en-US" dirty="0"/>
          </a:p>
          <a:p>
            <a:pPr marL="0" indent="0">
              <a:buNone/>
            </a:pPr>
            <a:endParaRPr lang="en-US" dirty="0"/>
          </a:p>
          <a:p>
            <a:r>
              <a:rPr lang="en-US" dirty="0"/>
              <a:t>The letter K and the number 7…</a:t>
            </a:r>
          </a:p>
        </p:txBody>
      </p:sp>
    </p:spTree>
    <p:extLst>
      <p:ext uri="{BB962C8B-B14F-4D97-AF65-F5344CB8AC3E}">
        <p14:creationId xmlns:p14="http://schemas.microsoft.com/office/powerpoint/2010/main" val="3388816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0320" y="2231136"/>
            <a:ext cx="8768080" cy="1815882"/>
          </a:xfrm>
          <a:prstGeom prst="rect">
            <a:avLst/>
          </a:prstGeom>
          <a:noFill/>
        </p:spPr>
        <p:txBody>
          <a:bodyPr wrap="square" rtlCol="0">
            <a:spAutoFit/>
          </a:bodyPr>
          <a:lstStyle/>
          <a:p>
            <a:pPr algn="ctr"/>
            <a:r>
              <a:rPr lang="en-US" sz="4000" b="1" dirty="0"/>
              <a:t>College Advisory Committee</a:t>
            </a:r>
          </a:p>
          <a:p>
            <a:pPr algn="ctr"/>
            <a:r>
              <a:rPr lang="en-US" sz="4000" b="1" dirty="0"/>
              <a:t>Presentation </a:t>
            </a:r>
          </a:p>
          <a:p>
            <a:pPr algn="ctr"/>
            <a:r>
              <a:rPr lang="en-US" sz="3200" i="1" dirty="0"/>
              <a:t>Rochelle and Andrew</a:t>
            </a:r>
          </a:p>
        </p:txBody>
      </p:sp>
    </p:spTree>
    <p:extLst>
      <p:ext uri="{BB962C8B-B14F-4D97-AF65-F5344CB8AC3E}">
        <p14:creationId xmlns:p14="http://schemas.microsoft.com/office/powerpoint/2010/main" val="2320429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8C2D63-2B7C-FE4E-9DE6-90EC521DF4EE}"/>
              </a:ext>
            </a:extLst>
          </p:cNvPr>
          <p:cNvSpPr>
            <a:spLocks noGrp="1"/>
          </p:cNvSpPr>
          <p:nvPr>
            <p:ph type="subTitle" idx="1"/>
          </p:nvPr>
        </p:nvSpPr>
        <p:spPr>
          <a:xfrm>
            <a:off x="1926771" y="2255826"/>
            <a:ext cx="9371971" cy="3642697"/>
          </a:xfrm>
        </p:spPr>
        <p:txBody>
          <a:bodyPr>
            <a:normAutofit fontScale="77500" lnSpcReduction="20000"/>
          </a:bodyPr>
          <a:lstStyle/>
          <a:p>
            <a:pPr algn="l">
              <a:spcAft>
                <a:spcPts val="600"/>
              </a:spcAft>
            </a:pPr>
            <a:r>
              <a:rPr lang="en-US" sz="2800" dirty="0">
                <a:solidFill>
                  <a:schemeClr val="tx1"/>
                </a:solidFill>
                <a:effectLst/>
              </a:rPr>
              <a:t>The Committee shall consult, at least once a semester, with the Dean on matters of interest and concern to the College, including decisions regarding budgets and facility planning. </a:t>
            </a:r>
          </a:p>
          <a:p>
            <a:pPr algn="l">
              <a:spcAft>
                <a:spcPts val="600"/>
              </a:spcAft>
            </a:pPr>
            <a:r>
              <a:rPr lang="en-US" sz="2800" dirty="0">
                <a:solidFill>
                  <a:schemeClr val="tx1"/>
                </a:solidFill>
                <a:effectLst/>
              </a:rPr>
              <a:t>The Committee shall report at least once a semester to the College Assembly.</a:t>
            </a:r>
          </a:p>
          <a:p>
            <a:pPr algn="l">
              <a:spcAft>
                <a:spcPts val="600"/>
              </a:spcAft>
            </a:pPr>
            <a:r>
              <a:rPr lang="en-US" sz="2800" dirty="0">
                <a:solidFill>
                  <a:schemeClr val="tx1"/>
                </a:solidFill>
                <a:effectLst/>
              </a:rPr>
              <a:t>The College Advisory Committee shall serve as the Committee on Committees and shall propose a slate of candidates from which the Dean may appoint members to Administrative Committees, and shall provide a slate of candidates from within the College from which administrators above the College level may appoint representatives to participate in the search, nomination, and review of the Dean of the College.</a:t>
            </a:r>
          </a:p>
          <a:p>
            <a:pPr algn="l">
              <a:spcAft>
                <a:spcPts val="600"/>
              </a:spcAft>
            </a:pPr>
            <a:endParaRPr lang="en-US" sz="2800" dirty="0">
              <a:solidFill>
                <a:schemeClr val="tx1"/>
              </a:solidFill>
              <a:effectLst/>
            </a:endParaRPr>
          </a:p>
          <a:p>
            <a:pPr algn="l">
              <a:spcAft>
                <a:spcPts val="600"/>
              </a:spcAft>
            </a:pPr>
            <a:endParaRPr lang="en-US" sz="2800" dirty="0">
              <a:solidFill>
                <a:schemeClr val="tx1"/>
              </a:solidFill>
              <a:effectLst/>
            </a:endParaRPr>
          </a:p>
        </p:txBody>
      </p:sp>
      <p:grpSp>
        <p:nvGrpSpPr>
          <p:cNvPr id="12" name="Group 11">
            <a:extLst>
              <a:ext uri="{FF2B5EF4-FFF2-40B4-BE49-F238E27FC236}">
                <a16:creationId xmlns:a16="http://schemas.microsoft.com/office/drawing/2014/main" id="{2160B95A-4E40-7D4B-BB66-4F6F0AFE57A7}"/>
              </a:ext>
            </a:extLst>
          </p:cNvPr>
          <p:cNvGrpSpPr/>
          <p:nvPr/>
        </p:nvGrpSpPr>
        <p:grpSpPr>
          <a:xfrm>
            <a:off x="7723450" y="370305"/>
            <a:ext cx="4289610" cy="767662"/>
            <a:chOff x="4528696" y="-14491"/>
            <a:chExt cx="8090947" cy="1447944"/>
          </a:xfrm>
        </p:grpSpPr>
        <p:grpSp>
          <p:nvGrpSpPr>
            <p:cNvPr id="13" name="Group 12">
              <a:extLst>
                <a:ext uri="{FF2B5EF4-FFF2-40B4-BE49-F238E27FC236}">
                  <a16:creationId xmlns:a16="http://schemas.microsoft.com/office/drawing/2014/main" id="{F04278CF-0030-DE44-8110-C82411CD503C}"/>
                </a:ext>
              </a:extLst>
            </p:cNvPr>
            <p:cNvGrpSpPr/>
            <p:nvPr/>
          </p:nvGrpSpPr>
          <p:grpSpPr>
            <a:xfrm rot="10800000">
              <a:off x="5841775" y="-14491"/>
              <a:ext cx="6777868" cy="1447944"/>
              <a:chOff x="5171879" y="381736"/>
              <a:chExt cx="3207764" cy="685269"/>
            </a:xfrm>
          </p:grpSpPr>
          <p:grpSp>
            <p:nvGrpSpPr>
              <p:cNvPr id="15" name="Group 14">
                <a:extLst>
                  <a:ext uri="{FF2B5EF4-FFF2-40B4-BE49-F238E27FC236}">
                    <a16:creationId xmlns:a16="http://schemas.microsoft.com/office/drawing/2014/main" id="{91FA79FB-C895-D644-9C48-D44CAB6D96AF}"/>
                  </a:ext>
                </a:extLst>
              </p:cNvPr>
              <p:cNvGrpSpPr/>
              <p:nvPr/>
            </p:nvGrpSpPr>
            <p:grpSpPr>
              <a:xfrm>
                <a:off x="5171879" y="381736"/>
                <a:ext cx="3207764" cy="685269"/>
                <a:chOff x="5171879" y="1"/>
                <a:chExt cx="3207764" cy="685269"/>
              </a:xfrm>
            </p:grpSpPr>
            <p:pic>
              <p:nvPicPr>
                <p:cNvPr id="19" name="Picture 18">
                  <a:extLst>
                    <a:ext uri="{FF2B5EF4-FFF2-40B4-BE49-F238E27FC236}">
                      <a16:creationId xmlns:a16="http://schemas.microsoft.com/office/drawing/2014/main" id="{7A5ACCD5-9B74-5440-9B7F-0ED069537791}"/>
                    </a:ext>
                  </a:extLst>
                </p:cNvPr>
                <p:cNvPicPr>
                  <a:picLocks noChangeAspect="1"/>
                </p:cNvPicPr>
                <p:nvPr/>
              </p:nvPicPr>
              <p:blipFill>
                <a:blip r:embed="rId3"/>
                <a:stretch>
                  <a:fillRect/>
                </a:stretch>
              </p:blipFill>
              <p:spPr>
                <a:xfrm rot="16200000">
                  <a:off x="5997552" y="-825672"/>
                  <a:ext cx="586142" cy="2237487"/>
                </a:xfrm>
                <a:prstGeom prst="rect">
                  <a:avLst/>
                </a:prstGeom>
              </p:spPr>
            </p:pic>
            <p:pic>
              <p:nvPicPr>
                <p:cNvPr id="20" name="Picture 19">
                  <a:extLst>
                    <a:ext uri="{FF2B5EF4-FFF2-40B4-BE49-F238E27FC236}">
                      <a16:creationId xmlns:a16="http://schemas.microsoft.com/office/drawing/2014/main" id="{8DAC3454-C3BF-524B-AFBF-9FE13EF24890}"/>
                    </a:ext>
                  </a:extLst>
                </p:cNvPr>
                <p:cNvPicPr>
                  <a:picLocks noChangeAspect="1"/>
                </p:cNvPicPr>
                <p:nvPr/>
              </p:nvPicPr>
              <p:blipFill>
                <a:blip r:embed="rId3"/>
                <a:stretch>
                  <a:fillRect/>
                </a:stretch>
              </p:blipFill>
              <p:spPr>
                <a:xfrm rot="5400000">
                  <a:off x="7434973" y="-259401"/>
                  <a:ext cx="392198" cy="1497143"/>
                </a:xfrm>
                <a:prstGeom prst="rect">
                  <a:avLst/>
                </a:prstGeom>
              </p:spPr>
            </p:pic>
          </p:grpSp>
          <p:grpSp>
            <p:nvGrpSpPr>
              <p:cNvPr id="16" name="Group 15">
                <a:extLst>
                  <a:ext uri="{FF2B5EF4-FFF2-40B4-BE49-F238E27FC236}">
                    <a16:creationId xmlns:a16="http://schemas.microsoft.com/office/drawing/2014/main" id="{6D31DEFF-0825-A148-9B65-89D42DF37117}"/>
                  </a:ext>
                </a:extLst>
              </p:cNvPr>
              <p:cNvGrpSpPr/>
              <p:nvPr/>
            </p:nvGrpSpPr>
            <p:grpSpPr>
              <a:xfrm rot="10800000">
                <a:off x="5556965" y="498359"/>
                <a:ext cx="2689722" cy="522164"/>
                <a:chOff x="6882500" y="-337543"/>
                <a:chExt cx="5268621" cy="1022813"/>
              </a:xfrm>
            </p:grpSpPr>
            <p:pic>
              <p:nvPicPr>
                <p:cNvPr id="17" name="Picture 16">
                  <a:extLst>
                    <a:ext uri="{FF2B5EF4-FFF2-40B4-BE49-F238E27FC236}">
                      <a16:creationId xmlns:a16="http://schemas.microsoft.com/office/drawing/2014/main" id="{4572C6D4-D3BD-0C40-A90F-4AEE06609418}"/>
                    </a:ext>
                  </a:extLst>
                </p:cNvPr>
                <p:cNvPicPr>
                  <a:picLocks noChangeAspect="1"/>
                </p:cNvPicPr>
                <p:nvPr/>
              </p:nvPicPr>
              <p:blipFill>
                <a:blip r:embed="rId3"/>
                <a:stretch>
                  <a:fillRect/>
                </a:stretch>
              </p:blipFill>
              <p:spPr>
                <a:xfrm rot="16200000">
                  <a:off x="10739307" y="-1163216"/>
                  <a:ext cx="586142" cy="2237487"/>
                </a:xfrm>
                <a:prstGeom prst="rect">
                  <a:avLst/>
                </a:prstGeom>
              </p:spPr>
            </p:pic>
            <p:pic>
              <p:nvPicPr>
                <p:cNvPr id="18" name="Picture 17">
                  <a:extLst>
                    <a:ext uri="{FF2B5EF4-FFF2-40B4-BE49-F238E27FC236}">
                      <a16:creationId xmlns:a16="http://schemas.microsoft.com/office/drawing/2014/main" id="{F0E4616A-FA5C-2D45-831A-3FCC2CE1B3BC}"/>
                    </a:ext>
                  </a:extLst>
                </p:cNvPr>
                <p:cNvPicPr>
                  <a:picLocks noChangeAspect="1"/>
                </p:cNvPicPr>
                <p:nvPr/>
              </p:nvPicPr>
              <p:blipFill>
                <a:blip r:embed="rId3"/>
                <a:stretch>
                  <a:fillRect/>
                </a:stretch>
              </p:blipFill>
              <p:spPr>
                <a:xfrm rot="5400000">
                  <a:off x="7434973" y="-259401"/>
                  <a:ext cx="392198" cy="1497143"/>
                </a:xfrm>
                <a:prstGeom prst="rect">
                  <a:avLst/>
                </a:prstGeom>
              </p:spPr>
            </p:pic>
          </p:grpSp>
        </p:grpSp>
        <p:pic>
          <p:nvPicPr>
            <p:cNvPr id="21" name="Picture 20">
              <a:extLst>
                <a:ext uri="{FF2B5EF4-FFF2-40B4-BE49-F238E27FC236}">
                  <a16:creationId xmlns:a16="http://schemas.microsoft.com/office/drawing/2014/main" id="{9229AB80-8C38-A746-B906-B1CC764FF8A0}"/>
                </a:ext>
              </a:extLst>
            </p:cNvPr>
            <p:cNvPicPr>
              <a:picLocks noChangeAspect="1"/>
            </p:cNvPicPr>
            <p:nvPr/>
          </p:nvPicPr>
          <p:blipFill>
            <a:blip r:embed="rId3"/>
            <a:stretch>
              <a:fillRect/>
            </a:stretch>
          </p:blipFill>
          <p:spPr>
            <a:xfrm rot="16200000">
              <a:off x="5419350" y="-475485"/>
              <a:ext cx="632272" cy="2413580"/>
            </a:xfrm>
            <a:prstGeom prst="rect">
              <a:avLst/>
            </a:prstGeom>
          </p:spPr>
        </p:pic>
      </p:grpSp>
      <p:sp>
        <p:nvSpPr>
          <p:cNvPr id="22" name="Title 1">
            <a:extLst>
              <a:ext uri="{FF2B5EF4-FFF2-40B4-BE49-F238E27FC236}">
                <a16:creationId xmlns:a16="http://schemas.microsoft.com/office/drawing/2014/main" id="{DD72334C-EDC0-8D40-F57D-E162937B4F35}"/>
              </a:ext>
            </a:extLst>
          </p:cNvPr>
          <p:cNvSpPr txBox="1">
            <a:spLocks/>
          </p:cNvSpPr>
          <p:nvPr/>
        </p:nvSpPr>
        <p:spPr>
          <a:xfrm>
            <a:off x="1935257" y="370305"/>
            <a:ext cx="8366799" cy="1357253"/>
          </a:xfrm>
          <a:prstGeom prst="rect">
            <a:avLst/>
          </a:prstGeom>
          <a:effectLst/>
        </p:spPr>
        <p:txBody>
          <a:bodyPr vert="horz" lIns="91440" tIns="45720" rIns="91440" bIns="45720" rtlCol="0" anchor="b">
            <a:noAutofit/>
          </a:bodyPr>
          <a:lstStyle>
            <a:lvl1pPr algn="r" defTabSz="914400" rtl="0" eaLnBrk="1" latinLnBrk="0" hangingPunct="1">
              <a:lnSpc>
                <a:spcPct val="90000"/>
              </a:lnSpc>
              <a:spcBef>
                <a:spcPct val="0"/>
              </a:spcBef>
              <a:buNone/>
              <a:defRPr sz="6000" kern="1200" baseline="0">
                <a:solidFill>
                  <a:schemeClr val="tx1"/>
                </a:solidFill>
                <a:effectLst>
                  <a:outerShdw blurRad="50800" dist="38100" dir="10800000" algn="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algn="l"/>
            <a:r>
              <a:rPr lang="en-US" sz="4500" b="1"/>
              <a:t>College Advisory Committee</a:t>
            </a:r>
            <a:endParaRPr lang="en-US" sz="4500" dirty="0">
              <a:latin typeface="Verdana" charset="0"/>
              <a:ea typeface="Verdana" charset="0"/>
              <a:cs typeface="Verdana" charset="0"/>
            </a:endParaRPr>
          </a:p>
        </p:txBody>
      </p:sp>
    </p:spTree>
    <p:extLst>
      <p:ext uri="{BB962C8B-B14F-4D97-AF65-F5344CB8AC3E}">
        <p14:creationId xmlns:p14="http://schemas.microsoft.com/office/powerpoint/2010/main" val="3907903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8C2D63-2B7C-FE4E-9DE6-90EC521DF4EE}"/>
              </a:ext>
            </a:extLst>
          </p:cNvPr>
          <p:cNvSpPr>
            <a:spLocks noGrp="1"/>
          </p:cNvSpPr>
          <p:nvPr>
            <p:ph type="subTitle" idx="1"/>
          </p:nvPr>
        </p:nvSpPr>
        <p:spPr>
          <a:xfrm>
            <a:off x="1906073" y="1727558"/>
            <a:ext cx="10106987" cy="3926267"/>
          </a:xfrm>
          <a:effectLst/>
        </p:spPr>
        <p:txBody>
          <a:bodyPr>
            <a:normAutofit fontScale="92500" lnSpcReduction="20000"/>
          </a:bodyPr>
          <a:lstStyle/>
          <a:p>
            <a:pPr algn="l"/>
            <a:r>
              <a:rPr lang="en-US" b="1" dirty="0"/>
              <a:t>Tenure-Track/Tenured faculty</a:t>
            </a:r>
          </a:p>
          <a:p>
            <a:pPr marL="342900" indent="-342900" algn="l" fontAlgn="base">
              <a:buFont typeface="Arial" panose="020B0604020202020204" pitchFamily="34" charset="0"/>
              <a:buChar char="•"/>
            </a:pPr>
            <a:r>
              <a:rPr lang="en-US" b="1" dirty="0"/>
              <a:t>one Full Professor : </a:t>
            </a:r>
            <a:r>
              <a:rPr lang="en-US" b="1" dirty="0">
                <a:solidFill>
                  <a:srgbClr val="FF0000"/>
                </a:solidFill>
              </a:rPr>
              <a:t>JONATHAN LAZAR</a:t>
            </a:r>
          </a:p>
          <a:p>
            <a:pPr marL="342900" indent="-342900" algn="l" fontAlgn="base">
              <a:buFont typeface="Arial" panose="020B0604020202020204" pitchFamily="34" charset="0"/>
              <a:buChar char="•"/>
            </a:pPr>
            <a:r>
              <a:rPr lang="en-US" b="1" dirty="0"/>
              <a:t>one Associate Professor: </a:t>
            </a:r>
            <a:r>
              <a:rPr lang="en-US" b="1" dirty="0">
                <a:solidFill>
                  <a:srgbClr val="FF0000"/>
                </a:solidFill>
              </a:rPr>
              <a:t>KARI KRAUS</a:t>
            </a:r>
          </a:p>
          <a:p>
            <a:pPr marL="342900" indent="-342900" algn="l" fontAlgn="base">
              <a:buFont typeface="Arial" panose="020B0604020202020204" pitchFamily="34" charset="0"/>
              <a:buChar char="•"/>
            </a:pPr>
            <a:r>
              <a:rPr lang="en-US" b="1" dirty="0"/>
              <a:t>one Assistant Professor: </a:t>
            </a:r>
            <a:r>
              <a:rPr lang="en-US" b="1" dirty="0">
                <a:solidFill>
                  <a:srgbClr val="FF0000"/>
                </a:solidFill>
              </a:rPr>
              <a:t>CARO WILLIAMS-PIERCE</a:t>
            </a:r>
          </a:p>
          <a:p>
            <a:pPr algn="l"/>
            <a:br>
              <a:rPr lang="en-US" b="1" dirty="0"/>
            </a:br>
            <a:r>
              <a:rPr lang="en-US" b="1" dirty="0"/>
              <a:t>Professional Track faculty </a:t>
            </a:r>
          </a:p>
          <a:p>
            <a:pPr marL="342900" indent="-342900" algn="l" fontAlgn="base">
              <a:buFont typeface="Arial" panose="020B0604020202020204" pitchFamily="34" charset="0"/>
              <a:buChar char="•"/>
            </a:pPr>
            <a:r>
              <a:rPr lang="en-US" b="1" dirty="0"/>
              <a:t>one from the Research track: </a:t>
            </a:r>
            <a:r>
              <a:rPr lang="en-US" b="1" dirty="0">
                <a:solidFill>
                  <a:srgbClr val="FF0000"/>
                </a:solidFill>
              </a:rPr>
              <a:t>BETH BONSIGNORE</a:t>
            </a:r>
          </a:p>
          <a:p>
            <a:pPr marL="342900" indent="-342900" algn="l" fontAlgn="base">
              <a:buFont typeface="Arial" panose="020B0604020202020204" pitchFamily="34" charset="0"/>
              <a:buChar char="•"/>
            </a:pPr>
            <a:r>
              <a:rPr lang="en-US" b="1" dirty="0"/>
              <a:t>one from the Teaching/Instructional track: </a:t>
            </a:r>
            <a:r>
              <a:rPr lang="en-US" b="1" dirty="0">
                <a:solidFill>
                  <a:srgbClr val="FF0000"/>
                </a:solidFill>
              </a:rPr>
              <a:t>DONAL HEIDENBLAD</a:t>
            </a:r>
          </a:p>
          <a:p>
            <a:pPr marL="342900" indent="-342900" algn="l" fontAlgn="base">
              <a:buFont typeface="Arial" panose="020B0604020202020204" pitchFamily="34" charset="0"/>
              <a:buChar char="•"/>
            </a:pPr>
            <a:r>
              <a:rPr lang="en-US" b="1" dirty="0"/>
              <a:t>one from the Faculty Specialist tracks: </a:t>
            </a:r>
            <a:r>
              <a:rPr lang="en-US" b="1" dirty="0">
                <a:solidFill>
                  <a:srgbClr val="FF0000"/>
                </a:solidFill>
              </a:rPr>
              <a:t>ANDY FELLOWS</a:t>
            </a:r>
          </a:p>
          <a:p>
            <a:pPr algn="l"/>
            <a:br>
              <a:rPr lang="en-US" b="1" dirty="0"/>
            </a:br>
            <a:r>
              <a:rPr lang="en-US" b="1" dirty="0"/>
              <a:t>Staff: </a:t>
            </a:r>
            <a:r>
              <a:rPr lang="en-US" b="1" dirty="0">
                <a:solidFill>
                  <a:srgbClr val="FF0000"/>
                </a:solidFill>
              </a:rPr>
              <a:t>SARAH GRUN &amp; ROCHELLE ROBINSON</a:t>
            </a:r>
            <a:endParaRPr lang="en-US" b="1" dirty="0">
              <a:solidFill>
                <a:srgbClr val="FF0000"/>
              </a:solidFill>
              <a:effectLst/>
            </a:endParaRPr>
          </a:p>
        </p:txBody>
      </p:sp>
      <p:grpSp>
        <p:nvGrpSpPr>
          <p:cNvPr id="12" name="Group 11">
            <a:extLst>
              <a:ext uri="{FF2B5EF4-FFF2-40B4-BE49-F238E27FC236}">
                <a16:creationId xmlns:a16="http://schemas.microsoft.com/office/drawing/2014/main" id="{2160B95A-4E40-7D4B-BB66-4F6F0AFE57A7}"/>
              </a:ext>
            </a:extLst>
          </p:cNvPr>
          <p:cNvGrpSpPr/>
          <p:nvPr/>
        </p:nvGrpSpPr>
        <p:grpSpPr>
          <a:xfrm>
            <a:off x="7723450" y="370305"/>
            <a:ext cx="4289610" cy="767662"/>
            <a:chOff x="4528696" y="-14491"/>
            <a:chExt cx="8090947" cy="1447944"/>
          </a:xfrm>
          <a:effectLst/>
        </p:grpSpPr>
        <p:grpSp>
          <p:nvGrpSpPr>
            <p:cNvPr id="13" name="Group 12">
              <a:extLst>
                <a:ext uri="{FF2B5EF4-FFF2-40B4-BE49-F238E27FC236}">
                  <a16:creationId xmlns:a16="http://schemas.microsoft.com/office/drawing/2014/main" id="{F04278CF-0030-DE44-8110-C82411CD503C}"/>
                </a:ext>
              </a:extLst>
            </p:cNvPr>
            <p:cNvGrpSpPr/>
            <p:nvPr/>
          </p:nvGrpSpPr>
          <p:grpSpPr>
            <a:xfrm rot="10800000">
              <a:off x="5841775" y="-14491"/>
              <a:ext cx="6777868" cy="1447944"/>
              <a:chOff x="5171879" y="381736"/>
              <a:chExt cx="3207764" cy="685269"/>
            </a:xfrm>
          </p:grpSpPr>
          <p:grpSp>
            <p:nvGrpSpPr>
              <p:cNvPr id="15" name="Group 14">
                <a:extLst>
                  <a:ext uri="{FF2B5EF4-FFF2-40B4-BE49-F238E27FC236}">
                    <a16:creationId xmlns:a16="http://schemas.microsoft.com/office/drawing/2014/main" id="{91FA79FB-C895-D644-9C48-D44CAB6D96AF}"/>
                  </a:ext>
                </a:extLst>
              </p:cNvPr>
              <p:cNvGrpSpPr/>
              <p:nvPr/>
            </p:nvGrpSpPr>
            <p:grpSpPr>
              <a:xfrm>
                <a:off x="5171879" y="381736"/>
                <a:ext cx="3207764" cy="685269"/>
                <a:chOff x="5171879" y="1"/>
                <a:chExt cx="3207764" cy="685269"/>
              </a:xfrm>
            </p:grpSpPr>
            <p:pic>
              <p:nvPicPr>
                <p:cNvPr id="19" name="Picture 18">
                  <a:extLst>
                    <a:ext uri="{FF2B5EF4-FFF2-40B4-BE49-F238E27FC236}">
                      <a16:creationId xmlns:a16="http://schemas.microsoft.com/office/drawing/2014/main" id="{7A5ACCD5-9B74-5440-9B7F-0ED069537791}"/>
                    </a:ext>
                  </a:extLst>
                </p:cNvPr>
                <p:cNvPicPr>
                  <a:picLocks noChangeAspect="1"/>
                </p:cNvPicPr>
                <p:nvPr/>
              </p:nvPicPr>
              <p:blipFill>
                <a:blip r:embed="rId3"/>
                <a:stretch>
                  <a:fillRect/>
                </a:stretch>
              </p:blipFill>
              <p:spPr>
                <a:xfrm rot="16200000">
                  <a:off x="5997552" y="-825672"/>
                  <a:ext cx="586142" cy="2237487"/>
                </a:xfrm>
                <a:prstGeom prst="rect">
                  <a:avLst/>
                </a:prstGeom>
              </p:spPr>
            </p:pic>
            <p:pic>
              <p:nvPicPr>
                <p:cNvPr id="20" name="Picture 19">
                  <a:extLst>
                    <a:ext uri="{FF2B5EF4-FFF2-40B4-BE49-F238E27FC236}">
                      <a16:creationId xmlns:a16="http://schemas.microsoft.com/office/drawing/2014/main" id="{8DAC3454-C3BF-524B-AFBF-9FE13EF24890}"/>
                    </a:ext>
                  </a:extLst>
                </p:cNvPr>
                <p:cNvPicPr>
                  <a:picLocks noChangeAspect="1"/>
                </p:cNvPicPr>
                <p:nvPr/>
              </p:nvPicPr>
              <p:blipFill>
                <a:blip r:embed="rId3"/>
                <a:stretch>
                  <a:fillRect/>
                </a:stretch>
              </p:blipFill>
              <p:spPr>
                <a:xfrm rot="5400000">
                  <a:off x="7434973" y="-259401"/>
                  <a:ext cx="392198" cy="1497143"/>
                </a:xfrm>
                <a:prstGeom prst="rect">
                  <a:avLst/>
                </a:prstGeom>
              </p:spPr>
            </p:pic>
          </p:grpSp>
          <p:grpSp>
            <p:nvGrpSpPr>
              <p:cNvPr id="16" name="Group 15">
                <a:extLst>
                  <a:ext uri="{FF2B5EF4-FFF2-40B4-BE49-F238E27FC236}">
                    <a16:creationId xmlns:a16="http://schemas.microsoft.com/office/drawing/2014/main" id="{6D31DEFF-0825-A148-9B65-89D42DF37117}"/>
                  </a:ext>
                </a:extLst>
              </p:cNvPr>
              <p:cNvGrpSpPr/>
              <p:nvPr/>
            </p:nvGrpSpPr>
            <p:grpSpPr>
              <a:xfrm rot="10800000">
                <a:off x="5556965" y="498359"/>
                <a:ext cx="2689722" cy="522164"/>
                <a:chOff x="6882500" y="-337543"/>
                <a:chExt cx="5268621" cy="1022813"/>
              </a:xfrm>
            </p:grpSpPr>
            <p:pic>
              <p:nvPicPr>
                <p:cNvPr id="17" name="Picture 16">
                  <a:extLst>
                    <a:ext uri="{FF2B5EF4-FFF2-40B4-BE49-F238E27FC236}">
                      <a16:creationId xmlns:a16="http://schemas.microsoft.com/office/drawing/2014/main" id="{4572C6D4-D3BD-0C40-A90F-4AEE06609418}"/>
                    </a:ext>
                  </a:extLst>
                </p:cNvPr>
                <p:cNvPicPr>
                  <a:picLocks noChangeAspect="1"/>
                </p:cNvPicPr>
                <p:nvPr/>
              </p:nvPicPr>
              <p:blipFill>
                <a:blip r:embed="rId3"/>
                <a:stretch>
                  <a:fillRect/>
                </a:stretch>
              </p:blipFill>
              <p:spPr>
                <a:xfrm rot="16200000">
                  <a:off x="10739307" y="-1163216"/>
                  <a:ext cx="586142" cy="2237487"/>
                </a:xfrm>
                <a:prstGeom prst="rect">
                  <a:avLst/>
                </a:prstGeom>
              </p:spPr>
            </p:pic>
            <p:pic>
              <p:nvPicPr>
                <p:cNvPr id="18" name="Picture 17">
                  <a:extLst>
                    <a:ext uri="{FF2B5EF4-FFF2-40B4-BE49-F238E27FC236}">
                      <a16:creationId xmlns:a16="http://schemas.microsoft.com/office/drawing/2014/main" id="{F0E4616A-FA5C-2D45-831A-3FCC2CE1B3BC}"/>
                    </a:ext>
                  </a:extLst>
                </p:cNvPr>
                <p:cNvPicPr>
                  <a:picLocks noChangeAspect="1"/>
                </p:cNvPicPr>
                <p:nvPr/>
              </p:nvPicPr>
              <p:blipFill>
                <a:blip r:embed="rId3"/>
                <a:stretch>
                  <a:fillRect/>
                </a:stretch>
              </p:blipFill>
              <p:spPr>
                <a:xfrm rot="5400000">
                  <a:off x="7434973" y="-259401"/>
                  <a:ext cx="392198" cy="1497143"/>
                </a:xfrm>
                <a:prstGeom prst="rect">
                  <a:avLst/>
                </a:prstGeom>
              </p:spPr>
            </p:pic>
          </p:grpSp>
        </p:grpSp>
        <p:pic>
          <p:nvPicPr>
            <p:cNvPr id="21" name="Picture 20">
              <a:extLst>
                <a:ext uri="{FF2B5EF4-FFF2-40B4-BE49-F238E27FC236}">
                  <a16:creationId xmlns:a16="http://schemas.microsoft.com/office/drawing/2014/main" id="{9229AB80-8C38-A746-B906-B1CC764FF8A0}"/>
                </a:ext>
              </a:extLst>
            </p:cNvPr>
            <p:cNvPicPr>
              <a:picLocks noChangeAspect="1"/>
            </p:cNvPicPr>
            <p:nvPr/>
          </p:nvPicPr>
          <p:blipFill>
            <a:blip r:embed="rId3"/>
            <a:stretch>
              <a:fillRect/>
            </a:stretch>
          </p:blipFill>
          <p:spPr>
            <a:xfrm rot="16200000">
              <a:off x="5419350" y="-475485"/>
              <a:ext cx="632272" cy="2413580"/>
            </a:xfrm>
            <a:prstGeom prst="rect">
              <a:avLst/>
            </a:prstGeom>
          </p:spPr>
        </p:pic>
      </p:grpSp>
      <p:sp>
        <p:nvSpPr>
          <p:cNvPr id="2" name="Title 1">
            <a:extLst>
              <a:ext uri="{FF2B5EF4-FFF2-40B4-BE49-F238E27FC236}">
                <a16:creationId xmlns:a16="http://schemas.microsoft.com/office/drawing/2014/main" id="{0870E85F-0740-0A4F-813B-4F60C14973C9}"/>
              </a:ext>
            </a:extLst>
          </p:cNvPr>
          <p:cNvSpPr>
            <a:spLocks noGrp="1"/>
          </p:cNvSpPr>
          <p:nvPr>
            <p:ph type="ctrTitle"/>
          </p:nvPr>
        </p:nvSpPr>
        <p:spPr>
          <a:xfrm>
            <a:off x="1935257" y="370305"/>
            <a:ext cx="8366799" cy="1357253"/>
          </a:xfrm>
          <a:effectLst/>
        </p:spPr>
        <p:txBody>
          <a:bodyPr>
            <a:noAutofit/>
          </a:bodyPr>
          <a:lstStyle/>
          <a:p>
            <a:pPr algn="l"/>
            <a:r>
              <a:rPr lang="en-US" sz="4500" b="1" dirty="0"/>
              <a:t>College Advisory Committee</a:t>
            </a:r>
            <a:endParaRPr lang="en-US" sz="4500" dirty="0">
              <a:latin typeface="Verdana" charset="0"/>
              <a:ea typeface="Verdana" charset="0"/>
              <a:cs typeface="Verdana" charset="0"/>
            </a:endParaRPr>
          </a:p>
        </p:txBody>
      </p:sp>
    </p:spTree>
    <p:extLst>
      <p:ext uri="{BB962C8B-B14F-4D97-AF65-F5344CB8AC3E}">
        <p14:creationId xmlns:p14="http://schemas.microsoft.com/office/powerpoint/2010/main" val="3462011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8C2D63-2B7C-FE4E-9DE6-90EC521DF4EE}"/>
              </a:ext>
            </a:extLst>
          </p:cNvPr>
          <p:cNvSpPr>
            <a:spLocks noGrp="1"/>
          </p:cNvSpPr>
          <p:nvPr>
            <p:ph type="subTitle" idx="1"/>
          </p:nvPr>
        </p:nvSpPr>
        <p:spPr>
          <a:xfrm>
            <a:off x="1750163" y="1823488"/>
            <a:ext cx="10441837" cy="4077055"/>
          </a:xfrm>
        </p:spPr>
        <p:txBody>
          <a:bodyPr>
            <a:normAutofit lnSpcReduction="10000"/>
          </a:bodyPr>
          <a:lstStyle/>
          <a:p>
            <a:pPr algn="l"/>
            <a:r>
              <a:rPr lang="en-US" sz="2000" b="1" dirty="0">
                <a:solidFill>
                  <a:srgbClr val="FF0000"/>
                </a:solidFill>
              </a:rPr>
              <a:t>OCTOBER 29, 2021</a:t>
            </a:r>
          </a:p>
          <a:p>
            <a:pPr marL="800100" lvl="1" indent="-342900" algn="l">
              <a:buFont typeface="Arial" panose="020B0604020202020204" pitchFamily="34" charset="0"/>
              <a:buChar char="•"/>
            </a:pPr>
            <a:r>
              <a:rPr lang="en-US" sz="2400" b="1" dirty="0"/>
              <a:t>Enhancing the Research Enterprise presentation by Keith </a:t>
            </a:r>
            <a:r>
              <a:rPr lang="en-US" sz="2400" b="1" dirty="0" err="1"/>
              <a:t>Marzullo</a:t>
            </a:r>
            <a:endParaRPr lang="en-US" sz="2400" b="1" dirty="0"/>
          </a:p>
          <a:p>
            <a:pPr marL="800100" lvl="1" indent="-342900" algn="l">
              <a:buFont typeface="Arial" panose="020B0604020202020204" pitchFamily="34" charset="0"/>
              <a:buChar char="•"/>
            </a:pPr>
            <a:r>
              <a:rPr lang="en-US" sz="2400" b="1" dirty="0"/>
              <a:t>Report from the Cabinet and Deans retreat - Keith </a:t>
            </a:r>
            <a:r>
              <a:rPr lang="en-US" sz="2400" b="1" dirty="0" err="1"/>
              <a:t>Marzullo</a:t>
            </a:r>
            <a:br>
              <a:rPr lang="en-US" sz="2400" b="1" dirty="0"/>
            </a:br>
            <a:endParaRPr lang="en-US" sz="2400" b="1" dirty="0"/>
          </a:p>
          <a:p>
            <a:pPr algn="l"/>
            <a:r>
              <a:rPr lang="en-US" sz="2000" b="1" dirty="0">
                <a:solidFill>
                  <a:srgbClr val="FF0000"/>
                </a:solidFill>
              </a:rPr>
              <a:t>DECEMBER 6, 2021 </a:t>
            </a:r>
          </a:p>
          <a:p>
            <a:pPr marL="800100" lvl="1" indent="-342900" algn="l">
              <a:buFont typeface="Arial" panose="020B0604020202020204" pitchFamily="34" charset="0"/>
              <a:buChar char="•"/>
            </a:pPr>
            <a:r>
              <a:rPr lang="en-US" sz="2400" b="1" dirty="0"/>
              <a:t>Adding Student Representation to CAC</a:t>
            </a:r>
          </a:p>
          <a:p>
            <a:pPr marL="800100" lvl="1" indent="-342900" algn="l">
              <a:buFont typeface="Arial" panose="020B0604020202020204" pitchFamily="34" charset="0"/>
              <a:buChar char="•"/>
            </a:pPr>
            <a:r>
              <a:rPr lang="en-US" sz="2400" b="1" dirty="0"/>
              <a:t>Presentation to Provost</a:t>
            </a:r>
          </a:p>
          <a:p>
            <a:pPr marL="800100" lvl="1" indent="-342900" algn="l">
              <a:buFont typeface="Arial" panose="020B0604020202020204" pitchFamily="34" charset="0"/>
              <a:buChar char="•"/>
            </a:pPr>
            <a:r>
              <a:rPr lang="en-US" sz="2400" b="1" dirty="0"/>
              <a:t>Upcoming Facilities Projects</a:t>
            </a:r>
          </a:p>
          <a:p>
            <a:pPr marL="800100" lvl="1" indent="-342900" algn="l">
              <a:buFont typeface="Arial" panose="020B0604020202020204" pitchFamily="34" charset="0"/>
              <a:buChar char="•"/>
            </a:pPr>
            <a:r>
              <a:rPr lang="en-US" sz="2400" b="1" dirty="0"/>
              <a:t>Increase GSR rates for Graduate Students</a:t>
            </a:r>
          </a:p>
        </p:txBody>
      </p:sp>
      <p:grpSp>
        <p:nvGrpSpPr>
          <p:cNvPr id="12" name="Group 11">
            <a:extLst>
              <a:ext uri="{FF2B5EF4-FFF2-40B4-BE49-F238E27FC236}">
                <a16:creationId xmlns:a16="http://schemas.microsoft.com/office/drawing/2014/main" id="{2160B95A-4E40-7D4B-BB66-4F6F0AFE57A7}"/>
              </a:ext>
            </a:extLst>
          </p:cNvPr>
          <p:cNvGrpSpPr/>
          <p:nvPr/>
        </p:nvGrpSpPr>
        <p:grpSpPr>
          <a:xfrm>
            <a:off x="7723450" y="370305"/>
            <a:ext cx="4289610" cy="767662"/>
            <a:chOff x="4528696" y="-14491"/>
            <a:chExt cx="8090947" cy="1447944"/>
          </a:xfrm>
        </p:grpSpPr>
        <p:grpSp>
          <p:nvGrpSpPr>
            <p:cNvPr id="13" name="Group 12">
              <a:extLst>
                <a:ext uri="{FF2B5EF4-FFF2-40B4-BE49-F238E27FC236}">
                  <a16:creationId xmlns:a16="http://schemas.microsoft.com/office/drawing/2014/main" id="{F04278CF-0030-DE44-8110-C82411CD503C}"/>
                </a:ext>
              </a:extLst>
            </p:cNvPr>
            <p:cNvGrpSpPr/>
            <p:nvPr/>
          </p:nvGrpSpPr>
          <p:grpSpPr>
            <a:xfrm rot="10800000">
              <a:off x="5841775" y="-14491"/>
              <a:ext cx="6777868" cy="1447944"/>
              <a:chOff x="5171879" y="381736"/>
              <a:chExt cx="3207764" cy="685269"/>
            </a:xfrm>
          </p:grpSpPr>
          <p:grpSp>
            <p:nvGrpSpPr>
              <p:cNvPr id="15" name="Group 14">
                <a:extLst>
                  <a:ext uri="{FF2B5EF4-FFF2-40B4-BE49-F238E27FC236}">
                    <a16:creationId xmlns:a16="http://schemas.microsoft.com/office/drawing/2014/main" id="{91FA79FB-C895-D644-9C48-D44CAB6D96AF}"/>
                  </a:ext>
                </a:extLst>
              </p:cNvPr>
              <p:cNvGrpSpPr/>
              <p:nvPr/>
            </p:nvGrpSpPr>
            <p:grpSpPr>
              <a:xfrm>
                <a:off x="5171879" y="381736"/>
                <a:ext cx="3207764" cy="685269"/>
                <a:chOff x="5171879" y="1"/>
                <a:chExt cx="3207764" cy="685269"/>
              </a:xfrm>
            </p:grpSpPr>
            <p:pic>
              <p:nvPicPr>
                <p:cNvPr id="19" name="Picture 18">
                  <a:extLst>
                    <a:ext uri="{FF2B5EF4-FFF2-40B4-BE49-F238E27FC236}">
                      <a16:creationId xmlns:a16="http://schemas.microsoft.com/office/drawing/2014/main" id="{7A5ACCD5-9B74-5440-9B7F-0ED069537791}"/>
                    </a:ext>
                  </a:extLst>
                </p:cNvPr>
                <p:cNvPicPr>
                  <a:picLocks noChangeAspect="1"/>
                </p:cNvPicPr>
                <p:nvPr/>
              </p:nvPicPr>
              <p:blipFill>
                <a:blip r:embed="rId2"/>
                <a:stretch>
                  <a:fillRect/>
                </a:stretch>
              </p:blipFill>
              <p:spPr>
                <a:xfrm rot="16200000">
                  <a:off x="5997552" y="-825672"/>
                  <a:ext cx="586142" cy="2237487"/>
                </a:xfrm>
                <a:prstGeom prst="rect">
                  <a:avLst/>
                </a:prstGeom>
              </p:spPr>
            </p:pic>
            <p:pic>
              <p:nvPicPr>
                <p:cNvPr id="20" name="Picture 19">
                  <a:extLst>
                    <a:ext uri="{FF2B5EF4-FFF2-40B4-BE49-F238E27FC236}">
                      <a16:creationId xmlns:a16="http://schemas.microsoft.com/office/drawing/2014/main" id="{8DAC3454-C3BF-524B-AFBF-9FE13EF24890}"/>
                    </a:ext>
                  </a:extLst>
                </p:cNvPr>
                <p:cNvPicPr>
                  <a:picLocks noChangeAspect="1"/>
                </p:cNvPicPr>
                <p:nvPr/>
              </p:nvPicPr>
              <p:blipFill>
                <a:blip r:embed="rId2"/>
                <a:stretch>
                  <a:fillRect/>
                </a:stretch>
              </p:blipFill>
              <p:spPr>
                <a:xfrm rot="5400000">
                  <a:off x="7434973" y="-259401"/>
                  <a:ext cx="392198" cy="1497143"/>
                </a:xfrm>
                <a:prstGeom prst="rect">
                  <a:avLst/>
                </a:prstGeom>
              </p:spPr>
            </p:pic>
          </p:grpSp>
          <p:grpSp>
            <p:nvGrpSpPr>
              <p:cNvPr id="16" name="Group 15">
                <a:extLst>
                  <a:ext uri="{FF2B5EF4-FFF2-40B4-BE49-F238E27FC236}">
                    <a16:creationId xmlns:a16="http://schemas.microsoft.com/office/drawing/2014/main" id="{6D31DEFF-0825-A148-9B65-89D42DF37117}"/>
                  </a:ext>
                </a:extLst>
              </p:cNvPr>
              <p:cNvGrpSpPr/>
              <p:nvPr/>
            </p:nvGrpSpPr>
            <p:grpSpPr>
              <a:xfrm rot="10800000">
                <a:off x="5556965" y="498359"/>
                <a:ext cx="2689722" cy="522164"/>
                <a:chOff x="6882500" y="-337543"/>
                <a:chExt cx="5268621" cy="1022813"/>
              </a:xfrm>
            </p:grpSpPr>
            <p:pic>
              <p:nvPicPr>
                <p:cNvPr id="17" name="Picture 16">
                  <a:extLst>
                    <a:ext uri="{FF2B5EF4-FFF2-40B4-BE49-F238E27FC236}">
                      <a16:creationId xmlns:a16="http://schemas.microsoft.com/office/drawing/2014/main" id="{4572C6D4-D3BD-0C40-A90F-4AEE06609418}"/>
                    </a:ext>
                  </a:extLst>
                </p:cNvPr>
                <p:cNvPicPr>
                  <a:picLocks noChangeAspect="1"/>
                </p:cNvPicPr>
                <p:nvPr/>
              </p:nvPicPr>
              <p:blipFill>
                <a:blip r:embed="rId2"/>
                <a:stretch>
                  <a:fillRect/>
                </a:stretch>
              </p:blipFill>
              <p:spPr>
                <a:xfrm rot="16200000">
                  <a:off x="10739307" y="-1163216"/>
                  <a:ext cx="586142" cy="2237487"/>
                </a:xfrm>
                <a:prstGeom prst="rect">
                  <a:avLst/>
                </a:prstGeom>
              </p:spPr>
            </p:pic>
            <p:pic>
              <p:nvPicPr>
                <p:cNvPr id="18" name="Picture 17">
                  <a:extLst>
                    <a:ext uri="{FF2B5EF4-FFF2-40B4-BE49-F238E27FC236}">
                      <a16:creationId xmlns:a16="http://schemas.microsoft.com/office/drawing/2014/main" id="{F0E4616A-FA5C-2D45-831A-3FCC2CE1B3BC}"/>
                    </a:ext>
                  </a:extLst>
                </p:cNvPr>
                <p:cNvPicPr>
                  <a:picLocks noChangeAspect="1"/>
                </p:cNvPicPr>
                <p:nvPr/>
              </p:nvPicPr>
              <p:blipFill>
                <a:blip r:embed="rId2"/>
                <a:stretch>
                  <a:fillRect/>
                </a:stretch>
              </p:blipFill>
              <p:spPr>
                <a:xfrm rot="5400000">
                  <a:off x="7434973" y="-259401"/>
                  <a:ext cx="392198" cy="1497143"/>
                </a:xfrm>
                <a:prstGeom prst="rect">
                  <a:avLst/>
                </a:prstGeom>
              </p:spPr>
            </p:pic>
          </p:grpSp>
        </p:grpSp>
        <p:pic>
          <p:nvPicPr>
            <p:cNvPr id="21" name="Picture 20">
              <a:extLst>
                <a:ext uri="{FF2B5EF4-FFF2-40B4-BE49-F238E27FC236}">
                  <a16:creationId xmlns:a16="http://schemas.microsoft.com/office/drawing/2014/main" id="{9229AB80-8C38-A746-B906-B1CC764FF8A0}"/>
                </a:ext>
              </a:extLst>
            </p:cNvPr>
            <p:cNvPicPr>
              <a:picLocks noChangeAspect="1"/>
            </p:cNvPicPr>
            <p:nvPr/>
          </p:nvPicPr>
          <p:blipFill>
            <a:blip r:embed="rId2"/>
            <a:stretch>
              <a:fillRect/>
            </a:stretch>
          </p:blipFill>
          <p:spPr>
            <a:xfrm rot="16200000">
              <a:off x="5419350" y="-475485"/>
              <a:ext cx="632272" cy="2413580"/>
            </a:xfrm>
            <a:prstGeom prst="rect">
              <a:avLst/>
            </a:prstGeom>
          </p:spPr>
        </p:pic>
      </p:grpSp>
      <p:sp>
        <p:nvSpPr>
          <p:cNvPr id="22" name="Title 1">
            <a:extLst>
              <a:ext uri="{FF2B5EF4-FFF2-40B4-BE49-F238E27FC236}">
                <a16:creationId xmlns:a16="http://schemas.microsoft.com/office/drawing/2014/main" id="{F8053F1B-0A79-F029-A4C0-449410DE978B}"/>
              </a:ext>
            </a:extLst>
          </p:cNvPr>
          <p:cNvSpPr>
            <a:spLocks noGrp="1"/>
          </p:cNvSpPr>
          <p:nvPr>
            <p:ph type="ctrTitle"/>
          </p:nvPr>
        </p:nvSpPr>
        <p:spPr>
          <a:xfrm>
            <a:off x="1935257" y="370305"/>
            <a:ext cx="8366799" cy="1357253"/>
          </a:xfrm>
          <a:effectLst/>
        </p:spPr>
        <p:txBody>
          <a:bodyPr>
            <a:noAutofit/>
          </a:bodyPr>
          <a:lstStyle/>
          <a:p>
            <a:pPr algn="l"/>
            <a:r>
              <a:rPr lang="en-US" sz="4500" b="1" dirty="0"/>
              <a:t>College Advisory Committee</a:t>
            </a:r>
            <a:endParaRPr lang="en-US" sz="4500" dirty="0">
              <a:latin typeface="Verdana" charset="0"/>
              <a:ea typeface="Verdana" charset="0"/>
              <a:cs typeface="Verdana" charset="0"/>
            </a:endParaRPr>
          </a:p>
        </p:txBody>
      </p:sp>
    </p:spTree>
    <p:extLst>
      <p:ext uri="{BB962C8B-B14F-4D97-AF65-F5344CB8AC3E}">
        <p14:creationId xmlns:p14="http://schemas.microsoft.com/office/powerpoint/2010/main" val="1133759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8C2D63-2B7C-FE4E-9DE6-90EC521DF4EE}"/>
              </a:ext>
            </a:extLst>
          </p:cNvPr>
          <p:cNvSpPr>
            <a:spLocks noGrp="1"/>
          </p:cNvSpPr>
          <p:nvPr>
            <p:ph type="subTitle" idx="1"/>
          </p:nvPr>
        </p:nvSpPr>
        <p:spPr>
          <a:xfrm>
            <a:off x="1648496" y="1810610"/>
            <a:ext cx="10364564" cy="3861965"/>
          </a:xfrm>
        </p:spPr>
        <p:txBody>
          <a:bodyPr>
            <a:normAutofit fontScale="85000" lnSpcReduction="10000"/>
          </a:bodyPr>
          <a:lstStyle/>
          <a:p>
            <a:pPr algn="l"/>
            <a:br>
              <a:rPr lang="en-US" sz="2000" b="1" dirty="0">
                <a:solidFill>
                  <a:srgbClr val="FF0000"/>
                </a:solidFill>
              </a:rPr>
            </a:br>
            <a:r>
              <a:rPr lang="en-US" sz="2000" b="1" dirty="0">
                <a:solidFill>
                  <a:srgbClr val="FF0000"/>
                </a:solidFill>
              </a:rPr>
              <a:t>FEBRUARY 3, 2021 </a:t>
            </a:r>
          </a:p>
          <a:p>
            <a:pPr marL="800100" lvl="1" indent="-342900" algn="l">
              <a:buFont typeface="Arial" panose="020B0604020202020204" pitchFamily="34" charset="0"/>
              <a:buChar char="•"/>
            </a:pPr>
            <a:r>
              <a:rPr lang="en-US" sz="2400" b="1" dirty="0"/>
              <a:t>iSchool FY22 Mid-Year Core Budget Review by </a:t>
            </a:r>
            <a:r>
              <a:rPr lang="en-US" sz="2400" b="1" dirty="0" err="1"/>
              <a:t>Melekte</a:t>
            </a:r>
            <a:r>
              <a:rPr lang="en-US" sz="2400" b="1" dirty="0"/>
              <a:t> </a:t>
            </a:r>
            <a:r>
              <a:rPr lang="en-US" sz="2400" b="1" dirty="0" err="1"/>
              <a:t>Truneh</a:t>
            </a:r>
            <a:endParaRPr lang="en-US" sz="2400" b="1" dirty="0"/>
          </a:p>
          <a:p>
            <a:pPr marL="800100" lvl="1" indent="-342900" algn="l">
              <a:buFont typeface="Arial" panose="020B0604020202020204" pitchFamily="34" charset="0"/>
              <a:buChar char="•"/>
            </a:pPr>
            <a:r>
              <a:rPr lang="en-US" sz="2400" b="1" dirty="0"/>
              <a:t>Facilities </a:t>
            </a:r>
          </a:p>
          <a:p>
            <a:pPr marL="800100" lvl="1" indent="-342900" algn="l">
              <a:buFont typeface="Arial" panose="020B0604020202020204" pitchFamily="34" charset="0"/>
              <a:buChar char="•"/>
            </a:pPr>
            <a:r>
              <a:rPr lang="en-US" sz="2400" b="1" dirty="0"/>
              <a:t>Maryland Bonus, COLA, and Merit</a:t>
            </a:r>
          </a:p>
          <a:p>
            <a:pPr marL="800100" lvl="1" indent="-342900" algn="l">
              <a:buFont typeface="Arial" panose="020B0604020202020204" pitchFamily="34" charset="0"/>
              <a:buChar char="•"/>
            </a:pPr>
            <a:r>
              <a:rPr lang="en-US" sz="2400" b="1" dirty="0"/>
              <a:t>Telework Policy</a:t>
            </a:r>
          </a:p>
          <a:p>
            <a:pPr marL="800100" lvl="1" indent="-342900" algn="l">
              <a:buFont typeface="Arial" panose="020B0604020202020204" pitchFamily="34" charset="0"/>
              <a:buChar char="•"/>
            </a:pPr>
            <a:r>
              <a:rPr lang="en-US" sz="2400" b="1" dirty="0"/>
              <a:t>College of Information Studies Review Mandated by USM</a:t>
            </a:r>
            <a:br>
              <a:rPr lang="en-US" b="1" dirty="0"/>
            </a:br>
            <a:endParaRPr lang="en-US" sz="2400" b="1" dirty="0"/>
          </a:p>
          <a:p>
            <a:pPr algn="l"/>
            <a:r>
              <a:rPr lang="en-US" sz="2000" b="1" dirty="0">
                <a:solidFill>
                  <a:srgbClr val="FF0000"/>
                </a:solidFill>
              </a:rPr>
              <a:t>MARCH 7, 2021 </a:t>
            </a:r>
          </a:p>
          <a:p>
            <a:pPr marL="800100" lvl="1" indent="-342900" algn="l">
              <a:buFont typeface="Arial" panose="020B0604020202020204" pitchFamily="34" charset="0"/>
              <a:buChar char="•"/>
            </a:pPr>
            <a:r>
              <a:rPr lang="en-US" sz="2400" b="1" dirty="0"/>
              <a:t>Adding Meeting Notes on Internal Website</a:t>
            </a:r>
          </a:p>
          <a:p>
            <a:pPr marL="800100" lvl="1" indent="-342900" algn="l">
              <a:buFont typeface="Arial" panose="020B0604020202020204" pitchFamily="34" charset="0"/>
              <a:buChar char="•"/>
            </a:pPr>
            <a:r>
              <a:rPr lang="en-US" sz="2400" b="1" dirty="0"/>
              <a:t>Reviewed CAC Charge and Purpose</a:t>
            </a:r>
          </a:p>
          <a:p>
            <a:pPr marL="800100" lvl="1" indent="-342900" algn="l">
              <a:buFont typeface="Arial" panose="020B0604020202020204" pitchFamily="34" charset="0"/>
              <a:buChar char="•"/>
            </a:pPr>
            <a:r>
              <a:rPr lang="en-US" sz="2400" b="1" dirty="0"/>
              <a:t>Evaluate how this year went and how to improve next year</a:t>
            </a:r>
          </a:p>
          <a:p>
            <a:pPr marL="800100" lvl="1" indent="-342900" algn="l">
              <a:buFont typeface="Arial" panose="020B0604020202020204" pitchFamily="34" charset="0"/>
              <a:buChar char="•"/>
            </a:pPr>
            <a:r>
              <a:rPr lang="en-US" sz="2400" b="1" dirty="0"/>
              <a:t>How to get more feedback from Faculty and Staff</a:t>
            </a:r>
            <a:endParaRPr lang="en-US" sz="2800" dirty="0"/>
          </a:p>
          <a:p>
            <a:pPr algn="l"/>
            <a:endParaRPr lang="en-US" sz="2800" dirty="0"/>
          </a:p>
        </p:txBody>
      </p:sp>
      <p:grpSp>
        <p:nvGrpSpPr>
          <p:cNvPr id="12" name="Group 11">
            <a:extLst>
              <a:ext uri="{FF2B5EF4-FFF2-40B4-BE49-F238E27FC236}">
                <a16:creationId xmlns:a16="http://schemas.microsoft.com/office/drawing/2014/main" id="{2160B95A-4E40-7D4B-BB66-4F6F0AFE57A7}"/>
              </a:ext>
            </a:extLst>
          </p:cNvPr>
          <p:cNvGrpSpPr/>
          <p:nvPr/>
        </p:nvGrpSpPr>
        <p:grpSpPr>
          <a:xfrm>
            <a:off x="7723450" y="370305"/>
            <a:ext cx="4289610" cy="767662"/>
            <a:chOff x="4528696" y="-14491"/>
            <a:chExt cx="8090947" cy="1447944"/>
          </a:xfrm>
        </p:grpSpPr>
        <p:grpSp>
          <p:nvGrpSpPr>
            <p:cNvPr id="13" name="Group 12">
              <a:extLst>
                <a:ext uri="{FF2B5EF4-FFF2-40B4-BE49-F238E27FC236}">
                  <a16:creationId xmlns:a16="http://schemas.microsoft.com/office/drawing/2014/main" id="{F04278CF-0030-DE44-8110-C82411CD503C}"/>
                </a:ext>
              </a:extLst>
            </p:cNvPr>
            <p:cNvGrpSpPr/>
            <p:nvPr/>
          </p:nvGrpSpPr>
          <p:grpSpPr>
            <a:xfrm rot="10800000">
              <a:off x="5841775" y="-14491"/>
              <a:ext cx="6777868" cy="1447944"/>
              <a:chOff x="5171879" y="381736"/>
              <a:chExt cx="3207764" cy="685269"/>
            </a:xfrm>
          </p:grpSpPr>
          <p:grpSp>
            <p:nvGrpSpPr>
              <p:cNvPr id="15" name="Group 14">
                <a:extLst>
                  <a:ext uri="{FF2B5EF4-FFF2-40B4-BE49-F238E27FC236}">
                    <a16:creationId xmlns:a16="http://schemas.microsoft.com/office/drawing/2014/main" id="{91FA79FB-C895-D644-9C48-D44CAB6D96AF}"/>
                  </a:ext>
                </a:extLst>
              </p:cNvPr>
              <p:cNvGrpSpPr/>
              <p:nvPr/>
            </p:nvGrpSpPr>
            <p:grpSpPr>
              <a:xfrm>
                <a:off x="5171879" y="381736"/>
                <a:ext cx="3207764" cy="685269"/>
                <a:chOff x="5171879" y="1"/>
                <a:chExt cx="3207764" cy="685269"/>
              </a:xfrm>
            </p:grpSpPr>
            <p:pic>
              <p:nvPicPr>
                <p:cNvPr id="19" name="Picture 18">
                  <a:extLst>
                    <a:ext uri="{FF2B5EF4-FFF2-40B4-BE49-F238E27FC236}">
                      <a16:creationId xmlns:a16="http://schemas.microsoft.com/office/drawing/2014/main" id="{7A5ACCD5-9B74-5440-9B7F-0ED069537791}"/>
                    </a:ext>
                  </a:extLst>
                </p:cNvPr>
                <p:cNvPicPr>
                  <a:picLocks noChangeAspect="1"/>
                </p:cNvPicPr>
                <p:nvPr/>
              </p:nvPicPr>
              <p:blipFill>
                <a:blip r:embed="rId2"/>
                <a:stretch>
                  <a:fillRect/>
                </a:stretch>
              </p:blipFill>
              <p:spPr>
                <a:xfrm rot="16200000">
                  <a:off x="5997552" y="-825672"/>
                  <a:ext cx="586142" cy="2237487"/>
                </a:xfrm>
                <a:prstGeom prst="rect">
                  <a:avLst/>
                </a:prstGeom>
              </p:spPr>
            </p:pic>
            <p:pic>
              <p:nvPicPr>
                <p:cNvPr id="20" name="Picture 19">
                  <a:extLst>
                    <a:ext uri="{FF2B5EF4-FFF2-40B4-BE49-F238E27FC236}">
                      <a16:creationId xmlns:a16="http://schemas.microsoft.com/office/drawing/2014/main" id="{8DAC3454-C3BF-524B-AFBF-9FE13EF24890}"/>
                    </a:ext>
                  </a:extLst>
                </p:cNvPr>
                <p:cNvPicPr>
                  <a:picLocks noChangeAspect="1"/>
                </p:cNvPicPr>
                <p:nvPr/>
              </p:nvPicPr>
              <p:blipFill>
                <a:blip r:embed="rId2"/>
                <a:stretch>
                  <a:fillRect/>
                </a:stretch>
              </p:blipFill>
              <p:spPr>
                <a:xfrm rot="5400000">
                  <a:off x="7434973" y="-259401"/>
                  <a:ext cx="392198" cy="1497143"/>
                </a:xfrm>
                <a:prstGeom prst="rect">
                  <a:avLst/>
                </a:prstGeom>
              </p:spPr>
            </p:pic>
          </p:grpSp>
          <p:grpSp>
            <p:nvGrpSpPr>
              <p:cNvPr id="16" name="Group 15">
                <a:extLst>
                  <a:ext uri="{FF2B5EF4-FFF2-40B4-BE49-F238E27FC236}">
                    <a16:creationId xmlns:a16="http://schemas.microsoft.com/office/drawing/2014/main" id="{6D31DEFF-0825-A148-9B65-89D42DF37117}"/>
                  </a:ext>
                </a:extLst>
              </p:cNvPr>
              <p:cNvGrpSpPr/>
              <p:nvPr/>
            </p:nvGrpSpPr>
            <p:grpSpPr>
              <a:xfrm rot="10800000">
                <a:off x="5556965" y="498359"/>
                <a:ext cx="2689722" cy="522164"/>
                <a:chOff x="6882500" y="-337543"/>
                <a:chExt cx="5268621" cy="1022813"/>
              </a:xfrm>
            </p:grpSpPr>
            <p:pic>
              <p:nvPicPr>
                <p:cNvPr id="17" name="Picture 16">
                  <a:extLst>
                    <a:ext uri="{FF2B5EF4-FFF2-40B4-BE49-F238E27FC236}">
                      <a16:creationId xmlns:a16="http://schemas.microsoft.com/office/drawing/2014/main" id="{4572C6D4-D3BD-0C40-A90F-4AEE06609418}"/>
                    </a:ext>
                  </a:extLst>
                </p:cNvPr>
                <p:cNvPicPr>
                  <a:picLocks noChangeAspect="1"/>
                </p:cNvPicPr>
                <p:nvPr/>
              </p:nvPicPr>
              <p:blipFill>
                <a:blip r:embed="rId2"/>
                <a:stretch>
                  <a:fillRect/>
                </a:stretch>
              </p:blipFill>
              <p:spPr>
                <a:xfrm rot="16200000">
                  <a:off x="10739307" y="-1163216"/>
                  <a:ext cx="586142" cy="2237487"/>
                </a:xfrm>
                <a:prstGeom prst="rect">
                  <a:avLst/>
                </a:prstGeom>
              </p:spPr>
            </p:pic>
            <p:pic>
              <p:nvPicPr>
                <p:cNvPr id="18" name="Picture 17">
                  <a:extLst>
                    <a:ext uri="{FF2B5EF4-FFF2-40B4-BE49-F238E27FC236}">
                      <a16:creationId xmlns:a16="http://schemas.microsoft.com/office/drawing/2014/main" id="{F0E4616A-FA5C-2D45-831A-3FCC2CE1B3BC}"/>
                    </a:ext>
                  </a:extLst>
                </p:cNvPr>
                <p:cNvPicPr>
                  <a:picLocks noChangeAspect="1"/>
                </p:cNvPicPr>
                <p:nvPr/>
              </p:nvPicPr>
              <p:blipFill>
                <a:blip r:embed="rId2"/>
                <a:stretch>
                  <a:fillRect/>
                </a:stretch>
              </p:blipFill>
              <p:spPr>
                <a:xfrm rot="5400000">
                  <a:off x="7434973" y="-259401"/>
                  <a:ext cx="392198" cy="1497143"/>
                </a:xfrm>
                <a:prstGeom prst="rect">
                  <a:avLst/>
                </a:prstGeom>
              </p:spPr>
            </p:pic>
          </p:grpSp>
        </p:grpSp>
        <p:pic>
          <p:nvPicPr>
            <p:cNvPr id="21" name="Picture 20">
              <a:extLst>
                <a:ext uri="{FF2B5EF4-FFF2-40B4-BE49-F238E27FC236}">
                  <a16:creationId xmlns:a16="http://schemas.microsoft.com/office/drawing/2014/main" id="{9229AB80-8C38-A746-B906-B1CC764FF8A0}"/>
                </a:ext>
              </a:extLst>
            </p:cNvPr>
            <p:cNvPicPr>
              <a:picLocks noChangeAspect="1"/>
            </p:cNvPicPr>
            <p:nvPr/>
          </p:nvPicPr>
          <p:blipFill>
            <a:blip r:embed="rId2"/>
            <a:stretch>
              <a:fillRect/>
            </a:stretch>
          </p:blipFill>
          <p:spPr>
            <a:xfrm rot="16200000">
              <a:off x="5419350" y="-475485"/>
              <a:ext cx="632272" cy="2413580"/>
            </a:xfrm>
            <a:prstGeom prst="rect">
              <a:avLst/>
            </a:prstGeom>
          </p:spPr>
        </p:pic>
      </p:grpSp>
      <p:sp>
        <p:nvSpPr>
          <p:cNvPr id="22" name="Title 1">
            <a:extLst>
              <a:ext uri="{FF2B5EF4-FFF2-40B4-BE49-F238E27FC236}">
                <a16:creationId xmlns:a16="http://schemas.microsoft.com/office/drawing/2014/main" id="{E95307C4-0113-7CCA-85D0-A1370B29BF16}"/>
              </a:ext>
            </a:extLst>
          </p:cNvPr>
          <p:cNvSpPr txBox="1">
            <a:spLocks/>
          </p:cNvSpPr>
          <p:nvPr/>
        </p:nvSpPr>
        <p:spPr>
          <a:xfrm>
            <a:off x="1935257" y="370305"/>
            <a:ext cx="8366799" cy="1357253"/>
          </a:xfrm>
          <a:prstGeom prst="rect">
            <a:avLst/>
          </a:prstGeom>
          <a:effectLst/>
        </p:spPr>
        <p:txBody>
          <a:bodyPr vert="horz" lIns="91440" tIns="45720" rIns="91440" bIns="45720" rtlCol="0" anchor="b">
            <a:noAutofit/>
          </a:bodyPr>
          <a:lstStyle>
            <a:lvl1pPr algn="r" defTabSz="914400" rtl="0" eaLnBrk="1" latinLnBrk="0" hangingPunct="1">
              <a:lnSpc>
                <a:spcPct val="90000"/>
              </a:lnSpc>
              <a:spcBef>
                <a:spcPct val="0"/>
              </a:spcBef>
              <a:buNone/>
              <a:defRPr sz="6000" kern="1200" baseline="0">
                <a:solidFill>
                  <a:schemeClr val="tx1"/>
                </a:solidFill>
                <a:effectLst>
                  <a:outerShdw blurRad="50800" dist="38100" dir="10800000" algn="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algn="l"/>
            <a:r>
              <a:rPr lang="en-US" sz="4500" b="1"/>
              <a:t>College Advisory Committee</a:t>
            </a:r>
            <a:endParaRPr lang="en-US" sz="4500" dirty="0">
              <a:latin typeface="Verdana" charset="0"/>
              <a:ea typeface="Verdana" charset="0"/>
              <a:cs typeface="Verdana" charset="0"/>
            </a:endParaRPr>
          </a:p>
        </p:txBody>
      </p:sp>
    </p:spTree>
    <p:extLst>
      <p:ext uri="{BB962C8B-B14F-4D97-AF65-F5344CB8AC3E}">
        <p14:creationId xmlns:p14="http://schemas.microsoft.com/office/powerpoint/2010/main" val="313987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8416" y="2231136"/>
            <a:ext cx="6681216" cy="1200329"/>
          </a:xfrm>
          <a:prstGeom prst="rect">
            <a:avLst/>
          </a:prstGeom>
          <a:noFill/>
        </p:spPr>
        <p:txBody>
          <a:bodyPr wrap="square" rtlCol="0">
            <a:spAutoFit/>
          </a:bodyPr>
          <a:lstStyle/>
          <a:p>
            <a:pPr algn="ctr"/>
            <a:r>
              <a:rPr lang="en-US" sz="4000" b="1" dirty="0"/>
              <a:t>Dean’s Update</a:t>
            </a:r>
          </a:p>
          <a:p>
            <a:pPr algn="ctr"/>
            <a:r>
              <a:rPr lang="en-US" sz="3200" i="1" dirty="0"/>
              <a:t>Dean </a:t>
            </a:r>
            <a:r>
              <a:rPr lang="en-US" sz="3200" i="1" dirty="0" err="1"/>
              <a:t>Marzullo</a:t>
            </a:r>
            <a:endParaRPr lang="en-US" sz="3200" i="1" dirty="0"/>
          </a:p>
        </p:txBody>
      </p:sp>
    </p:spTree>
    <p:extLst>
      <p:ext uri="{BB962C8B-B14F-4D97-AF65-F5344CB8AC3E}">
        <p14:creationId xmlns:p14="http://schemas.microsoft.com/office/powerpoint/2010/main" val="796239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8C2D63-2B7C-FE4E-9DE6-90EC521DF4EE}"/>
              </a:ext>
            </a:extLst>
          </p:cNvPr>
          <p:cNvSpPr>
            <a:spLocks noGrp="1"/>
          </p:cNvSpPr>
          <p:nvPr>
            <p:ph type="subTitle" idx="1"/>
          </p:nvPr>
        </p:nvSpPr>
        <p:spPr>
          <a:xfrm>
            <a:off x="1674254" y="1997922"/>
            <a:ext cx="10338806" cy="3617267"/>
          </a:xfrm>
        </p:spPr>
        <p:txBody>
          <a:bodyPr>
            <a:normAutofit/>
          </a:bodyPr>
          <a:lstStyle/>
          <a:p>
            <a:pPr algn="l"/>
            <a:br>
              <a:rPr lang="en-US" sz="2000" b="1" dirty="0">
                <a:solidFill>
                  <a:srgbClr val="FF0000"/>
                </a:solidFill>
              </a:rPr>
            </a:br>
            <a:r>
              <a:rPr lang="en-US" sz="2000" b="1" dirty="0">
                <a:solidFill>
                  <a:srgbClr val="FF0000"/>
                </a:solidFill>
              </a:rPr>
              <a:t>APRIL 7, 2022</a:t>
            </a:r>
          </a:p>
          <a:p>
            <a:pPr marL="800100" lvl="1" indent="-342900" algn="l">
              <a:buFont typeface="Arial" panose="020B0604020202020204" pitchFamily="34" charset="0"/>
              <a:buChar char="•"/>
            </a:pPr>
            <a:r>
              <a:rPr lang="en-US" sz="2400" b="1" dirty="0" err="1"/>
              <a:t>InfoSci</a:t>
            </a:r>
            <a:r>
              <a:rPr lang="en-US" sz="2400" b="1" dirty="0"/>
              <a:t> Program Update Presentation (</a:t>
            </a:r>
            <a:r>
              <a:rPr lang="en-US" sz="2400" b="1" dirty="0" err="1"/>
              <a:t>Vedat</a:t>
            </a:r>
            <a:r>
              <a:rPr lang="en-US" sz="2400" b="1" dirty="0"/>
              <a:t> </a:t>
            </a:r>
            <a:r>
              <a:rPr lang="en-US" sz="2400" b="1" dirty="0" err="1"/>
              <a:t>Diker</a:t>
            </a:r>
            <a:r>
              <a:rPr lang="en-US" sz="2400" b="1" dirty="0"/>
              <a:t>)</a:t>
            </a:r>
          </a:p>
          <a:p>
            <a:pPr marL="800100" lvl="1" indent="-342900" algn="l">
              <a:buFont typeface="Arial" panose="020B0604020202020204" pitchFamily="34" charset="0"/>
              <a:buChar char="•"/>
            </a:pPr>
            <a:r>
              <a:rPr lang="en-US" sz="2400" b="1" dirty="0"/>
              <a:t>Undergraduate Demographics</a:t>
            </a:r>
          </a:p>
          <a:p>
            <a:pPr marL="800100" lvl="1" indent="-342900" algn="l">
              <a:buFont typeface="Arial" panose="020B0604020202020204" pitchFamily="34" charset="0"/>
              <a:buChar char="•"/>
            </a:pPr>
            <a:r>
              <a:rPr lang="en-US" sz="2400" b="1" dirty="0"/>
              <a:t>Maryland Day (Sarah </a:t>
            </a:r>
            <a:r>
              <a:rPr lang="en-US" sz="2400" b="1" dirty="0" err="1"/>
              <a:t>Grun</a:t>
            </a:r>
            <a:r>
              <a:rPr lang="en-US" sz="2400" b="1" dirty="0"/>
              <a:t>)</a:t>
            </a:r>
          </a:p>
          <a:p>
            <a:pPr marL="800100" lvl="1" indent="-342900" algn="l">
              <a:buFont typeface="Arial" panose="020B0604020202020204" pitchFamily="34" charset="0"/>
              <a:buChar char="•"/>
            </a:pPr>
            <a:r>
              <a:rPr lang="en-US" sz="2400" b="1" dirty="0"/>
              <a:t>Presenting at May Assembly</a:t>
            </a:r>
            <a:br>
              <a:rPr lang="en-US" sz="2400" b="1" dirty="0"/>
            </a:br>
            <a:endParaRPr lang="en-US" sz="2400" b="1" dirty="0"/>
          </a:p>
          <a:p>
            <a:pPr algn="l"/>
            <a:r>
              <a:rPr lang="en-US" b="1" dirty="0">
                <a:solidFill>
                  <a:srgbClr val="FF0000"/>
                </a:solidFill>
              </a:rPr>
              <a:t>May 2, 2022</a:t>
            </a:r>
          </a:p>
          <a:p>
            <a:pPr marL="800100" lvl="1" indent="-342900" algn="l">
              <a:buFont typeface="Arial" panose="020B0604020202020204" pitchFamily="34" charset="0"/>
              <a:buChar char="•"/>
            </a:pPr>
            <a:r>
              <a:rPr lang="en-US" sz="2400" b="1" dirty="0"/>
              <a:t>No Meeting</a:t>
            </a:r>
          </a:p>
        </p:txBody>
      </p:sp>
      <p:grpSp>
        <p:nvGrpSpPr>
          <p:cNvPr id="12" name="Group 11">
            <a:extLst>
              <a:ext uri="{FF2B5EF4-FFF2-40B4-BE49-F238E27FC236}">
                <a16:creationId xmlns:a16="http://schemas.microsoft.com/office/drawing/2014/main" id="{2160B95A-4E40-7D4B-BB66-4F6F0AFE57A7}"/>
              </a:ext>
            </a:extLst>
          </p:cNvPr>
          <p:cNvGrpSpPr/>
          <p:nvPr/>
        </p:nvGrpSpPr>
        <p:grpSpPr>
          <a:xfrm>
            <a:off x="7723450" y="370305"/>
            <a:ext cx="4289610" cy="767662"/>
            <a:chOff x="4528696" y="-14491"/>
            <a:chExt cx="8090947" cy="1447944"/>
          </a:xfrm>
        </p:grpSpPr>
        <p:grpSp>
          <p:nvGrpSpPr>
            <p:cNvPr id="13" name="Group 12">
              <a:extLst>
                <a:ext uri="{FF2B5EF4-FFF2-40B4-BE49-F238E27FC236}">
                  <a16:creationId xmlns:a16="http://schemas.microsoft.com/office/drawing/2014/main" id="{F04278CF-0030-DE44-8110-C82411CD503C}"/>
                </a:ext>
              </a:extLst>
            </p:cNvPr>
            <p:cNvGrpSpPr/>
            <p:nvPr/>
          </p:nvGrpSpPr>
          <p:grpSpPr>
            <a:xfrm rot="10800000">
              <a:off x="5841775" y="-14491"/>
              <a:ext cx="6777868" cy="1447944"/>
              <a:chOff x="5171879" y="381736"/>
              <a:chExt cx="3207764" cy="685269"/>
            </a:xfrm>
          </p:grpSpPr>
          <p:grpSp>
            <p:nvGrpSpPr>
              <p:cNvPr id="15" name="Group 14">
                <a:extLst>
                  <a:ext uri="{FF2B5EF4-FFF2-40B4-BE49-F238E27FC236}">
                    <a16:creationId xmlns:a16="http://schemas.microsoft.com/office/drawing/2014/main" id="{91FA79FB-C895-D644-9C48-D44CAB6D96AF}"/>
                  </a:ext>
                </a:extLst>
              </p:cNvPr>
              <p:cNvGrpSpPr/>
              <p:nvPr/>
            </p:nvGrpSpPr>
            <p:grpSpPr>
              <a:xfrm>
                <a:off x="5171879" y="381736"/>
                <a:ext cx="3207764" cy="685269"/>
                <a:chOff x="5171879" y="1"/>
                <a:chExt cx="3207764" cy="685269"/>
              </a:xfrm>
            </p:grpSpPr>
            <p:pic>
              <p:nvPicPr>
                <p:cNvPr id="19" name="Picture 18">
                  <a:extLst>
                    <a:ext uri="{FF2B5EF4-FFF2-40B4-BE49-F238E27FC236}">
                      <a16:creationId xmlns:a16="http://schemas.microsoft.com/office/drawing/2014/main" id="{7A5ACCD5-9B74-5440-9B7F-0ED069537791}"/>
                    </a:ext>
                  </a:extLst>
                </p:cNvPr>
                <p:cNvPicPr>
                  <a:picLocks noChangeAspect="1"/>
                </p:cNvPicPr>
                <p:nvPr/>
              </p:nvPicPr>
              <p:blipFill>
                <a:blip r:embed="rId2"/>
                <a:stretch>
                  <a:fillRect/>
                </a:stretch>
              </p:blipFill>
              <p:spPr>
                <a:xfrm rot="16200000">
                  <a:off x="5997552" y="-825672"/>
                  <a:ext cx="586142" cy="2237487"/>
                </a:xfrm>
                <a:prstGeom prst="rect">
                  <a:avLst/>
                </a:prstGeom>
              </p:spPr>
            </p:pic>
            <p:pic>
              <p:nvPicPr>
                <p:cNvPr id="20" name="Picture 19">
                  <a:extLst>
                    <a:ext uri="{FF2B5EF4-FFF2-40B4-BE49-F238E27FC236}">
                      <a16:creationId xmlns:a16="http://schemas.microsoft.com/office/drawing/2014/main" id="{8DAC3454-C3BF-524B-AFBF-9FE13EF24890}"/>
                    </a:ext>
                  </a:extLst>
                </p:cNvPr>
                <p:cNvPicPr>
                  <a:picLocks noChangeAspect="1"/>
                </p:cNvPicPr>
                <p:nvPr/>
              </p:nvPicPr>
              <p:blipFill>
                <a:blip r:embed="rId2"/>
                <a:stretch>
                  <a:fillRect/>
                </a:stretch>
              </p:blipFill>
              <p:spPr>
                <a:xfrm rot="5400000">
                  <a:off x="7434973" y="-259401"/>
                  <a:ext cx="392198" cy="1497143"/>
                </a:xfrm>
                <a:prstGeom prst="rect">
                  <a:avLst/>
                </a:prstGeom>
              </p:spPr>
            </p:pic>
          </p:grpSp>
          <p:grpSp>
            <p:nvGrpSpPr>
              <p:cNvPr id="16" name="Group 15">
                <a:extLst>
                  <a:ext uri="{FF2B5EF4-FFF2-40B4-BE49-F238E27FC236}">
                    <a16:creationId xmlns:a16="http://schemas.microsoft.com/office/drawing/2014/main" id="{6D31DEFF-0825-A148-9B65-89D42DF37117}"/>
                  </a:ext>
                </a:extLst>
              </p:cNvPr>
              <p:cNvGrpSpPr/>
              <p:nvPr/>
            </p:nvGrpSpPr>
            <p:grpSpPr>
              <a:xfrm rot="10800000">
                <a:off x="5556965" y="498359"/>
                <a:ext cx="2689722" cy="522164"/>
                <a:chOff x="6882500" y="-337543"/>
                <a:chExt cx="5268621" cy="1022813"/>
              </a:xfrm>
            </p:grpSpPr>
            <p:pic>
              <p:nvPicPr>
                <p:cNvPr id="17" name="Picture 16">
                  <a:extLst>
                    <a:ext uri="{FF2B5EF4-FFF2-40B4-BE49-F238E27FC236}">
                      <a16:creationId xmlns:a16="http://schemas.microsoft.com/office/drawing/2014/main" id="{4572C6D4-D3BD-0C40-A90F-4AEE06609418}"/>
                    </a:ext>
                  </a:extLst>
                </p:cNvPr>
                <p:cNvPicPr>
                  <a:picLocks noChangeAspect="1"/>
                </p:cNvPicPr>
                <p:nvPr/>
              </p:nvPicPr>
              <p:blipFill>
                <a:blip r:embed="rId2"/>
                <a:stretch>
                  <a:fillRect/>
                </a:stretch>
              </p:blipFill>
              <p:spPr>
                <a:xfrm rot="16200000">
                  <a:off x="10739307" y="-1163216"/>
                  <a:ext cx="586142" cy="2237487"/>
                </a:xfrm>
                <a:prstGeom prst="rect">
                  <a:avLst/>
                </a:prstGeom>
              </p:spPr>
            </p:pic>
            <p:pic>
              <p:nvPicPr>
                <p:cNvPr id="18" name="Picture 17">
                  <a:extLst>
                    <a:ext uri="{FF2B5EF4-FFF2-40B4-BE49-F238E27FC236}">
                      <a16:creationId xmlns:a16="http://schemas.microsoft.com/office/drawing/2014/main" id="{F0E4616A-FA5C-2D45-831A-3FCC2CE1B3BC}"/>
                    </a:ext>
                  </a:extLst>
                </p:cNvPr>
                <p:cNvPicPr>
                  <a:picLocks noChangeAspect="1"/>
                </p:cNvPicPr>
                <p:nvPr/>
              </p:nvPicPr>
              <p:blipFill>
                <a:blip r:embed="rId2"/>
                <a:stretch>
                  <a:fillRect/>
                </a:stretch>
              </p:blipFill>
              <p:spPr>
                <a:xfrm rot="5400000">
                  <a:off x="7434973" y="-259401"/>
                  <a:ext cx="392198" cy="1497143"/>
                </a:xfrm>
                <a:prstGeom prst="rect">
                  <a:avLst/>
                </a:prstGeom>
              </p:spPr>
            </p:pic>
          </p:grpSp>
        </p:grpSp>
        <p:pic>
          <p:nvPicPr>
            <p:cNvPr id="21" name="Picture 20">
              <a:extLst>
                <a:ext uri="{FF2B5EF4-FFF2-40B4-BE49-F238E27FC236}">
                  <a16:creationId xmlns:a16="http://schemas.microsoft.com/office/drawing/2014/main" id="{9229AB80-8C38-A746-B906-B1CC764FF8A0}"/>
                </a:ext>
              </a:extLst>
            </p:cNvPr>
            <p:cNvPicPr>
              <a:picLocks noChangeAspect="1"/>
            </p:cNvPicPr>
            <p:nvPr/>
          </p:nvPicPr>
          <p:blipFill>
            <a:blip r:embed="rId2"/>
            <a:stretch>
              <a:fillRect/>
            </a:stretch>
          </p:blipFill>
          <p:spPr>
            <a:xfrm rot="16200000">
              <a:off x="5419350" y="-475485"/>
              <a:ext cx="632272" cy="2413580"/>
            </a:xfrm>
            <a:prstGeom prst="rect">
              <a:avLst/>
            </a:prstGeom>
          </p:spPr>
        </p:pic>
      </p:grpSp>
      <p:sp>
        <p:nvSpPr>
          <p:cNvPr id="22" name="Title 1">
            <a:extLst>
              <a:ext uri="{FF2B5EF4-FFF2-40B4-BE49-F238E27FC236}">
                <a16:creationId xmlns:a16="http://schemas.microsoft.com/office/drawing/2014/main" id="{7C6646D1-F0C6-2840-9221-EDB0E72B6D3A}"/>
              </a:ext>
            </a:extLst>
          </p:cNvPr>
          <p:cNvSpPr>
            <a:spLocks noGrp="1"/>
          </p:cNvSpPr>
          <p:nvPr>
            <p:ph type="ctrTitle"/>
          </p:nvPr>
        </p:nvSpPr>
        <p:spPr>
          <a:xfrm>
            <a:off x="1935257" y="370305"/>
            <a:ext cx="8366799" cy="1357253"/>
          </a:xfrm>
          <a:effectLst/>
        </p:spPr>
        <p:txBody>
          <a:bodyPr>
            <a:noAutofit/>
          </a:bodyPr>
          <a:lstStyle/>
          <a:p>
            <a:pPr algn="l"/>
            <a:r>
              <a:rPr lang="en-US" sz="4500" b="1" dirty="0"/>
              <a:t>College Advisory Committee</a:t>
            </a:r>
            <a:endParaRPr lang="en-US" sz="4500" dirty="0">
              <a:latin typeface="Verdana" charset="0"/>
              <a:ea typeface="Verdana" charset="0"/>
              <a:cs typeface="Verdana" charset="0"/>
            </a:endParaRPr>
          </a:p>
        </p:txBody>
      </p:sp>
    </p:spTree>
    <p:extLst>
      <p:ext uri="{BB962C8B-B14F-4D97-AF65-F5344CB8AC3E}">
        <p14:creationId xmlns:p14="http://schemas.microsoft.com/office/powerpoint/2010/main" val="2203599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8C2D63-2B7C-FE4E-9DE6-90EC521DF4EE}"/>
              </a:ext>
            </a:extLst>
          </p:cNvPr>
          <p:cNvSpPr>
            <a:spLocks noGrp="1"/>
          </p:cNvSpPr>
          <p:nvPr>
            <p:ph type="subTitle" idx="1"/>
          </p:nvPr>
        </p:nvSpPr>
        <p:spPr>
          <a:xfrm>
            <a:off x="636269" y="2101786"/>
            <a:ext cx="11376791" cy="3783859"/>
          </a:xfrm>
        </p:spPr>
        <p:txBody>
          <a:bodyPr numCol="2">
            <a:normAutofit lnSpcReduction="10000"/>
          </a:bodyPr>
          <a:lstStyle/>
          <a:p>
            <a:r>
              <a:rPr lang="en-US" sz="2200" b="1" dirty="0"/>
              <a:t>Andrew Mackenzie Fellows</a:t>
            </a:r>
          </a:p>
          <a:p>
            <a:r>
              <a:rPr lang="en-US" sz="2200" b="1" dirty="0"/>
              <a:t>Brian Butler</a:t>
            </a:r>
          </a:p>
          <a:p>
            <a:r>
              <a:rPr lang="en-US" sz="2200" b="1" dirty="0"/>
              <a:t>Caro Williams-Pierce</a:t>
            </a:r>
          </a:p>
          <a:p>
            <a:r>
              <a:rPr lang="en-US" sz="2200" b="1" dirty="0" err="1"/>
              <a:t>Donal</a:t>
            </a:r>
            <a:r>
              <a:rPr lang="en-US" sz="2200" b="1" dirty="0"/>
              <a:t> </a:t>
            </a:r>
            <a:r>
              <a:rPr lang="en-US" sz="2200" b="1" dirty="0" err="1"/>
              <a:t>Heidenblad</a:t>
            </a:r>
            <a:endParaRPr lang="en-US" sz="2200" b="1" dirty="0"/>
          </a:p>
          <a:p>
            <a:r>
              <a:rPr lang="en-US" sz="2200" b="1" dirty="0"/>
              <a:t>Elizabeth Marie </a:t>
            </a:r>
            <a:r>
              <a:rPr lang="en-US" sz="2200" b="1" dirty="0" err="1"/>
              <a:t>Bonsignore</a:t>
            </a:r>
            <a:endParaRPr lang="en-US" sz="2200" b="1" dirty="0"/>
          </a:p>
          <a:p>
            <a:r>
              <a:rPr lang="en-US" sz="2200" b="1" dirty="0"/>
              <a:t>Jess </a:t>
            </a:r>
            <a:r>
              <a:rPr lang="en-US" sz="2200" b="1" dirty="0" err="1"/>
              <a:t>Feltner</a:t>
            </a:r>
            <a:endParaRPr lang="en-US" sz="2200" b="1" dirty="0"/>
          </a:p>
          <a:p>
            <a:r>
              <a:rPr lang="en-US" sz="2200" b="1" dirty="0"/>
              <a:t>Joan Olive Cole</a:t>
            </a:r>
          </a:p>
          <a:p>
            <a:r>
              <a:rPr lang="en-US" sz="2200" b="1" dirty="0"/>
              <a:t>Jonathan K Lazar</a:t>
            </a:r>
          </a:p>
          <a:p>
            <a:r>
              <a:rPr lang="en-US" sz="2200" b="1" dirty="0"/>
              <a:t>Kari Kraus</a:t>
            </a:r>
          </a:p>
          <a:p>
            <a:r>
              <a:rPr lang="en-US" sz="2200" b="1" dirty="0"/>
              <a:t>Katherine </a:t>
            </a:r>
            <a:r>
              <a:rPr lang="en-US" sz="2200" b="1" dirty="0" err="1"/>
              <a:t>Worboys</a:t>
            </a:r>
            <a:r>
              <a:rPr lang="en-US" sz="2200" b="1" dirty="0"/>
              <a:t> Izsak</a:t>
            </a:r>
          </a:p>
          <a:p>
            <a:r>
              <a:rPr lang="en-US" sz="2200" b="1" dirty="0"/>
              <a:t>Keith Ansel </a:t>
            </a:r>
            <a:r>
              <a:rPr lang="en-US" sz="2200" b="1" dirty="0" err="1"/>
              <a:t>Marzullo</a:t>
            </a:r>
            <a:endParaRPr lang="en-US" sz="2200" b="1" dirty="0"/>
          </a:p>
          <a:p>
            <a:r>
              <a:rPr lang="en-US" sz="2200" b="1" dirty="0" err="1"/>
              <a:t>LaVida</a:t>
            </a:r>
            <a:r>
              <a:rPr lang="en-US" sz="2200" b="1" dirty="0"/>
              <a:t> </a:t>
            </a:r>
            <a:r>
              <a:rPr lang="en-US" sz="2200" b="1" dirty="0" err="1"/>
              <a:t>Beveney</a:t>
            </a:r>
            <a:endParaRPr lang="en-US" sz="2200" b="1" dirty="0"/>
          </a:p>
          <a:p>
            <a:r>
              <a:rPr lang="en-US" sz="2200" b="1" dirty="0"/>
              <a:t>Mega Subramaniam</a:t>
            </a:r>
          </a:p>
          <a:p>
            <a:r>
              <a:rPr lang="en-US" sz="2200" b="1" dirty="0" err="1"/>
              <a:t>Melekte</a:t>
            </a:r>
            <a:r>
              <a:rPr lang="en-US" sz="2200" b="1" dirty="0"/>
              <a:t> Y. </a:t>
            </a:r>
            <a:r>
              <a:rPr lang="en-US" sz="2200" b="1" dirty="0" err="1"/>
              <a:t>Truneh</a:t>
            </a:r>
            <a:endParaRPr lang="en-US" sz="2200" b="1" dirty="0"/>
          </a:p>
          <a:p>
            <a:r>
              <a:rPr lang="en-US" sz="2200" b="1" dirty="0"/>
              <a:t>Rochelle Robinson</a:t>
            </a:r>
          </a:p>
          <a:p>
            <a:r>
              <a:rPr lang="en-US" sz="2200" b="1" dirty="0"/>
              <a:t>Sarah </a:t>
            </a:r>
            <a:r>
              <a:rPr lang="en-US" sz="2200" b="1" dirty="0" err="1"/>
              <a:t>Grun</a:t>
            </a:r>
            <a:endParaRPr lang="en-US" sz="2200" b="1" dirty="0"/>
          </a:p>
          <a:p>
            <a:r>
              <a:rPr lang="en-US" sz="2200" b="1" dirty="0"/>
              <a:t>Susan J Winter</a:t>
            </a:r>
          </a:p>
        </p:txBody>
      </p:sp>
      <p:grpSp>
        <p:nvGrpSpPr>
          <p:cNvPr id="12" name="Group 11">
            <a:extLst>
              <a:ext uri="{FF2B5EF4-FFF2-40B4-BE49-F238E27FC236}">
                <a16:creationId xmlns:a16="http://schemas.microsoft.com/office/drawing/2014/main" id="{2160B95A-4E40-7D4B-BB66-4F6F0AFE57A7}"/>
              </a:ext>
            </a:extLst>
          </p:cNvPr>
          <p:cNvGrpSpPr/>
          <p:nvPr/>
        </p:nvGrpSpPr>
        <p:grpSpPr>
          <a:xfrm>
            <a:off x="7723450" y="370305"/>
            <a:ext cx="4289610" cy="767662"/>
            <a:chOff x="4528696" y="-14491"/>
            <a:chExt cx="8090947" cy="1447944"/>
          </a:xfrm>
        </p:grpSpPr>
        <p:grpSp>
          <p:nvGrpSpPr>
            <p:cNvPr id="13" name="Group 12">
              <a:extLst>
                <a:ext uri="{FF2B5EF4-FFF2-40B4-BE49-F238E27FC236}">
                  <a16:creationId xmlns:a16="http://schemas.microsoft.com/office/drawing/2014/main" id="{F04278CF-0030-DE44-8110-C82411CD503C}"/>
                </a:ext>
              </a:extLst>
            </p:cNvPr>
            <p:cNvGrpSpPr/>
            <p:nvPr/>
          </p:nvGrpSpPr>
          <p:grpSpPr>
            <a:xfrm rot="10800000">
              <a:off x="5841775" y="-14491"/>
              <a:ext cx="6777868" cy="1447944"/>
              <a:chOff x="5171879" y="381736"/>
              <a:chExt cx="3207764" cy="685269"/>
            </a:xfrm>
          </p:grpSpPr>
          <p:grpSp>
            <p:nvGrpSpPr>
              <p:cNvPr id="15" name="Group 14">
                <a:extLst>
                  <a:ext uri="{FF2B5EF4-FFF2-40B4-BE49-F238E27FC236}">
                    <a16:creationId xmlns:a16="http://schemas.microsoft.com/office/drawing/2014/main" id="{91FA79FB-C895-D644-9C48-D44CAB6D96AF}"/>
                  </a:ext>
                </a:extLst>
              </p:cNvPr>
              <p:cNvGrpSpPr/>
              <p:nvPr/>
            </p:nvGrpSpPr>
            <p:grpSpPr>
              <a:xfrm>
                <a:off x="5171879" y="381736"/>
                <a:ext cx="3207764" cy="685269"/>
                <a:chOff x="5171879" y="1"/>
                <a:chExt cx="3207764" cy="685269"/>
              </a:xfrm>
            </p:grpSpPr>
            <p:pic>
              <p:nvPicPr>
                <p:cNvPr id="19" name="Picture 18">
                  <a:extLst>
                    <a:ext uri="{FF2B5EF4-FFF2-40B4-BE49-F238E27FC236}">
                      <a16:creationId xmlns:a16="http://schemas.microsoft.com/office/drawing/2014/main" id="{7A5ACCD5-9B74-5440-9B7F-0ED069537791}"/>
                    </a:ext>
                  </a:extLst>
                </p:cNvPr>
                <p:cNvPicPr>
                  <a:picLocks noChangeAspect="1"/>
                </p:cNvPicPr>
                <p:nvPr/>
              </p:nvPicPr>
              <p:blipFill>
                <a:blip r:embed="rId2"/>
                <a:stretch>
                  <a:fillRect/>
                </a:stretch>
              </p:blipFill>
              <p:spPr>
                <a:xfrm rot="16200000">
                  <a:off x="5997552" y="-825672"/>
                  <a:ext cx="586142" cy="2237487"/>
                </a:xfrm>
                <a:prstGeom prst="rect">
                  <a:avLst/>
                </a:prstGeom>
              </p:spPr>
            </p:pic>
            <p:pic>
              <p:nvPicPr>
                <p:cNvPr id="20" name="Picture 19">
                  <a:extLst>
                    <a:ext uri="{FF2B5EF4-FFF2-40B4-BE49-F238E27FC236}">
                      <a16:creationId xmlns:a16="http://schemas.microsoft.com/office/drawing/2014/main" id="{8DAC3454-C3BF-524B-AFBF-9FE13EF24890}"/>
                    </a:ext>
                  </a:extLst>
                </p:cNvPr>
                <p:cNvPicPr>
                  <a:picLocks noChangeAspect="1"/>
                </p:cNvPicPr>
                <p:nvPr/>
              </p:nvPicPr>
              <p:blipFill>
                <a:blip r:embed="rId2"/>
                <a:stretch>
                  <a:fillRect/>
                </a:stretch>
              </p:blipFill>
              <p:spPr>
                <a:xfrm rot="5400000">
                  <a:off x="7434973" y="-259401"/>
                  <a:ext cx="392198" cy="1497143"/>
                </a:xfrm>
                <a:prstGeom prst="rect">
                  <a:avLst/>
                </a:prstGeom>
              </p:spPr>
            </p:pic>
          </p:grpSp>
          <p:grpSp>
            <p:nvGrpSpPr>
              <p:cNvPr id="16" name="Group 15">
                <a:extLst>
                  <a:ext uri="{FF2B5EF4-FFF2-40B4-BE49-F238E27FC236}">
                    <a16:creationId xmlns:a16="http://schemas.microsoft.com/office/drawing/2014/main" id="{6D31DEFF-0825-A148-9B65-89D42DF37117}"/>
                  </a:ext>
                </a:extLst>
              </p:cNvPr>
              <p:cNvGrpSpPr/>
              <p:nvPr/>
            </p:nvGrpSpPr>
            <p:grpSpPr>
              <a:xfrm rot="10800000">
                <a:off x="5556965" y="498359"/>
                <a:ext cx="2689722" cy="522164"/>
                <a:chOff x="6882500" y="-337543"/>
                <a:chExt cx="5268621" cy="1022813"/>
              </a:xfrm>
            </p:grpSpPr>
            <p:pic>
              <p:nvPicPr>
                <p:cNvPr id="17" name="Picture 16">
                  <a:extLst>
                    <a:ext uri="{FF2B5EF4-FFF2-40B4-BE49-F238E27FC236}">
                      <a16:creationId xmlns:a16="http://schemas.microsoft.com/office/drawing/2014/main" id="{4572C6D4-D3BD-0C40-A90F-4AEE06609418}"/>
                    </a:ext>
                  </a:extLst>
                </p:cNvPr>
                <p:cNvPicPr>
                  <a:picLocks noChangeAspect="1"/>
                </p:cNvPicPr>
                <p:nvPr/>
              </p:nvPicPr>
              <p:blipFill>
                <a:blip r:embed="rId2"/>
                <a:stretch>
                  <a:fillRect/>
                </a:stretch>
              </p:blipFill>
              <p:spPr>
                <a:xfrm rot="16200000">
                  <a:off x="10739307" y="-1163216"/>
                  <a:ext cx="586142" cy="2237487"/>
                </a:xfrm>
                <a:prstGeom prst="rect">
                  <a:avLst/>
                </a:prstGeom>
              </p:spPr>
            </p:pic>
            <p:pic>
              <p:nvPicPr>
                <p:cNvPr id="18" name="Picture 17">
                  <a:extLst>
                    <a:ext uri="{FF2B5EF4-FFF2-40B4-BE49-F238E27FC236}">
                      <a16:creationId xmlns:a16="http://schemas.microsoft.com/office/drawing/2014/main" id="{F0E4616A-FA5C-2D45-831A-3FCC2CE1B3BC}"/>
                    </a:ext>
                  </a:extLst>
                </p:cNvPr>
                <p:cNvPicPr>
                  <a:picLocks noChangeAspect="1"/>
                </p:cNvPicPr>
                <p:nvPr/>
              </p:nvPicPr>
              <p:blipFill>
                <a:blip r:embed="rId2"/>
                <a:stretch>
                  <a:fillRect/>
                </a:stretch>
              </p:blipFill>
              <p:spPr>
                <a:xfrm rot="5400000">
                  <a:off x="7434973" y="-259401"/>
                  <a:ext cx="392198" cy="1497143"/>
                </a:xfrm>
                <a:prstGeom prst="rect">
                  <a:avLst/>
                </a:prstGeom>
              </p:spPr>
            </p:pic>
          </p:grpSp>
        </p:grpSp>
        <p:pic>
          <p:nvPicPr>
            <p:cNvPr id="21" name="Picture 20">
              <a:extLst>
                <a:ext uri="{FF2B5EF4-FFF2-40B4-BE49-F238E27FC236}">
                  <a16:creationId xmlns:a16="http://schemas.microsoft.com/office/drawing/2014/main" id="{9229AB80-8C38-A746-B906-B1CC764FF8A0}"/>
                </a:ext>
              </a:extLst>
            </p:cNvPr>
            <p:cNvPicPr>
              <a:picLocks noChangeAspect="1"/>
            </p:cNvPicPr>
            <p:nvPr/>
          </p:nvPicPr>
          <p:blipFill>
            <a:blip r:embed="rId2"/>
            <a:stretch>
              <a:fillRect/>
            </a:stretch>
          </p:blipFill>
          <p:spPr>
            <a:xfrm rot="16200000">
              <a:off x="5419350" y="-475485"/>
              <a:ext cx="632272" cy="2413580"/>
            </a:xfrm>
            <a:prstGeom prst="rect">
              <a:avLst/>
            </a:prstGeom>
          </p:spPr>
        </p:pic>
      </p:grpSp>
      <p:sp>
        <p:nvSpPr>
          <p:cNvPr id="2" name="Title 1">
            <a:extLst>
              <a:ext uri="{FF2B5EF4-FFF2-40B4-BE49-F238E27FC236}">
                <a16:creationId xmlns:a16="http://schemas.microsoft.com/office/drawing/2014/main" id="{0870E85F-0740-0A4F-813B-4F60C14973C9}"/>
              </a:ext>
            </a:extLst>
          </p:cNvPr>
          <p:cNvSpPr>
            <a:spLocks noGrp="1"/>
          </p:cNvSpPr>
          <p:nvPr>
            <p:ph type="ctrTitle"/>
          </p:nvPr>
        </p:nvSpPr>
        <p:spPr>
          <a:xfrm>
            <a:off x="1519707" y="895172"/>
            <a:ext cx="10493353" cy="943565"/>
          </a:xfrm>
        </p:spPr>
        <p:txBody>
          <a:bodyPr>
            <a:noAutofit/>
          </a:bodyPr>
          <a:lstStyle/>
          <a:p>
            <a:r>
              <a:rPr lang="en-US" sz="3500" b="1" dirty="0"/>
              <a:t>Thank You to 2021-2022 CAC Members</a:t>
            </a:r>
          </a:p>
        </p:txBody>
      </p:sp>
    </p:spTree>
    <p:extLst>
      <p:ext uri="{BB962C8B-B14F-4D97-AF65-F5344CB8AC3E}">
        <p14:creationId xmlns:p14="http://schemas.microsoft.com/office/powerpoint/2010/main" val="296583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8C2D63-2B7C-FE4E-9DE6-90EC521DF4EE}"/>
              </a:ext>
            </a:extLst>
          </p:cNvPr>
          <p:cNvSpPr>
            <a:spLocks noGrp="1"/>
          </p:cNvSpPr>
          <p:nvPr>
            <p:ph type="subTitle" idx="1"/>
          </p:nvPr>
        </p:nvSpPr>
        <p:spPr>
          <a:xfrm>
            <a:off x="1738648" y="1727558"/>
            <a:ext cx="10274412" cy="4170966"/>
          </a:xfrm>
          <a:effectLst/>
        </p:spPr>
        <p:txBody>
          <a:bodyPr>
            <a:normAutofit fontScale="85000" lnSpcReduction="20000"/>
          </a:bodyPr>
          <a:lstStyle/>
          <a:p>
            <a:pPr algn="l"/>
            <a:br>
              <a:rPr lang="en-US" sz="2800" b="1" dirty="0">
                <a:solidFill>
                  <a:srgbClr val="FF0000"/>
                </a:solidFill>
              </a:rPr>
            </a:br>
            <a:r>
              <a:rPr lang="en-US" sz="2800" b="1" dirty="0">
                <a:solidFill>
                  <a:srgbClr val="FF0000"/>
                </a:solidFill>
              </a:rPr>
              <a:t>GET INVOLVED!</a:t>
            </a:r>
          </a:p>
          <a:p>
            <a:pPr algn="l" fontAlgn="base"/>
            <a:br>
              <a:rPr lang="en-US" sz="3000" b="1" dirty="0"/>
            </a:br>
            <a:r>
              <a:rPr lang="en-US" sz="3000" dirty="0">
                <a:solidFill>
                  <a:schemeClr val="tx1"/>
                </a:solidFill>
              </a:rPr>
              <a:t>Have questions, concerns, ideas that you want to share with the iSchool? </a:t>
            </a:r>
          </a:p>
          <a:p>
            <a:pPr algn="l" fontAlgn="base"/>
            <a:br>
              <a:rPr lang="en-US" sz="3000" dirty="0">
                <a:solidFill>
                  <a:schemeClr val="tx1"/>
                </a:solidFill>
              </a:rPr>
            </a:br>
            <a:r>
              <a:rPr lang="en-US" sz="3000" dirty="0">
                <a:solidFill>
                  <a:schemeClr val="tx1"/>
                </a:solidFill>
              </a:rPr>
              <a:t>Want to get feedback on your own committee’s work-in-progress?</a:t>
            </a:r>
          </a:p>
          <a:p>
            <a:pPr algn="l" fontAlgn="base"/>
            <a:br>
              <a:rPr lang="en-US" sz="3000" dirty="0">
                <a:solidFill>
                  <a:schemeClr val="tx1"/>
                </a:solidFill>
              </a:rPr>
            </a:br>
            <a:r>
              <a:rPr lang="en-US" sz="3000" dirty="0">
                <a:solidFill>
                  <a:schemeClr val="tx1"/>
                </a:solidFill>
              </a:rPr>
              <a:t>Want to make sure the iSchool knows what your committee is working on?</a:t>
            </a:r>
            <a:br>
              <a:rPr lang="en-US" dirty="0">
                <a:solidFill>
                  <a:schemeClr val="tx1"/>
                </a:solidFill>
              </a:rPr>
            </a:br>
            <a:endParaRPr lang="en-US" dirty="0">
              <a:solidFill>
                <a:schemeClr val="tx1"/>
              </a:solidFill>
            </a:endParaRPr>
          </a:p>
          <a:p>
            <a:pPr algn="l" fontAlgn="base"/>
            <a:r>
              <a:rPr lang="en-US" dirty="0">
                <a:solidFill>
                  <a:schemeClr val="tx1"/>
                </a:solidFill>
              </a:rPr>
              <a:t>Contact us at </a:t>
            </a:r>
            <a:r>
              <a:rPr lang="en-US" dirty="0" err="1">
                <a:solidFill>
                  <a:schemeClr val="tx1"/>
                </a:solidFill>
              </a:rPr>
              <a:t>ischoolcac@umd.edu</a:t>
            </a:r>
            <a:endParaRPr lang="en-US" dirty="0">
              <a:solidFill>
                <a:schemeClr val="tx1"/>
              </a:solidFill>
            </a:endParaRPr>
          </a:p>
        </p:txBody>
      </p:sp>
      <p:grpSp>
        <p:nvGrpSpPr>
          <p:cNvPr id="12" name="Group 11">
            <a:extLst>
              <a:ext uri="{FF2B5EF4-FFF2-40B4-BE49-F238E27FC236}">
                <a16:creationId xmlns:a16="http://schemas.microsoft.com/office/drawing/2014/main" id="{2160B95A-4E40-7D4B-BB66-4F6F0AFE57A7}"/>
              </a:ext>
            </a:extLst>
          </p:cNvPr>
          <p:cNvGrpSpPr/>
          <p:nvPr/>
        </p:nvGrpSpPr>
        <p:grpSpPr>
          <a:xfrm>
            <a:off x="7723450" y="370305"/>
            <a:ext cx="4289610" cy="767662"/>
            <a:chOff x="4528696" y="-14491"/>
            <a:chExt cx="8090947" cy="1447944"/>
          </a:xfrm>
        </p:grpSpPr>
        <p:grpSp>
          <p:nvGrpSpPr>
            <p:cNvPr id="13" name="Group 12">
              <a:extLst>
                <a:ext uri="{FF2B5EF4-FFF2-40B4-BE49-F238E27FC236}">
                  <a16:creationId xmlns:a16="http://schemas.microsoft.com/office/drawing/2014/main" id="{F04278CF-0030-DE44-8110-C82411CD503C}"/>
                </a:ext>
              </a:extLst>
            </p:cNvPr>
            <p:cNvGrpSpPr/>
            <p:nvPr/>
          </p:nvGrpSpPr>
          <p:grpSpPr>
            <a:xfrm rot="10800000">
              <a:off x="5841775" y="-14491"/>
              <a:ext cx="6777868" cy="1447944"/>
              <a:chOff x="5171879" y="381736"/>
              <a:chExt cx="3207764" cy="685269"/>
            </a:xfrm>
          </p:grpSpPr>
          <p:grpSp>
            <p:nvGrpSpPr>
              <p:cNvPr id="15" name="Group 14">
                <a:extLst>
                  <a:ext uri="{FF2B5EF4-FFF2-40B4-BE49-F238E27FC236}">
                    <a16:creationId xmlns:a16="http://schemas.microsoft.com/office/drawing/2014/main" id="{91FA79FB-C895-D644-9C48-D44CAB6D96AF}"/>
                  </a:ext>
                </a:extLst>
              </p:cNvPr>
              <p:cNvGrpSpPr/>
              <p:nvPr/>
            </p:nvGrpSpPr>
            <p:grpSpPr>
              <a:xfrm>
                <a:off x="5171879" y="381736"/>
                <a:ext cx="3207764" cy="685269"/>
                <a:chOff x="5171879" y="1"/>
                <a:chExt cx="3207764" cy="685269"/>
              </a:xfrm>
            </p:grpSpPr>
            <p:pic>
              <p:nvPicPr>
                <p:cNvPr id="19" name="Picture 18">
                  <a:extLst>
                    <a:ext uri="{FF2B5EF4-FFF2-40B4-BE49-F238E27FC236}">
                      <a16:creationId xmlns:a16="http://schemas.microsoft.com/office/drawing/2014/main" id="{7A5ACCD5-9B74-5440-9B7F-0ED069537791}"/>
                    </a:ext>
                  </a:extLst>
                </p:cNvPr>
                <p:cNvPicPr>
                  <a:picLocks noChangeAspect="1"/>
                </p:cNvPicPr>
                <p:nvPr/>
              </p:nvPicPr>
              <p:blipFill>
                <a:blip r:embed="rId2"/>
                <a:stretch>
                  <a:fillRect/>
                </a:stretch>
              </p:blipFill>
              <p:spPr>
                <a:xfrm rot="16200000">
                  <a:off x="5997552" y="-825672"/>
                  <a:ext cx="586142" cy="2237487"/>
                </a:xfrm>
                <a:prstGeom prst="rect">
                  <a:avLst/>
                </a:prstGeom>
              </p:spPr>
            </p:pic>
            <p:pic>
              <p:nvPicPr>
                <p:cNvPr id="20" name="Picture 19">
                  <a:extLst>
                    <a:ext uri="{FF2B5EF4-FFF2-40B4-BE49-F238E27FC236}">
                      <a16:creationId xmlns:a16="http://schemas.microsoft.com/office/drawing/2014/main" id="{8DAC3454-C3BF-524B-AFBF-9FE13EF24890}"/>
                    </a:ext>
                  </a:extLst>
                </p:cNvPr>
                <p:cNvPicPr>
                  <a:picLocks noChangeAspect="1"/>
                </p:cNvPicPr>
                <p:nvPr/>
              </p:nvPicPr>
              <p:blipFill>
                <a:blip r:embed="rId2"/>
                <a:stretch>
                  <a:fillRect/>
                </a:stretch>
              </p:blipFill>
              <p:spPr>
                <a:xfrm rot="5400000">
                  <a:off x="7434973" y="-259401"/>
                  <a:ext cx="392198" cy="1497143"/>
                </a:xfrm>
                <a:prstGeom prst="rect">
                  <a:avLst/>
                </a:prstGeom>
              </p:spPr>
            </p:pic>
          </p:grpSp>
          <p:grpSp>
            <p:nvGrpSpPr>
              <p:cNvPr id="16" name="Group 15">
                <a:extLst>
                  <a:ext uri="{FF2B5EF4-FFF2-40B4-BE49-F238E27FC236}">
                    <a16:creationId xmlns:a16="http://schemas.microsoft.com/office/drawing/2014/main" id="{6D31DEFF-0825-A148-9B65-89D42DF37117}"/>
                  </a:ext>
                </a:extLst>
              </p:cNvPr>
              <p:cNvGrpSpPr/>
              <p:nvPr/>
            </p:nvGrpSpPr>
            <p:grpSpPr>
              <a:xfrm rot="10800000">
                <a:off x="5556965" y="498359"/>
                <a:ext cx="2689722" cy="522164"/>
                <a:chOff x="6882500" y="-337543"/>
                <a:chExt cx="5268621" cy="1022813"/>
              </a:xfrm>
            </p:grpSpPr>
            <p:pic>
              <p:nvPicPr>
                <p:cNvPr id="17" name="Picture 16">
                  <a:extLst>
                    <a:ext uri="{FF2B5EF4-FFF2-40B4-BE49-F238E27FC236}">
                      <a16:creationId xmlns:a16="http://schemas.microsoft.com/office/drawing/2014/main" id="{4572C6D4-D3BD-0C40-A90F-4AEE06609418}"/>
                    </a:ext>
                  </a:extLst>
                </p:cNvPr>
                <p:cNvPicPr>
                  <a:picLocks noChangeAspect="1"/>
                </p:cNvPicPr>
                <p:nvPr/>
              </p:nvPicPr>
              <p:blipFill>
                <a:blip r:embed="rId2"/>
                <a:stretch>
                  <a:fillRect/>
                </a:stretch>
              </p:blipFill>
              <p:spPr>
                <a:xfrm rot="16200000">
                  <a:off x="10739307" y="-1163216"/>
                  <a:ext cx="586142" cy="2237487"/>
                </a:xfrm>
                <a:prstGeom prst="rect">
                  <a:avLst/>
                </a:prstGeom>
              </p:spPr>
            </p:pic>
            <p:pic>
              <p:nvPicPr>
                <p:cNvPr id="18" name="Picture 17">
                  <a:extLst>
                    <a:ext uri="{FF2B5EF4-FFF2-40B4-BE49-F238E27FC236}">
                      <a16:creationId xmlns:a16="http://schemas.microsoft.com/office/drawing/2014/main" id="{F0E4616A-FA5C-2D45-831A-3FCC2CE1B3BC}"/>
                    </a:ext>
                  </a:extLst>
                </p:cNvPr>
                <p:cNvPicPr>
                  <a:picLocks noChangeAspect="1"/>
                </p:cNvPicPr>
                <p:nvPr/>
              </p:nvPicPr>
              <p:blipFill>
                <a:blip r:embed="rId2"/>
                <a:stretch>
                  <a:fillRect/>
                </a:stretch>
              </p:blipFill>
              <p:spPr>
                <a:xfrm rot="5400000">
                  <a:off x="7434973" y="-259401"/>
                  <a:ext cx="392198" cy="1497143"/>
                </a:xfrm>
                <a:prstGeom prst="rect">
                  <a:avLst/>
                </a:prstGeom>
              </p:spPr>
            </p:pic>
          </p:grpSp>
        </p:grpSp>
        <p:pic>
          <p:nvPicPr>
            <p:cNvPr id="21" name="Picture 20">
              <a:extLst>
                <a:ext uri="{FF2B5EF4-FFF2-40B4-BE49-F238E27FC236}">
                  <a16:creationId xmlns:a16="http://schemas.microsoft.com/office/drawing/2014/main" id="{9229AB80-8C38-A746-B906-B1CC764FF8A0}"/>
                </a:ext>
              </a:extLst>
            </p:cNvPr>
            <p:cNvPicPr>
              <a:picLocks noChangeAspect="1"/>
            </p:cNvPicPr>
            <p:nvPr/>
          </p:nvPicPr>
          <p:blipFill>
            <a:blip r:embed="rId2"/>
            <a:stretch>
              <a:fillRect/>
            </a:stretch>
          </p:blipFill>
          <p:spPr>
            <a:xfrm rot="16200000">
              <a:off x="5419350" y="-475485"/>
              <a:ext cx="632272" cy="2413580"/>
            </a:xfrm>
            <a:prstGeom prst="rect">
              <a:avLst/>
            </a:prstGeom>
          </p:spPr>
        </p:pic>
      </p:grpSp>
      <p:sp>
        <p:nvSpPr>
          <p:cNvPr id="22" name="Title 1">
            <a:extLst>
              <a:ext uri="{FF2B5EF4-FFF2-40B4-BE49-F238E27FC236}">
                <a16:creationId xmlns:a16="http://schemas.microsoft.com/office/drawing/2014/main" id="{4BA375B9-C5C6-B566-5187-8045B3627AC1}"/>
              </a:ext>
            </a:extLst>
          </p:cNvPr>
          <p:cNvSpPr txBox="1">
            <a:spLocks/>
          </p:cNvSpPr>
          <p:nvPr/>
        </p:nvSpPr>
        <p:spPr>
          <a:xfrm>
            <a:off x="1935257" y="370305"/>
            <a:ext cx="8366799" cy="1357253"/>
          </a:xfrm>
          <a:prstGeom prst="rect">
            <a:avLst/>
          </a:prstGeom>
          <a:effectLst/>
        </p:spPr>
        <p:txBody>
          <a:bodyPr vert="horz" lIns="91440" tIns="45720" rIns="91440" bIns="45720" rtlCol="0" anchor="b">
            <a:noAutofit/>
          </a:bodyPr>
          <a:lstStyle>
            <a:lvl1pPr algn="r" defTabSz="914400" rtl="0" eaLnBrk="1" latinLnBrk="0" hangingPunct="1">
              <a:lnSpc>
                <a:spcPct val="90000"/>
              </a:lnSpc>
              <a:spcBef>
                <a:spcPct val="0"/>
              </a:spcBef>
              <a:buNone/>
              <a:defRPr sz="6000" kern="1200" baseline="0">
                <a:solidFill>
                  <a:schemeClr val="tx1"/>
                </a:solidFill>
                <a:effectLst>
                  <a:outerShdw blurRad="50800" dist="38100" dir="10800000" algn="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algn="l"/>
            <a:r>
              <a:rPr lang="en-US" sz="4500" b="1"/>
              <a:t>College Advisory Committee</a:t>
            </a:r>
            <a:endParaRPr lang="en-US" sz="4500" dirty="0">
              <a:latin typeface="Verdana" charset="0"/>
              <a:ea typeface="Verdana" charset="0"/>
              <a:cs typeface="Verdana" charset="0"/>
            </a:endParaRPr>
          </a:p>
        </p:txBody>
      </p:sp>
    </p:spTree>
    <p:extLst>
      <p:ext uri="{BB962C8B-B14F-4D97-AF65-F5344CB8AC3E}">
        <p14:creationId xmlns:p14="http://schemas.microsoft.com/office/powerpoint/2010/main" val="3721901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0320" y="2231136"/>
            <a:ext cx="8768080" cy="1938992"/>
          </a:xfrm>
          <a:prstGeom prst="rect">
            <a:avLst/>
          </a:prstGeom>
          <a:noFill/>
        </p:spPr>
        <p:txBody>
          <a:bodyPr wrap="square" rtlCol="0">
            <a:spAutoFit/>
          </a:bodyPr>
          <a:lstStyle/>
          <a:p>
            <a:pPr algn="ctr"/>
            <a:r>
              <a:rPr lang="en-US" sz="4000" b="1" dirty="0"/>
              <a:t>Nominating Committee Voting on Service Roles</a:t>
            </a:r>
          </a:p>
          <a:p>
            <a:pPr algn="ctr"/>
            <a:r>
              <a:rPr lang="en-US" sz="4000" i="1" dirty="0"/>
              <a:t>Katy Lawley</a:t>
            </a:r>
            <a:endParaRPr lang="en-US" sz="3200" i="1" dirty="0"/>
          </a:p>
        </p:txBody>
      </p:sp>
    </p:spTree>
    <p:extLst>
      <p:ext uri="{BB962C8B-B14F-4D97-AF65-F5344CB8AC3E}">
        <p14:creationId xmlns:p14="http://schemas.microsoft.com/office/powerpoint/2010/main" val="4665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5"/>
          <p:cNvSpPr txBox="1"/>
          <p:nvPr/>
        </p:nvSpPr>
        <p:spPr>
          <a:xfrm>
            <a:off x="1763500" y="730334"/>
            <a:ext cx="10010800" cy="2462172"/>
          </a:xfrm>
          <a:prstGeom prst="rect">
            <a:avLst/>
          </a:prstGeom>
          <a:noFill/>
          <a:ln>
            <a:noFill/>
          </a:ln>
        </p:spPr>
        <p:txBody>
          <a:bodyPr spcFirstLastPara="1" wrap="square" lIns="121900" tIns="121900" rIns="121900" bIns="121900" anchor="t" anchorCtr="0">
            <a:spAutoFit/>
          </a:bodyPr>
          <a:lstStyle/>
          <a:p>
            <a:r>
              <a:rPr lang="en" sz="7200">
                <a:solidFill>
                  <a:schemeClr val="dk1"/>
                </a:solidFill>
                <a:latin typeface="Verdana"/>
                <a:ea typeface="Verdana"/>
                <a:cs typeface="Verdana"/>
                <a:sym typeface="Verdana"/>
              </a:rPr>
              <a:t>iSchool Service Elections</a:t>
            </a:r>
            <a:endParaRPr sz="2400"/>
          </a:p>
        </p:txBody>
      </p:sp>
      <p:sp>
        <p:nvSpPr>
          <p:cNvPr id="95" name="Google Shape;95;p25"/>
          <p:cNvSpPr txBox="1"/>
          <p:nvPr/>
        </p:nvSpPr>
        <p:spPr>
          <a:xfrm>
            <a:off x="1763500" y="3059601"/>
            <a:ext cx="6359200" cy="1299290"/>
          </a:xfrm>
          <a:prstGeom prst="rect">
            <a:avLst/>
          </a:prstGeom>
          <a:noFill/>
          <a:ln>
            <a:noFill/>
          </a:ln>
        </p:spPr>
        <p:txBody>
          <a:bodyPr spcFirstLastPara="1" wrap="square" lIns="121900" tIns="121900" rIns="121900" bIns="121900" anchor="t" anchorCtr="0">
            <a:spAutoFit/>
          </a:bodyPr>
          <a:lstStyle/>
          <a:p>
            <a:pPr>
              <a:lnSpc>
                <a:spcPct val="90000"/>
              </a:lnSpc>
              <a:spcBef>
                <a:spcPts val="1333"/>
              </a:spcBef>
            </a:pPr>
            <a:r>
              <a:rPr lang="en" sz="3200">
                <a:solidFill>
                  <a:srgbClr val="7F7F7F"/>
                </a:solidFill>
                <a:latin typeface="Verdana"/>
                <a:ea typeface="Verdana"/>
                <a:cs typeface="Verdana"/>
                <a:sym typeface="Verdana"/>
              </a:rPr>
              <a:t>Nominating Committee: Fabian, Renee, Katy, Katie</a:t>
            </a:r>
            <a:endParaRPr sz="3200">
              <a:solidFill>
                <a:srgbClr val="7F7F7F"/>
              </a:solidFill>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6"/>
          <p:cNvSpPr txBox="1">
            <a:spLocks noGrp="1"/>
          </p:cNvSpPr>
          <p:nvPr>
            <p:ph type="title"/>
          </p:nvPr>
        </p:nvSpPr>
        <p:spPr>
          <a:xfrm>
            <a:off x="1533524" y="-41275"/>
            <a:ext cx="10086800" cy="1325600"/>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dk1"/>
              </a:buClr>
              <a:buSzPts val="3300"/>
            </a:pPr>
            <a:r>
              <a:rPr lang="en" sz="4000"/>
              <a:t>Ballot 1: Assembly Officers</a:t>
            </a:r>
            <a:endParaRPr sz="4000"/>
          </a:p>
        </p:txBody>
      </p:sp>
      <p:graphicFrame>
        <p:nvGraphicFramePr>
          <p:cNvPr id="101" name="Google Shape;101;p26"/>
          <p:cNvGraphicFramePr/>
          <p:nvPr/>
        </p:nvGraphicFramePr>
        <p:xfrm>
          <a:off x="1575593" y="1121059"/>
          <a:ext cx="10086900" cy="2194667"/>
        </p:xfrm>
        <a:graphic>
          <a:graphicData uri="http://schemas.openxmlformats.org/drawingml/2006/table">
            <a:tbl>
              <a:tblPr firstRow="1" bandRow="1">
                <a:noFill/>
              </a:tblPr>
              <a:tblGrid>
                <a:gridCol w="3362300">
                  <a:extLst>
                    <a:ext uri="{9D8B030D-6E8A-4147-A177-3AD203B41FA5}">
                      <a16:colId xmlns:a16="http://schemas.microsoft.com/office/drawing/2014/main" val="20000"/>
                    </a:ext>
                  </a:extLst>
                </a:gridCol>
                <a:gridCol w="3362300">
                  <a:extLst>
                    <a:ext uri="{9D8B030D-6E8A-4147-A177-3AD203B41FA5}">
                      <a16:colId xmlns:a16="http://schemas.microsoft.com/office/drawing/2014/main" val="20001"/>
                    </a:ext>
                  </a:extLst>
                </a:gridCol>
                <a:gridCol w="3362300">
                  <a:extLst>
                    <a:ext uri="{9D8B030D-6E8A-4147-A177-3AD203B41FA5}">
                      <a16:colId xmlns:a16="http://schemas.microsoft.com/office/drawing/2014/main" val="20002"/>
                    </a:ext>
                  </a:extLst>
                </a:gridCol>
              </a:tblGrid>
              <a:tr h="457227">
                <a:tc>
                  <a:txBody>
                    <a:bodyPr/>
                    <a:lstStyle/>
                    <a:p>
                      <a:pPr marL="0" marR="0" lvl="0" indent="0" algn="l" rtl="0">
                        <a:spcBef>
                          <a:spcPts val="0"/>
                        </a:spcBef>
                        <a:spcAft>
                          <a:spcPts val="0"/>
                        </a:spcAft>
                        <a:buNone/>
                      </a:pPr>
                      <a:r>
                        <a:rPr lang="en" sz="2400" u="none" strike="noStrike" cap="none"/>
                        <a:t>Position</a:t>
                      </a:r>
                      <a:endParaRPr sz="1500"/>
                    </a:p>
                  </a:txBody>
                  <a:tcPr marL="91467" marR="91467" marT="45733" marB="45733"/>
                </a:tc>
                <a:tc>
                  <a:txBody>
                    <a:bodyPr/>
                    <a:lstStyle/>
                    <a:p>
                      <a:pPr marL="0" marR="0" lvl="0" indent="0" algn="l" rtl="0">
                        <a:spcBef>
                          <a:spcPts val="0"/>
                        </a:spcBef>
                        <a:spcAft>
                          <a:spcPts val="0"/>
                        </a:spcAft>
                        <a:buNone/>
                      </a:pPr>
                      <a:r>
                        <a:rPr lang="en" sz="2400"/>
                        <a:t>Nominee</a:t>
                      </a:r>
                      <a:endParaRPr sz="1500"/>
                    </a:p>
                  </a:txBody>
                  <a:tcPr marL="91467" marR="91467" marT="45733" marB="45733"/>
                </a:tc>
                <a:tc>
                  <a:txBody>
                    <a:bodyPr/>
                    <a:lstStyle/>
                    <a:p>
                      <a:pPr marL="0" marR="0" lvl="0" indent="0" algn="l" rtl="0">
                        <a:spcBef>
                          <a:spcPts val="0"/>
                        </a:spcBef>
                        <a:spcAft>
                          <a:spcPts val="0"/>
                        </a:spcAft>
                        <a:buNone/>
                      </a:pPr>
                      <a:r>
                        <a:rPr lang="en" sz="2400"/>
                        <a:t>Term Details</a:t>
                      </a:r>
                      <a:endParaRPr sz="1500"/>
                    </a:p>
                  </a:txBody>
                  <a:tcPr marL="91467" marR="91467" marT="45733" marB="45733"/>
                </a:tc>
                <a:extLst>
                  <a:ext uri="{0D108BD9-81ED-4DB2-BD59-A6C34878D82A}">
                    <a16:rowId xmlns:a16="http://schemas.microsoft.com/office/drawing/2014/main" val="10000"/>
                  </a:ext>
                </a:extLst>
              </a:tr>
              <a:tr h="457227">
                <a:tc>
                  <a:txBody>
                    <a:bodyPr/>
                    <a:lstStyle/>
                    <a:p>
                      <a:pPr marL="0" marR="0" lvl="0" indent="0" algn="l" rtl="0">
                        <a:spcBef>
                          <a:spcPts val="0"/>
                        </a:spcBef>
                        <a:spcAft>
                          <a:spcPts val="0"/>
                        </a:spcAft>
                        <a:buNone/>
                      </a:pPr>
                      <a:r>
                        <a:rPr lang="en" sz="2400"/>
                        <a:t>Assembly Chair</a:t>
                      </a:r>
                      <a:endParaRPr sz="2400"/>
                    </a:p>
                  </a:txBody>
                  <a:tcPr marL="91467" marR="91467" marT="45733" marB="45733"/>
                </a:tc>
                <a:tc>
                  <a:txBody>
                    <a:bodyPr/>
                    <a:lstStyle/>
                    <a:p>
                      <a:pPr marL="0" marR="0" lvl="0" indent="0" algn="l" rtl="0">
                        <a:spcBef>
                          <a:spcPts val="0"/>
                        </a:spcBef>
                        <a:spcAft>
                          <a:spcPts val="0"/>
                        </a:spcAft>
                        <a:buNone/>
                      </a:pPr>
                      <a:r>
                        <a:rPr lang="en" sz="2400"/>
                        <a:t>Fabian Faccio</a:t>
                      </a:r>
                      <a:endParaRPr sz="2400"/>
                    </a:p>
                  </a:txBody>
                  <a:tcPr marL="91467" marR="91467" marT="45733" marB="45733"/>
                </a:tc>
                <a:tc>
                  <a:txBody>
                    <a:bodyPr/>
                    <a:lstStyle/>
                    <a:p>
                      <a:pPr marL="0" marR="0" lvl="0" indent="0" algn="l" rtl="0">
                        <a:spcBef>
                          <a:spcPts val="0"/>
                        </a:spcBef>
                        <a:spcAft>
                          <a:spcPts val="0"/>
                        </a:spcAft>
                        <a:buNone/>
                      </a:pPr>
                      <a:r>
                        <a:rPr lang="en" sz="2400"/>
                        <a:t>Never served</a:t>
                      </a:r>
                      <a:endParaRPr sz="2400"/>
                    </a:p>
                  </a:txBody>
                  <a:tcPr marL="91467" marR="91467" marT="45733" marB="45733"/>
                </a:tc>
                <a:extLst>
                  <a:ext uri="{0D108BD9-81ED-4DB2-BD59-A6C34878D82A}">
                    <a16:rowId xmlns:a16="http://schemas.microsoft.com/office/drawing/2014/main" val="10001"/>
                  </a:ext>
                </a:extLst>
              </a:tr>
              <a:tr h="457227">
                <a:tc>
                  <a:txBody>
                    <a:bodyPr/>
                    <a:lstStyle/>
                    <a:p>
                      <a:pPr marL="0" marR="0" lvl="0" indent="0" algn="l" rtl="0">
                        <a:spcBef>
                          <a:spcPts val="0"/>
                        </a:spcBef>
                        <a:spcAft>
                          <a:spcPts val="0"/>
                        </a:spcAft>
                        <a:buNone/>
                      </a:pPr>
                      <a:r>
                        <a:rPr lang="en" sz="2400"/>
                        <a:t>Assembly Secretary</a:t>
                      </a:r>
                      <a:endParaRPr sz="2400"/>
                    </a:p>
                  </a:txBody>
                  <a:tcPr marL="91467" marR="91467" marT="45733" marB="45733"/>
                </a:tc>
                <a:tc>
                  <a:txBody>
                    <a:bodyPr/>
                    <a:lstStyle/>
                    <a:p>
                      <a:pPr marL="0" marR="0" lvl="0" indent="0" algn="l" rtl="0">
                        <a:spcBef>
                          <a:spcPts val="0"/>
                        </a:spcBef>
                        <a:spcAft>
                          <a:spcPts val="0"/>
                        </a:spcAft>
                        <a:buNone/>
                      </a:pPr>
                      <a:r>
                        <a:rPr lang="en" sz="2400"/>
                        <a:t>Neil Dhingra</a:t>
                      </a:r>
                      <a:endParaRPr sz="2400"/>
                    </a:p>
                  </a:txBody>
                  <a:tcPr marL="91467" marR="91467" marT="45733" marB="45733"/>
                </a:tc>
                <a:tc>
                  <a:txBody>
                    <a:bodyPr/>
                    <a:lstStyle/>
                    <a:p>
                      <a:pPr marL="0" marR="0" lvl="0" indent="0" algn="l" rtl="0">
                        <a:spcBef>
                          <a:spcPts val="0"/>
                        </a:spcBef>
                        <a:spcAft>
                          <a:spcPts val="0"/>
                        </a:spcAft>
                        <a:buNone/>
                      </a:pPr>
                      <a:r>
                        <a:rPr lang="en" sz="2400"/>
                        <a:t>Never served</a:t>
                      </a:r>
                      <a:endParaRPr sz="2400"/>
                    </a:p>
                  </a:txBody>
                  <a:tcPr marL="91467" marR="91467" marT="45733" marB="45733"/>
                </a:tc>
                <a:extLst>
                  <a:ext uri="{0D108BD9-81ED-4DB2-BD59-A6C34878D82A}">
                    <a16:rowId xmlns:a16="http://schemas.microsoft.com/office/drawing/2014/main" val="10002"/>
                  </a:ext>
                </a:extLst>
              </a:tr>
              <a:tr h="822987">
                <a:tc>
                  <a:txBody>
                    <a:bodyPr/>
                    <a:lstStyle/>
                    <a:p>
                      <a:pPr marL="0" marR="0" lvl="0" indent="0" algn="l" rtl="0">
                        <a:spcBef>
                          <a:spcPts val="0"/>
                        </a:spcBef>
                        <a:spcAft>
                          <a:spcPts val="0"/>
                        </a:spcAft>
                        <a:buNone/>
                      </a:pPr>
                      <a:r>
                        <a:rPr lang="en" sz="2400"/>
                        <a:t>Assembly Parliamentarian</a:t>
                      </a:r>
                      <a:endParaRPr sz="1500"/>
                    </a:p>
                  </a:txBody>
                  <a:tcPr marL="91467" marR="91467" marT="45733" marB="45733"/>
                </a:tc>
                <a:tc>
                  <a:txBody>
                    <a:bodyPr/>
                    <a:lstStyle/>
                    <a:p>
                      <a:pPr marL="0" marR="0" lvl="0" indent="0" algn="l" rtl="0">
                        <a:spcBef>
                          <a:spcPts val="0"/>
                        </a:spcBef>
                        <a:spcAft>
                          <a:spcPts val="0"/>
                        </a:spcAft>
                        <a:buNone/>
                      </a:pPr>
                      <a:r>
                        <a:rPr lang="en" sz="2400"/>
                        <a:t>Amanda Lazar</a:t>
                      </a:r>
                      <a:endParaRPr sz="1500"/>
                    </a:p>
                  </a:txBody>
                  <a:tcPr marL="91467" marR="91467" marT="45733" marB="45733"/>
                </a:tc>
                <a:tc>
                  <a:txBody>
                    <a:bodyPr/>
                    <a:lstStyle/>
                    <a:p>
                      <a:pPr marL="0" marR="0" lvl="0" indent="0" algn="l" rtl="0">
                        <a:spcBef>
                          <a:spcPts val="0"/>
                        </a:spcBef>
                        <a:spcAft>
                          <a:spcPts val="0"/>
                        </a:spcAft>
                        <a:buNone/>
                      </a:pPr>
                      <a:r>
                        <a:rPr lang="en" sz="2400"/>
                        <a:t>Incumbent with 3 years served, no term limit</a:t>
                      </a:r>
                      <a:endParaRPr sz="1500"/>
                    </a:p>
                  </a:txBody>
                  <a:tcPr marL="91467" marR="91467" marT="45733" marB="45733"/>
                </a:tc>
                <a:extLst>
                  <a:ext uri="{0D108BD9-81ED-4DB2-BD59-A6C34878D82A}">
                    <a16:rowId xmlns:a16="http://schemas.microsoft.com/office/drawing/2014/main" val="10003"/>
                  </a:ext>
                </a:extLst>
              </a:tr>
            </a:tbl>
          </a:graphicData>
        </a:graphic>
      </p:graphicFrame>
      <p:sp>
        <p:nvSpPr>
          <p:cNvPr id="102" name="Google Shape;102;p26"/>
          <p:cNvSpPr txBox="1"/>
          <p:nvPr/>
        </p:nvSpPr>
        <p:spPr>
          <a:xfrm>
            <a:off x="1396267" y="3688634"/>
            <a:ext cx="9794800" cy="677068"/>
          </a:xfrm>
          <a:prstGeom prst="rect">
            <a:avLst/>
          </a:prstGeom>
          <a:noFill/>
          <a:ln>
            <a:noFill/>
          </a:ln>
        </p:spPr>
        <p:txBody>
          <a:bodyPr spcFirstLastPara="1" wrap="square" lIns="121900" tIns="121900" rIns="121900" bIns="121900" anchor="t" anchorCtr="0">
            <a:spAutoFit/>
          </a:bodyPr>
          <a:lstStyle/>
          <a:p>
            <a:pPr marL="609585" indent="-482588">
              <a:buSzPts val="2100"/>
              <a:buFont typeface="Verdana"/>
              <a:buChar char="●"/>
            </a:pPr>
            <a:r>
              <a:rPr lang="en" sz="2800">
                <a:latin typeface="Verdana"/>
                <a:ea typeface="Verdana"/>
                <a:cs typeface="Verdana"/>
                <a:sym typeface="Verdana"/>
              </a:rPr>
              <a:t>Nominees from the floor?</a:t>
            </a:r>
            <a:endParaRPr sz="2800">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7"/>
          <p:cNvSpPr txBox="1"/>
          <p:nvPr/>
        </p:nvSpPr>
        <p:spPr>
          <a:xfrm>
            <a:off x="1763500" y="19134"/>
            <a:ext cx="10010800" cy="2831504"/>
          </a:xfrm>
          <a:prstGeom prst="rect">
            <a:avLst/>
          </a:prstGeom>
          <a:noFill/>
          <a:ln>
            <a:noFill/>
          </a:ln>
        </p:spPr>
        <p:txBody>
          <a:bodyPr spcFirstLastPara="1" wrap="square" lIns="121900" tIns="121900" rIns="121900" bIns="121900" anchor="t" anchorCtr="0">
            <a:spAutoFit/>
          </a:bodyPr>
          <a:lstStyle/>
          <a:p>
            <a:pPr algn="ctr"/>
            <a:r>
              <a:rPr lang="en" sz="7200">
                <a:solidFill>
                  <a:schemeClr val="dk1"/>
                </a:solidFill>
                <a:latin typeface="Verdana"/>
                <a:ea typeface="Verdana"/>
                <a:cs typeface="Verdana"/>
                <a:sym typeface="Verdana"/>
              </a:rPr>
              <a:t>Time to Vote for Assembly Officers:</a:t>
            </a:r>
            <a:endParaRPr sz="7200">
              <a:solidFill>
                <a:schemeClr val="dk1"/>
              </a:solidFill>
              <a:latin typeface="Verdana"/>
              <a:ea typeface="Verdana"/>
              <a:cs typeface="Verdana"/>
              <a:sym typeface="Verdana"/>
            </a:endParaRPr>
          </a:p>
          <a:p>
            <a:pPr algn="ctr"/>
            <a:endParaRPr sz="2400"/>
          </a:p>
        </p:txBody>
      </p:sp>
      <p:sp>
        <p:nvSpPr>
          <p:cNvPr id="108" name="Google Shape;108;p27"/>
          <p:cNvSpPr txBox="1"/>
          <p:nvPr/>
        </p:nvSpPr>
        <p:spPr>
          <a:xfrm>
            <a:off x="1763500" y="3059600"/>
            <a:ext cx="6359200" cy="856091"/>
          </a:xfrm>
          <a:prstGeom prst="rect">
            <a:avLst/>
          </a:prstGeom>
          <a:noFill/>
          <a:ln>
            <a:noFill/>
          </a:ln>
        </p:spPr>
        <p:txBody>
          <a:bodyPr spcFirstLastPara="1" wrap="square" lIns="121900" tIns="121900" rIns="121900" bIns="121900" anchor="t" anchorCtr="0">
            <a:spAutoFit/>
          </a:bodyPr>
          <a:lstStyle/>
          <a:p>
            <a:pPr>
              <a:lnSpc>
                <a:spcPct val="90000"/>
              </a:lnSpc>
              <a:spcBef>
                <a:spcPts val="1333"/>
              </a:spcBef>
            </a:pPr>
            <a:endParaRPr sz="3200">
              <a:solidFill>
                <a:srgbClr val="7F7F7F"/>
              </a:solidFill>
              <a:latin typeface="Verdana"/>
              <a:ea typeface="Verdana"/>
              <a:cs typeface="Verdana"/>
              <a:sym typeface="Verdana"/>
            </a:endParaRPr>
          </a:p>
        </p:txBody>
      </p:sp>
      <p:pic>
        <p:nvPicPr>
          <p:cNvPr id="109" name="Google Shape;109;p27"/>
          <p:cNvPicPr preferRelativeResize="0"/>
          <p:nvPr/>
        </p:nvPicPr>
        <p:blipFill>
          <a:blip r:embed="rId3">
            <a:alphaModFix/>
          </a:blip>
          <a:stretch>
            <a:fillRect/>
          </a:stretch>
        </p:blipFill>
        <p:spPr>
          <a:xfrm>
            <a:off x="4727701" y="2287934"/>
            <a:ext cx="3662900" cy="354394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1533524" y="-41275"/>
            <a:ext cx="10086800" cy="1325600"/>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dk1"/>
              </a:buClr>
              <a:buSzPts val="3300"/>
            </a:pPr>
            <a:r>
              <a:rPr lang="en" sz="4000"/>
              <a:t>Ballot 2: APT Officers</a:t>
            </a:r>
            <a:endParaRPr sz="4000"/>
          </a:p>
        </p:txBody>
      </p:sp>
      <p:graphicFrame>
        <p:nvGraphicFramePr>
          <p:cNvPr id="115" name="Google Shape;115;p28"/>
          <p:cNvGraphicFramePr/>
          <p:nvPr/>
        </p:nvGraphicFramePr>
        <p:xfrm>
          <a:off x="1575592" y="1121059"/>
          <a:ext cx="10086900" cy="2103201"/>
        </p:xfrm>
        <a:graphic>
          <a:graphicData uri="http://schemas.openxmlformats.org/drawingml/2006/table">
            <a:tbl>
              <a:tblPr firstRow="1" bandRow="1">
                <a:noFill/>
              </a:tblPr>
              <a:tblGrid>
                <a:gridCol w="3362300">
                  <a:extLst>
                    <a:ext uri="{9D8B030D-6E8A-4147-A177-3AD203B41FA5}">
                      <a16:colId xmlns:a16="http://schemas.microsoft.com/office/drawing/2014/main" val="20000"/>
                    </a:ext>
                  </a:extLst>
                </a:gridCol>
                <a:gridCol w="3362300">
                  <a:extLst>
                    <a:ext uri="{9D8B030D-6E8A-4147-A177-3AD203B41FA5}">
                      <a16:colId xmlns:a16="http://schemas.microsoft.com/office/drawing/2014/main" val="20001"/>
                    </a:ext>
                  </a:extLst>
                </a:gridCol>
                <a:gridCol w="3362300">
                  <a:extLst>
                    <a:ext uri="{9D8B030D-6E8A-4147-A177-3AD203B41FA5}">
                      <a16:colId xmlns:a16="http://schemas.microsoft.com/office/drawing/2014/main" val="20002"/>
                    </a:ext>
                  </a:extLst>
                </a:gridCol>
              </a:tblGrid>
              <a:tr h="457227">
                <a:tc>
                  <a:txBody>
                    <a:bodyPr/>
                    <a:lstStyle/>
                    <a:p>
                      <a:pPr marL="0" marR="0" lvl="0" indent="0" algn="l" rtl="0">
                        <a:spcBef>
                          <a:spcPts val="0"/>
                        </a:spcBef>
                        <a:spcAft>
                          <a:spcPts val="0"/>
                        </a:spcAft>
                        <a:buNone/>
                      </a:pPr>
                      <a:r>
                        <a:rPr lang="en" sz="2400" u="none" strike="noStrike" cap="none"/>
                        <a:t>Position</a:t>
                      </a:r>
                      <a:endParaRPr sz="1500"/>
                    </a:p>
                  </a:txBody>
                  <a:tcPr marL="91467" marR="91467" marT="45733" marB="45733"/>
                </a:tc>
                <a:tc>
                  <a:txBody>
                    <a:bodyPr/>
                    <a:lstStyle/>
                    <a:p>
                      <a:pPr marL="0" marR="0" lvl="0" indent="0" algn="l" rtl="0">
                        <a:spcBef>
                          <a:spcPts val="0"/>
                        </a:spcBef>
                        <a:spcAft>
                          <a:spcPts val="0"/>
                        </a:spcAft>
                        <a:buNone/>
                      </a:pPr>
                      <a:r>
                        <a:rPr lang="en" sz="2400"/>
                        <a:t>Nominee</a:t>
                      </a:r>
                      <a:endParaRPr sz="1500"/>
                    </a:p>
                  </a:txBody>
                  <a:tcPr marL="91467" marR="91467" marT="45733" marB="45733"/>
                </a:tc>
                <a:tc>
                  <a:txBody>
                    <a:bodyPr/>
                    <a:lstStyle/>
                    <a:p>
                      <a:pPr marL="0" marR="0" lvl="0" indent="0" algn="l" rtl="0">
                        <a:spcBef>
                          <a:spcPts val="0"/>
                        </a:spcBef>
                        <a:spcAft>
                          <a:spcPts val="0"/>
                        </a:spcAft>
                        <a:buNone/>
                      </a:pPr>
                      <a:r>
                        <a:rPr lang="en" sz="2400"/>
                        <a:t>Term Details</a:t>
                      </a:r>
                      <a:endParaRPr sz="1500"/>
                    </a:p>
                  </a:txBody>
                  <a:tcPr marL="91467" marR="91467" marT="45733" marB="45733"/>
                </a:tc>
                <a:extLst>
                  <a:ext uri="{0D108BD9-81ED-4DB2-BD59-A6C34878D82A}">
                    <a16:rowId xmlns:a16="http://schemas.microsoft.com/office/drawing/2014/main" val="10000"/>
                  </a:ext>
                </a:extLst>
              </a:tr>
              <a:tr h="822987">
                <a:tc>
                  <a:txBody>
                    <a:bodyPr/>
                    <a:lstStyle/>
                    <a:p>
                      <a:pPr marL="0" marR="0" lvl="0" indent="0" algn="l" rtl="0">
                        <a:spcBef>
                          <a:spcPts val="0"/>
                        </a:spcBef>
                        <a:spcAft>
                          <a:spcPts val="0"/>
                        </a:spcAft>
                        <a:buNone/>
                      </a:pPr>
                      <a:r>
                        <a:rPr lang="en" sz="2400"/>
                        <a:t>APT Co-chair (TTK)</a:t>
                      </a:r>
                      <a:endParaRPr sz="2400"/>
                    </a:p>
                  </a:txBody>
                  <a:tcPr marL="91467" marR="91467" marT="45733" marB="45733"/>
                </a:tc>
                <a:tc>
                  <a:txBody>
                    <a:bodyPr/>
                    <a:lstStyle/>
                    <a:p>
                      <a:pPr marL="0" marR="0" lvl="0" indent="0" algn="l" rtl="0">
                        <a:spcBef>
                          <a:spcPts val="0"/>
                        </a:spcBef>
                        <a:spcAft>
                          <a:spcPts val="0"/>
                        </a:spcAft>
                        <a:buNone/>
                      </a:pPr>
                      <a:r>
                        <a:rPr lang="en" sz="2400"/>
                        <a:t>Jen Golbeck</a:t>
                      </a:r>
                      <a:endParaRPr sz="2400"/>
                    </a:p>
                  </a:txBody>
                  <a:tcPr marL="91467" marR="91467" marT="45733" marB="45733"/>
                </a:tc>
                <a:tc>
                  <a:txBody>
                    <a:bodyPr/>
                    <a:lstStyle/>
                    <a:p>
                      <a:pPr marL="0" marR="0" lvl="0" indent="0" algn="l" rtl="0">
                        <a:spcBef>
                          <a:spcPts val="0"/>
                        </a:spcBef>
                        <a:spcAft>
                          <a:spcPts val="0"/>
                        </a:spcAft>
                        <a:buNone/>
                      </a:pPr>
                      <a:r>
                        <a:rPr lang="en" sz="2400"/>
                        <a:t>Incumbent with 1 year served, no term limit</a:t>
                      </a:r>
                      <a:endParaRPr sz="2400"/>
                    </a:p>
                  </a:txBody>
                  <a:tcPr marL="91467" marR="91467" marT="45733" marB="45733"/>
                </a:tc>
                <a:extLst>
                  <a:ext uri="{0D108BD9-81ED-4DB2-BD59-A6C34878D82A}">
                    <a16:rowId xmlns:a16="http://schemas.microsoft.com/office/drawing/2014/main" val="10001"/>
                  </a:ext>
                </a:extLst>
              </a:tr>
              <a:tr h="822987">
                <a:tc>
                  <a:txBody>
                    <a:bodyPr/>
                    <a:lstStyle/>
                    <a:p>
                      <a:pPr marL="0" marR="0" lvl="0" indent="0" algn="l" rtl="0">
                        <a:spcBef>
                          <a:spcPts val="0"/>
                        </a:spcBef>
                        <a:spcAft>
                          <a:spcPts val="0"/>
                        </a:spcAft>
                        <a:buNone/>
                      </a:pPr>
                      <a:r>
                        <a:rPr lang="en" sz="2400"/>
                        <a:t>APT Co-chair (PTK)</a:t>
                      </a:r>
                      <a:endParaRPr sz="1500"/>
                    </a:p>
                  </a:txBody>
                  <a:tcPr marL="91467" marR="91467" marT="45733" marB="45733"/>
                </a:tc>
                <a:tc>
                  <a:txBody>
                    <a:bodyPr/>
                    <a:lstStyle/>
                    <a:p>
                      <a:pPr marL="0" marR="0" lvl="0" indent="0" algn="l" rtl="0">
                        <a:spcBef>
                          <a:spcPts val="0"/>
                        </a:spcBef>
                        <a:spcAft>
                          <a:spcPts val="0"/>
                        </a:spcAft>
                        <a:buNone/>
                      </a:pPr>
                      <a:r>
                        <a:rPr lang="en" sz="2400"/>
                        <a:t>Kathy Weaver</a:t>
                      </a:r>
                      <a:endParaRPr sz="1500"/>
                    </a:p>
                  </a:txBody>
                  <a:tcPr marL="91467" marR="91467" marT="45733" marB="45733"/>
                </a:tc>
                <a:tc>
                  <a:txBody>
                    <a:bodyPr/>
                    <a:lstStyle/>
                    <a:p>
                      <a:pPr marL="0" marR="0" lvl="0" indent="0" algn="l" rtl="0">
                        <a:spcBef>
                          <a:spcPts val="0"/>
                        </a:spcBef>
                        <a:spcAft>
                          <a:spcPts val="0"/>
                        </a:spcAft>
                        <a:buNone/>
                      </a:pPr>
                      <a:r>
                        <a:rPr lang="en" sz="2400"/>
                        <a:t>Incumbent with 4 years served, no term limit</a:t>
                      </a:r>
                      <a:endParaRPr sz="1500"/>
                    </a:p>
                  </a:txBody>
                  <a:tcPr marL="91467" marR="91467" marT="45733" marB="45733"/>
                </a:tc>
                <a:extLst>
                  <a:ext uri="{0D108BD9-81ED-4DB2-BD59-A6C34878D82A}">
                    <a16:rowId xmlns:a16="http://schemas.microsoft.com/office/drawing/2014/main" val="10002"/>
                  </a:ext>
                </a:extLst>
              </a:tr>
            </a:tbl>
          </a:graphicData>
        </a:graphic>
      </p:graphicFrame>
      <p:sp>
        <p:nvSpPr>
          <p:cNvPr id="116" name="Google Shape;116;p28"/>
          <p:cNvSpPr txBox="1"/>
          <p:nvPr/>
        </p:nvSpPr>
        <p:spPr>
          <a:xfrm>
            <a:off x="1396267" y="3688634"/>
            <a:ext cx="9794800" cy="677068"/>
          </a:xfrm>
          <a:prstGeom prst="rect">
            <a:avLst/>
          </a:prstGeom>
          <a:noFill/>
          <a:ln>
            <a:noFill/>
          </a:ln>
        </p:spPr>
        <p:txBody>
          <a:bodyPr spcFirstLastPara="1" wrap="square" lIns="121900" tIns="121900" rIns="121900" bIns="121900" anchor="t" anchorCtr="0">
            <a:spAutoFit/>
          </a:bodyPr>
          <a:lstStyle/>
          <a:p>
            <a:pPr marL="609585" indent="-482588">
              <a:buSzPts val="2100"/>
              <a:buFont typeface="Verdana"/>
              <a:buChar char="●"/>
            </a:pPr>
            <a:r>
              <a:rPr lang="en" sz="2800" dirty="0">
                <a:latin typeface="Verdana"/>
                <a:ea typeface="Verdana"/>
                <a:cs typeface="Verdana"/>
                <a:sym typeface="Verdana"/>
              </a:rPr>
              <a:t>Nominees from the floor?</a:t>
            </a:r>
            <a:endParaRPr sz="2800" dirty="0">
              <a:latin typeface="Verdana"/>
              <a:ea typeface="Verdana"/>
              <a:cs typeface="Verdana"/>
              <a:sym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9"/>
          <p:cNvSpPr txBox="1"/>
          <p:nvPr/>
        </p:nvSpPr>
        <p:spPr>
          <a:xfrm>
            <a:off x="1763500" y="19134"/>
            <a:ext cx="10010800" cy="2831504"/>
          </a:xfrm>
          <a:prstGeom prst="rect">
            <a:avLst/>
          </a:prstGeom>
          <a:noFill/>
          <a:ln>
            <a:noFill/>
          </a:ln>
        </p:spPr>
        <p:txBody>
          <a:bodyPr spcFirstLastPara="1" wrap="square" lIns="121900" tIns="121900" rIns="121900" bIns="121900" anchor="t" anchorCtr="0">
            <a:spAutoFit/>
          </a:bodyPr>
          <a:lstStyle/>
          <a:p>
            <a:pPr algn="ctr"/>
            <a:r>
              <a:rPr lang="en" sz="7200">
                <a:solidFill>
                  <a:schemeClr val="dk1"/>
                </a:solidFill>
                <a:latin typeface="Verdana"/>
                <a:ea typeface="Verdana"/>
                <a:cs typeface="Verdana"/>
                <a:sym typeface="Verdana"/>
              </a:rPr>
              <a:t>Time to Vote for </a:t>
            </a:r>
            <a:br>
              <a:rPr lang="en" sz="7200">
                <a:solidFill>
                  <a:schemeClr val="dk1"/>
                </a:solidFill>
                <a:latin typeface="Verdana"/>
                <a:ea typeface="Verdana"/>
                <a:cs typeface="Verdana"/>
                <a:sym typeface="Verdana"/>
              </a:rPr>
            </a:br>
            <a:r>
              <a:rPr lang="en" sz="7200">
                <a:solidFill>
                  <a:schemeClr val="dk1"/>
                </a:solidFill>
                <a:latin typeface="Verdana"/>
                <a:ea typeface="Verdana"/>
                <a:cs typeface="Verdana"/>
                <a:sym typeface="Verdana"/>
              </a:rPr>
              <a:t>APT Officers:</a:t>
            </a:r>
            <a:endParaRPr sz="7200">
              <a:solidFill>
                <a:schemeClr val="dk1"/>
              </a:solidFill>
              <a:latin typeface="Verdana"/>
              <a:ea typeface="Verdana"/>
              <a:cs typeface="Verdana"/>
              <a:sym typeface="Verdana"/>
            </a:endParaRPr>
          </a:p>
          <a:p>
            <a:pPr algn="ctr"/>
            <a:endParaRPr sz="2400"/>
          </a:p>
        </p:txBody>
      </p:sp>
      <p:sp>
        <p:nvSpPr>
          <p:cNvPr id="122" name="Google Shape;122;p29"/>
          <p:cNvSpPr txBox="1"/>
          <p:nvPr/>
        </p:nvSpPr>
        <p:spPr>
          <a:xfrm>
            <a:off x="1763500" y="3059600"/>
            <a:ext cx="6359200" cy="856091"/>
          </a:xfrm>
          <a:prstGeom prst="rect">
            <a:avLst/>
          </a:prstGeom>
          <a:noFill/>
          <a:ln>
            <a:noFill/>
          </a:ln>
        </p:spPr>
        <p:txBody>
          <a:bodyPr spcFirstLastPara="1" wrap="square" lIns="121900" tIns="121900" rIns="121900" bIns="121900" anchor="t" anchorCtr="0">
            <a:spAutoFit/>
          </a:bodyPr>
          <a:lstStyle/>
          <a:p>
            <a:pPr>
              <a:lnSpc>
                <a:spcPct val="90000"/>
              </a:lnSpc>
              <a:spcBef>
                <a:spcPts val="1333"/>
              </a:spcBef>
            </a:pPr>
            <a:endParaRPr sz="3200">
              <a:solidFill>
                <a:srgbClr val="7F7F7F"/>
              </a:solidFill>
              <a:latin typeface="Verdana"/>
              <a:ea typeface="Verdana"/>
              <a:cs typeface="Verdana"/>
              <a:sym typeface="Verdana"/>
            </a:endParaRPr>
          </a:p>
        </p:txBody>
      </p:sp>
      <p:pic>
        <p:nvPicPr>
          <p:cNvPr id="123" name="Google Shape;123;p29"/>
          <p:cNvPicPr preferRelativeResize="0"/>
          <p:nvPr/>
        </p:nvPicPr>
        <p:blipFill>
          <a:blip r:embed="rId3">
            <a:alphaModFix/>
          </a:blip>
          <a:stretch>
            <a:fillRect/>
          </a:stretch>
        </p:blipFill>
        <p:spPr>
          <a:xfrm>
            <a:off x="4727701" y="2287934"/>
            <a:ext cx="3662900" cy="354394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1678899" y="365125"/>
            <a:ext cx="10513103"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dk1"/>
              </a:buClr>
              <a:buSzPts val="3300"/>
            </a:pPr>
            <a:r>
              <a:rPr lang="en" sz="4000"/>
              <a:t>Graduate Council</a:t>
            </a:r>
            <a:endParaRPr sz="4000"/>
          </a:p>
        </p:txBody>
      </p:sp>
      <p:graphicFrame>
        <p:nvGraphicFramePr>
          <p:cNvPr id="129" name="Google Shape;129;p30"/>
          <p:cNvGraphicFramePr/>
          <p:nvPr/>
        </p:nvGraphicFramePr>
        <p:xfrm>
          <a:off x="1598485" y="1825625"/>
          <a:ext cx="10467467" cy="914454"/>
        </p:xfrm>
        <a:graphic>
          <a:graphicData uri="http://schemas.openxmlformats.org/drawingml/2006/table">
            <a:tbl>
              <a:tblPr firstRow="1" bandRow="1">
                <a:noFill/>
              </a:tblPr>
              <a:tblGrid>
                <a:gridCol w="3742867">
                  <a:extLst>
                    <a:ext uri="{9D8B030D-6E8A-4147-A177-3AD203B41FA5}">
                      <a16:colId xmlns:a16="http://schemas.microsoft.com/office/drawing/2014/main" val="20000"/>
                    </a:ext>
                  </a:extLst>
                </a:gridCol>
                <a:gridCol w="3362300">
                  <a:extLst>
                    <a:ext uri="{9D8B030D-6E8A-4147-A177-3AD203B41FA5}">
                      <a16:colId xmlns:a16="http://schemas.microsoft.com/office/drawing/2014/main" val="20001"/>
                    </a:ext>
                  </a:extLst>
                </a:gridCol>
                <a:gridCol w="3362300">
                  <a:extLst>
                    <a:ext uri="{9D8B030D-6E8A-4147-A177-3AD203B41FA5}">
                      <a16:colId xmlns:a16="http://schemas.microsoft.com/office/drawing/2014/main" val="20002"/>
                    </a:ext>
                  </a:extLst>
                </a:gridCol>
              </a:tblGrid>
              <a:tr h="457227">
                <a:tc>
                  <a:txBody>
                    <a:bodyPr/>
                    <a:lstStyle/>
                    <a:p>
                      <a:pPr marL="0" marR="0" lvl="0" indent="0" algn="l" rtl="0">
                        <a:spcBef>
                          <a:spcPts val="0"/>
                        </a:spcBef>
                        <a:spcAft>
                          <a:spcPts val="0"/>
                        </a:spcAft>
                        <a:buNone/>
                      </a:pPr>
                      <a:r>
                        <a:rPr lang="en" sz="2400"/>
                        <a:t>Position</a:t>
                      </a:r>
                      <a:endParaRPr sz="1500"/>
                    </a:p>
                  </a:txBody>
                  <a:tcPr marL="91467" marR="91467" marT="45733" marB="45733"/>
                </a:tc>
                <a:tc>
                  <a:txBody>
                    <a:bodyPr/>
                    <a:lstStyle/>
                    <a:p>
                      <a:pPr marL="0" marR="0" lvl="0" indent="0" algn="l" rtl="0">
                        <a:spcBef>
                          <a:spcPts val="0"/>
                        </a:spcBef>
                        <a:spcAft>
                          <a:spcPts val="0"/>
                        </a:spcAft>
                        <a:buNone/>
                      </a:pPr>
                      <a:r>
                        <a:rPr lang="en" sz="2400"/>
                        <a:t>Nominee</a:t>
                      </a:r>
                      <a:endParaRPr sz="1500"/>
                    </a:p>
                  </a:txBody>
                  <a:tcPr marL="91467" marR="91467" marT="45733" marB="45733"/>
                </a:tc>
                <a:tc>
                  <a:txBody>
                    <a:bodyPr/>
                    <a:lstStyle/>
                    <a:p>
                      <a:pPr marL="0" marR="0" lvl="0" indent="0" algn="l" rtl="0">
                        <a:spcBef>
                          <a:spcPts val="0"/>
                        </a:spcBef>
                        <a:spcAft>
                          <a:spcPts val="0"/>
                        </a:spcAft>
                        <a:buNone/>
                      </a:pPr>
                      <a:r>
                        <a:rPr lang="en" sz="2400"/>
                        <a:t>Term Details</a:t>
                      </a:r>
                      <a:endParaRPr sz="1500"/>
                    </a:p>
                  </a:txBody>
                  <a:tcPr marL="91467" marR="91467" marT="45733" marB="45733"/>
                </a:tc>
                <a:extLst>
                  <a:ext uri="{0D108BD9-81ED-4DB2-BD59-A6C34878D82A}">
                    <a16:rowId xmlns:a16="http://schemas.microsoft.com/office/drawing/2014/main" val="10000"/>
                  </a:ext>
                </a:extLst>
              </a:tr>
              <a:tr h="457227">
                <a:tc>
                  <a:txBody>
                    <a:bodyPr/>
                    <a:lstStyle/>
                    <a:p>
                      <a:pPr marL="0" marR="0" lvl="0" indent="0" algn="l" rtl="0">
                        <a:spcBef>
                          <a:spcPts val="0"/>
                        </a:spcBef>
                        <a:spcAft>
                          <a:spcPts val="0"/>
                        </a:spcAft>
                        <a:buNone/>
                      </a:pPr>
                      <a:r>
                        <a:rPr lang="en" sz="2400"/>
                        <a:t>Graduate Council</a:t>
                      </a:r>
                      <a:endParaRPr sz="2400"/>
                    </a:p>
                  </a:txBody>
                  <a:tcPr marL="91467" marR="91467" marT="45733" marB="45733"/>
                </a:tc>
                <a:tc>
                  <a:txBody>
                    <a:bodyPr/>
                    <a:lstStyle/>
                    <a:p>
                      <a:pPr marL="0" marR="0" lvl="0" indent="0" algn="l" rtl="0">
                        <a:spcBef>
                          <a:spcPts val="0"/>
                        </a:spcBef>
                        <a:spcAft>
                          <a:spcPts val="0"/>
                        </a:spcAft>
                        <a:buNone/>
                      </a:pPr>
                      <a:r>
                        <a:rPr lang="en" sz="2400"/>
                        <a:t>Eun Kyoung Choe</a:t>
                      </a:r>
                      <a:endParaRPr sz="2400"/>
                    </a:p>
                  </a:txBody>
                  <a:tcPr marL="91467" marR="91467" marT="45733" marB="45733"/>
                </a:tc>
                <a:tc>
                  <a:txBody>
                    <a:bodyPr/>
                    <a:lstStyle/>
                    <a:p>
                      <a:pPr marL="0" marR="0" lvl="0" indent="0" algn="l" rtl="0">
                        <a:spcBef>
                          <a:spcPts val="0"/>
                        </a:spcBef>
                        <a:spcAft>
                          <a:spcPts val="0"/>
                        </a:spcAft>
                        <a:buNone/>
                      </a:pPr>
                      <a:r>
                        <a:rPr lang="en" sz="2400"/>
                        <a:t>Never served</a:t>
                      </a:r>
                      <a:endParaRPr sz="2400"/>
                    </a:p>
                  </a:txBody>
                  <a:tcPr marL="91467" marR="91467" marT="45733" marB="45733"/>
                </a:tc>
                <a:extLst>
                  <a:ext uri="{0D108BD9-81ED-4DB2-BD59-A6C34878D82A}">
                    <a16:rowId xmlns:a16="http://schemas.microsoft.com/office/drawing/2014/main" val="10001"/>
                  </a:ext>
                </a:extLst>
              </a:tr>
            </a:tbl>
          </a:graphicData>
        </a:graphic>
      </p:graphicFrame>
      <p:sp>
        <p:nvSpPr>
          <p:cNvPr id="130" name="Google Shape;130;p30"/>
          <p:cNvSpPr txBox="1"/>
          <p:nvPr/>
        </p:nvSpPr>
        <p:spPr>
          <a:xfrm>
            <a:off x="1396267" y="3282234"/>
            <a:ext cx="9794800" cy="677068"/>
          </a:xfrm>
          <a:prstGeom prst="rect">
            <a:avLst/>
          </a:prstGeom>
          <a:noFill/>
          <a:ln>
            <a:noFill/>
          </a:ln>
        </p:spPr>
        <p:txBody>
          <a:bodyPr spcFirstLastPara="1" wrap="square" lIns="121900" tIns="121900" rIns="121900" bIns="121900" anchor="t" anchorCtr="0">
            <a:spAutoFit/>
          </a:bodyPr>
          <a:lstStyle/>
          <a:p>
            <a:pPr marL="609585" indent="-482588">
              <a:buSzPts val="2100"/>
              <a:buFont typeface="Verdana"/>
              <a:buChar char="●"/>
            </a:pPr>
            <a:r>
              <a:rPr lang="en" sz="2800">
                <a:latin typeface="Verdana"/>
                <a:ea typeface="Verdana"/>
                <a:cs typeface="Verdana"/>
                <a:sym typeface="Verdana"/>
              </a:rPr>
              <a:t>Nominees from the floor?</a:t>
            </a:r>
            <a:endParaRPr sz="2800">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760" y="2231136"/>
            <a:ext cx="9692640" cy="1323439"/>
          </a:xfrm>
          <a:prstGeom prst="rect">
            <a:avLst/>
          </a:prstGeom>
          <a:noFill/>
        </p:spPr>
        <p:txBody>
          <a:bodyPr wrap="square" rtlCol="0">
            <a:spAutoFit/>
          </a:bodyPr>
          <a:lstStyle/>
          <a:p>
            <a:pPr algn="ctr"/>
            <a:r>
              <a:rPr lang="en-US" sz="4000" b="1" dirty="0"/>
              <a:t>UHR Awards</a:t>
            </a:r>
          </a:p>
          <a:p>
            <a:pPr algn="ctr"/>
            <a:r>
              <a:rPr lang="en-US" sz="4000" i="1" dirty="0"/>
              <a:t>Dean </a:t>
            </a:r>
            <a:r>
              <a:rPr lang="en-US" sz="4000" i="1" dirty="0" err="1"/>
              <a:t>Marzullo</a:t>
            </a:r>
            <a:endParaRPr lang="en-US" sz="3200" i="1" dirty="0"/>
          </a:p>
        </p:txBody>
      </p:sp>
    </p:spTree>
    <p:extLst>
      <p:ext uri="{BB962C8B-B14F-4D97-AF65-F5344CB8AC3E}">
        <p14:creationId xmlns:p14="http://schemas.microsoft.com/office/powerpoint/2010/main" val="1381789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1"/>
          <p:cNvSpPr txBox="1"/>
          <p:nvPr/>
        </p:nvSpPr>
        <p:spPr>
          <a:xfrm>
            <a:off x="1763500" y="19134"/>
            <a:ext cx="10010800" cy="2831504"/>
          </a:xfrm>
          <a:prstGeom prst="rect">
            <a:avLst/>
          </a:prstGeom>
          <a:noFill/>
          <a:ln>
            <a:noFill/>
          </a:ln>
        </p:spPr>
        <p:txBody>
          <a:bodyPr spcFirstLastPara="1" wrap="square" lIns="121900" tIns="121900" rIns="121900" bIns="121900" anchor="t" anchorCtr="0">
            <a:spAutoFit/>
          </a:bodyPr>
          <a:lstStyle/>
          <a:p>
            <a:pPr algn="ctr"/>
            <a:r>
              <a:rPr lang="en" sz="7200">
                <a:solidFill>
                  <a:schemeClr val="dk1"/>
                </a:solidFill>
                <a:latin typeface="Verdana"/>
                <a:ea typeface="Verdana"/>
                <a:cs typeface="Verdana"/>
                <a:sym typeface="Verdana"/>
              </a:rPr>
              <a:t>Time to Vote for </a:t>
            </a:r>
            <a:br>
              <a:rPr lang="en" sz="7200">
                <a:solidFill>
                  <a:schemeClr val="dk1"/>
                </a:solidFill>
                <a:latin typeface="Verdana"/>
                <a:ea typeface="Verdana"/>
                <a:cs typeface="Verdana"/>
                <a:sym typeface="Verdana"/>
              </a:rPr>
            </a:br>
            <a:r>
              <a:rPr lang="en" sz="7200">
                <a:solidFill>
                  <a:schemeClr val="dk1"/>
                </a:solidFill>
                <a:latin typeface="Verdana"/>
                <a:ea typeface="Verdana"/>
                <a:cs typeface="Verdana"/>
                <a:sym typeface="Verdana"/>
              </a:rPr>
              <a:t>Graduate Council:</a:t>
            </a:r>
            <a:endParaRPr sz="7200">
              <a:solidFill>
                <a:schemeClr val="dk1"/>
              </a:solidFill>
              <a:latin typeface="Verdana"/>
              <a:ea typeface="Verdana"/>
              <a:cs typeface="Verdana"/>
              <a:sym typeface="Verdana"/>
            </a:endParaRPr>
          </a:p>
          <a:p>
            <a:pPr algn="ctr"/>
            <a:endParaRPr sz="2400"/>
          </a:p>
        </p:txBody>
      </p:sp>
      <p:sp>
        <p:nvSpPr>
          <p:cNvPr id="136" name="Google Shape;136;p31"/>
          <p:cNvSpPr txBox="1"/>
          <p:nvPr/>
        </p:nvSpPr>
        <p:spPr>
          <a:xfrm>
            <a:off x="1763500" y="3059600"/>
            <a:ext cx="6359200" cy="856091"/>
          </a:xfrm>
          <a:prstGeom prst="rect">
            <a:avLst/>
          </a:prstGeom>
          <a:noFill/>
          <a:ln>
            <a:noFill/>
          </a:ln>
        </p:spPr>
        <p:txBody>
          <a:bodyPr spcFirstLastPara="1" wrap="square" lIns="121900" tIns="121900" rIns="121900" bIns="121900" anchor="t" anchorCtr="0">
            <a:spAutoFit/>
          </a:bodyPr>
          <a:lstStyle/>
          <a:p>
            <a:pPr>
              <a:lnSpc>
                <a:spcPct val="90000"/>
              </a:lnSpc>
              <a:spcBef>
                <a:spcPts val="1333"/>
              </a:spcBef>
            </a:pPr>
            <a:endParaRPr sz="3200">
              <a:solidFill>
                <a:srgbClr val="7F7F7F"/>
              </a:solidFill>
              <a:latin typeface="Verdana"/>
              <a:ea typeface="Verdana"/>
              <a:cs typeface="Verdana"/>
              <a:sym typeface="Verdana"/>
            </a:endParaRPr>
          </a:p>
        </p:txBody>
      </p:sp>
      <p:pic>
        <p:nvPicPr>
          <p:cNvPr id="137" name="Google Shape;137;p31"/>
          <p:cNvPicPr preferRelativeResize="0"/>
          <p:nvPr/>
        </p:nvPicPr>
        <p:blipFill>
          <a:blip r:embed="rId3">
            <a:alphaModFix/>
          </a:blip>
          <a:stretch>
            <a:fillRect/>
          </a:stretch>
        </p:blipFill>
        <p:spPr>
          <a:xfrm>
            <a:off x="4727701" y="2287934"/>
            <a:ext cx="3662900" cy="354394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1678899" y="-247519"/>
            <a:ext cx="10513200" cy="1325600"/>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dk1"/>
              </a:buClr>
              <a:buSzPts val="3300"/>
            </a:pPr>
            <a:r>
              <a:rPr lang="en" sz="4000"/>
              <a:t>College Advisory Committee</a:t>
            </a:r>
            <a:endParaRPr sz="4000"/>
          </a:p>
        </p:txBody>
      </p:sp>
      <p:graphicFrame>
        <p:nvGraphicFramePr>
          <p:cNvPr id="143" name="Google Shape;143;p32"/>
          <p:cNvGraphicFramePr/>
          <p:nvPr>
            <p:extLst>
              <p:ext uri="{D42A27DB-BD31-4B8C-83A1-F6EECF244321}">
                <p14:modId xmlns:p14="http://schemas.microsoft.com/office/powerpoint/2010/main" val="1373903767"/>
              </p:ext>
            </p:extLst>
          </p:nvPr>
        </p:nvGraphicFramePr>
        <p:xfrm>
          <a:off x="1772969" y="977665"/>
          <a:ext cx="10325060" cy="4162149"/>
        </p:xfrm>
        <a:graphic>
          <a:graphicData uri="http://schemas.openxmlformats.org/drawingml/2006/table">
            <a:tbl>
              <a:tblPr firstRow="1" bandRow="1">
                <a:noFill/>
              </a:tblPr>
              <a:tblGrid>
                <a:gridCol w="3691948">
                  <a:extLst>
                    <a:ext uri="{9D8B030D-6E8A-4147-A177-3AD203B41FA5}">
                      <a16:colId xmlns:a16="http://schemas.microsoft.com/office/drawing/2014/main" val="20000"/>
                    </a:ext>
                  </a:extLst>
                </a:gridCol>
                <a:gridCol w="3503510">
                  <a:extLst>
                    <a:ext uri="{9D8B030D-6E8A-4147-A177-3AD203B41FA5}">
                      <a16:colId xmlns:a16="http://schemas.microsoft.com/office/drawing/2014/main" val="20001"/>
                    </a:ext>
                  </a:extLst>
                </a:gridCol>
                <a:gridCol w="3129602">
                  <a:extLst>
                    <a:ext uri="{9D8B030D-6E8A-4147-A177-3AD203B41FA5}">
                      <a16:colId xmlns:a16="http://schemas.microsoft.com/office/drawing/2014/main" val="20002"/>
                    </a:ext>
                  </a:extLst>
                </a:gridCol>
              </a:tblGrid>
              <a:tr h="457227">
                <a:tc>
                  <a:txBody>
                    <a:bodyPr/>
                    <a:lstStyle/>
                    <a:p>
                      <a:pPr marL="0" marR="0" lvl="0" indent="0" algn="l" rtl="0">
                        <a:spcBef>
                          <a:spcPts val="0"/>
                        </a:spcBef>
                        <a:spcAft>
                          <a:spcPts val="0"/>
                        </a:spcAft>
                        <a:buNone/>
                      </a:pPr>
                      <a:r>
                        <a:rPr lang="en" sz="2400"/>
                        <a:t>Position</a:t>
                      </a:r>
                      <a:endParaRPr sz="1500"/>
                    </a:p>
                  </a:txBody>
                  <a:tcPr marL="91467" marR="91467" marT="45733" marB="45733"/>
                </a:tc>
                <a:tc>
                  <a:txBody>
                    <a:bodyPr/>
                    <a:lstStyle/>
                    <a:p>
                      <a:pPr marL="0" marR="0" lvl="0" indent="0" algn="l" rtl="0">
                        <a:spcBef>
                          <a:spcPts val="0"/>
                        </a:spcBef>
                        <a:spcAft>
                          <a:spcPts val="0"/>
                        </a:spcAft>
                        <a:buNone/>
                      </a:pPr>
                      <a:r>
                        <a:rPr lang="en" sz="2400"/>
                        <a:t>Incumbent (not nominee)</a:t>
                      </a:r>
                      <a:endParaRPr sz="1500"/>
                    </a:p>
                  </a:txBody>
                  <a:tcPr marL="91467" marR="91467" marT="45733" marB="45733"/>
                </a:tc>
                <a:tc>
                  <a:txBody>
                    <a:bodyPr/>
                    <a:lstStyle/>
                    <a:p>
                      <a:pPr marL="0" marR="0" lvl="0" indent="0" algn="l" rtl="0">
                        <a:spcBef>
                          <a:spcPts val="0"/>
                        </a:spcBef>
                        <a:spcAft>
                          <a:spcPts val="0"/>
                        </a:spcAft>
                        <a:buNone/>
                      </a:pPr>
                      <a:r>
                        <a:rPr lang="en" sz="2400"/>
                        <a:t>Term Details</a:t>
                      </a:r>
                      <a:endParaRPr sz="1500"/>
                    </a:p>
                  </a:txBody>
                  <a:tcPr marL="91467" marR="91467" marT="45733" marB="45733"/>
                </a:tc>
                <a:extLst>
                  <a:ext uri="{0D108BD9-81ED-4DB2-BD59-A6C34878D82A}">
                    <a16:rowId xmlns:a16="http://schemas.microsoft.com/office/drawing/2014/main" val="10000"/>
                  </a:ext>
                </a:extLst>
              </a:tr>
              <a:tr h="457227">
                <a:tc>
                  <a:txBody>
                    <a:bodyPr/>
                    <a:lstStyle/>
                    <a:p>
                      <a:pPr marL="0" marR="0" lvl="0" indent="0" algn="l" rtl="0">
                        <a:spcBef>
                          <a:spcPts val="0"/>
                        </a:spcBef>
                        <a:spcAft>
                          <a:spcPts val="0"/>
                        </a:spcAft>
                        <a:buNone/>
                      </a:pPr>
                      <a:r>
                        <a:rPr lang="en" sz="2400"/>
                        <a:t>TTK - Assistant Professor</a:t>
                      </a:r>
                      <a:endParaRPr sz="2400"/>
                    </a:p>
                  </a:txBody>
                  <a:tcPr marL="91467" marR="91467" marT="45733" marB="45733"/>
                </a:tc>
                <a:tc>
                  <a:txBody>
                    <a:bodyPr/>
                    <a:lstStyle/>
                    <a:p>
                      <a:pPr marL="0" lvl="0" indent="0" algn="l" rtl="0">
                        <a:spcBef>
                          <a:spcPts val="0"/>
                        </a:spcBef>
                        <a:spcAft>
                          <a:spcPts val="0"/>
                        </a:spcAft>
                        <a:buNone/>
                      </a:pPr>
                      <a:r>
                        <a:rPr lang="en" sz="2400"/>
                        <a:t>None</a:t>
                      </a:r>
                      <a:endParaRPr sz="2400"/>
                    </a:p>
                  </a:txBody>
                  <a:tcPr marL="91467" marR="91467" marT="45733" marB="45733"/>
                </a:tc>
                <a:tc>
                  <a:txBody>
                    <a:bodyPr/>
                    <a:lstStyle/>
                    <a:p>
                      <a:pPr marL="0" lvl="0" indent="0" algn="l" rtl="0">
                        <a:spcBef>
                          <a:spcPts val="0"/>
                        </a:spcBef>
                        <a:spcAft>
                          <a:spcPts val="0"/>
                        </a:spcAft>
                        <a:buNone/>
                      </a:pPr>
                      <a:endParaRPr sz="2400"/>
                    </a:p>
                  </a:txBody>
                  <a:tcPr marL="91467" marR="91467" marT="45733" marB="45733"/>
                </a:tc>
                <a:extLst>
                  <a:ext uri="{0D108BD9-81ED-4DB2-BD59-A6C34878D82A}">
                    <a16:rowId xmlns:a16="http://schemas.microsoft.com/office/drawing/2014/main" val="10001"/>
                  </a:ext>
                </a:extLst>
              </a:tr>
              <a:tr h="457227">
                <a:tc>
                  <a:txBody>
                    <a:bodyPr/>
                    <a:lstStyle/>
                    <a:p>
                      <a:pPr marL="0" marR="0" lvl="0" indent="0" algn="l" rtl="0">
                        <a:spcBef>
                          <a:spcPts val="0"/>
                        </a:spcBef>
                        <a:spcAft>
                          <a:spcPts val="0"/>
                        </a:spcAft>
                        <a:buNone/>
                      </a:pPr>
                      <a:r>
                        <a:rPr lang="en" sz="2400" dirty="0"/>
                        <a:t>TTK - Associate Professor</a:t>
                      </a:r>
                      <a:endParaRPr sz="1500" dirty="0"/>
                    </a:p>
                  </a:txBody>
                  <a:tcPr marL="91467" marR="91467" marT="45733" marB="45733"/>
                </a:tc>
                <a:tc>
                  <a:txBody>
                    <a:bodyPr/>
                    <a:lstStyle/>
                    <a:p>
                      <a:pPr marL="0" lvl="0" indent="0" algn="l" rtl="0">
                        <a:spcBef>
                          <a:spcPts val="0"/>
                        </a:spcBef>
                        <a:spcAft>
                          <a:spcPts val="0"/>
                        </a:spcAft>
                        <a:buClr>
                          <a:schemeClr val="dk1"/>
                        </a:buClr>
                        <a:buFont typeface="Arial"/>
                        <a:buNone/>
                      </a:pPr>
                      <a:r>
                        <a:rPr lang="en" sz="2400"/>
                        <a:t>None</a:t>
                      </a:r>
                      <a:endParaRPr sz="2400"/>
                    </a:p>
                  </a:txBody>
                  <a:tcPr marL="91467" marR="91467" marT="45733" marB="45733"/>
                </a:tc>
                <a:tc>
                  <a:txBody>
                    <a:bodyPr/>
                    <a:lstStyle/>
                    <a:p>
                      <a:pPr marL="0" lvl="0" indent="0" algn="l" rtl="0">
                        <a:spcBef>
                          <a:spcPts val="0"/>
                        </a:spcBef>
                        <a:spcAft>
                          <a:spcPts val="0"/>
                        </a:spcAft>
                        <a:buNone/>
                      </a:pPr>
                      <a:endParaRPr sz="2400"/>
                    </a:p>
                  </a:txBody>
                  <a:tcPr marL="91467" marR="91467" marT="45733" marB="45733"/>
                </a:tc>
                <a:extLst>
                  <a:ext uri="{0D108BD9-81ED-4DB2-BD59-A6C34878D82A}">
                    <a16:rowId xmlns:a16="http://schemas.microsoft.com/office/drawing/2014/main" val="10002"/>
                  </a:ext>
                </a:extLst>
              </a:tr>
              <a:tr h="457227">
                <a:tc>
                  <a:txBody>
                    <a:bodyPr/>
                    <a:lstStyle/>
                    <a:p>
                      <a:pPr marL="0" marR="0" lvl="0" indent="0" algn="l" rtl="0">
                        <a:spcBef>
                          <a:spcPts val="0"/>
                        </a:spcBef>
                        <a:spcAft>
                          <a:spcPts val="0"/>
                        </a:spcAft>
                        <a:buNone/>
                      </a:pPr>
                      <a:r>
                        <a:rPr lang="en" sz="2400"/>
                        <a:t>TTK - Full Professor </a:t>
                      </a:r>
                      <a:endParaRPr sz="2400"/>
                    </a:p>
                  </a:txBody>
                  <a:tcPr marL="91467" marR="91467" marT="45733" marB="45733"/>
                </a:tc>
                <a:tc>
                  <a:txBody>
                    <a:bodyPr/>
                    <a:lstStyle/>
                    <a:p>
                      <a:pPr marL="0" lvl="0" indent="0" algn="l" rtl="0">
                        <a:spcBef>
                          <a:spcPts val="0"/>
                        </a:spcBef>
                        <a:spcAft>
                          <a:spcPts val="0"/>
                        </a:spcAft>
                        <a:buNone/>
                      </a:pPr>
                      <a:r>
                        <a:rPr lang="en" sz="2400"/>
                        <a:t>None</a:t>
                      </a:r>
                      <a:endParaRPr sz="2400" strike="sngStrike"/>
                    </a:p>
                  </a:txBody>
                  <a:tcPr marL="91467" marR="91467" marT="45733" marB="45733"/>
                </a:tc>
                <a:tc>
                  <a:txBody>
                    <a:bodyPr/>
                    <a:lstStyle/>
                    <a:p>
                      <a:pPr marL="0" lvl="0" indent="0" algn="l" rtl="0">
                        <a:spcBef>
                          <a:spcPts val="0"/>
                        </a:spcBef>
                        <a:spcAft>
                          <a:spcPts val="0"/>
                        </a:spcAft>
                        <a:buNone/>
                      </a:pPr>
                      <a:endParaRPr sz="2400"/>
                    </a:p>
                  </a:txBody>
                  <a:tcPr marL="91467" marR="91467" marT="45733" marB="45733"/>
                </a:tc>
                <a:extLst>
                  <a:ext uri="{0D108BD9-81ED-4DB2-BD59-A6C34878D82A}">
                    <a16:rowId xmlns:a16="http://schemas.microsoft.com/office/drawing/2014/main" val="10003"/>
                  </a:ext>
                </a:extLst>
              </a:tr>
              <a:tr h="457227">
                <a:tc>
                  <a:txBody>
                    <a:bodyPr/>
                    <a:lstStyle/>
                    <a:p>
                      <a:pPr marL="0" marR="0" lvl="0" indent="0" algn="l" rtl="0">
                        <a:spcBef>
                          <a:spcPts val="0"/>
                        </a:spcBef>
                        <a:spcAft>
                          <a:spcPts val="0"/>
                        </a:spcAft>
                        <a:buNone/>
                      </a:pPr>
                      <a:r>
                        <a:rPr lang="en" sz="2400"/>
                        <a:t>PTK - Instructional</a:t>
                      </a:r>
                      <a:endParaRPr sz="1500"/>
                    </a:p>
                  </a:txBody>
                  <a:tcPr marL="91467" marR="91467" marT="45733" marB="45733"/>
                </a:tc>
                <a:tc>
                  <a:txBody>
                    <a:bodyPr/>
                    <a:lstStyle/>
                    <a:p>
                      <a:pPr marL="0" lvl="0" indent="0" algn="l" rtl="0">
                        <a:spcBef>
                          <a:spcPts val="0"/>
                        </a:spcBef>
                        <a:spcAft>
                          <a:spcPts val="0"/>
                        </a:spcAft>
                        <a:buClr>
                          <a:schemeClr val="dk1"/>
                        </a:buClr>
                        <a:buFont typeface="Arial"/>
                        <a:buNone/>
                      </a:pPr>
                      <a:r>
                        <a:rPr lang="en" sz="2400"/>
                        <a:t>Donal Heidenblad</a:t>
                      </a:r>
                      <a:endParaRPr sz="2400"/>
                    </a:p>
                  </a:txBody>
                  <a:tcPr marL="91467" marR="91467" marT="45733" marB="45733"/>
                </a:tc>
                <a:tc>
                  <a:txBody>
                    <a:bodyPr/>
                    <a:lstStyle/>
                    <a:p>
                      <a:pPr marL="0" marR="0" lvl="0" indent="0" algn="l" rtl="0">
                        <a:spcBef>
                          <a:spcPts val="0"/>
                        </a:spcBef>
                        <a:spcAft>
                          <a:spcPts val="0"/>
                        </a:spcAft>
                        <a:buNone/>
                      </a:pPr>
                      <a:r>
                        <a:rPr lang="en" sz="2400"/>
                        <a:t>1 year served</a:t>
                      </a:r>
                      <a:endParaRPr sz="2400"/>
                    </a:p>
                  </a:txBody>
                  <a:tcPr marL="91467" marR="91467" marT="45733" marB="45733"/>
                </a:tc>
                <a:extLst>
                  <a:ext uri="{0D108BD9-81ED-4DB2-BD59-A6C34878D82A}">
                    <a16:rowId xmlns:a16="http://schemas.microsoft.com/office/drawing/2014/main" val="10004"/>
                  </a:ext>
                </a:extLst>
              </a:tr>
              <a:tr h="457227">
                <a:tc>
                  <a:txBody>
                    <a:bodyPr/>
                    <a:lstStyle/>
                    <a:p>
                      <a:pPr marL="0" marR="0" lvl="0" indent="0" algn="l" rtl="0">
                        <a:spcBef>
                          <a:spcPts val="0"/>
                        </a:spcBef>
                        <a:spcAft>
                          <a:spcPts val="0"/>
                        </a:spcAft>
                        <a:buNone/>
                      </a:pPr>
                      <a:r>
                        <a:rPr lang="en" sz="2400"/>
                        <a:t>PTK - Faculty Specialist</a:t>
                      </a:r>
                      <a:endParaRPr sz="1500"/>
                    </a:p>
                  </a:txBody>
                  <a:tcPr marL="91467" marR="91467" marT="45733" marB="45733"/>
                </a:tc>
                <a:tc>
                  <a:txBody>
                    <a:bodyPr/>
                    <a:lstStyle/>
                    <a:p>
                      <a:pPr marL="0" lvl="0" indent="0" algn="l" rtl="0">
                        <a:spcBef>
                          <a:spcPts val="0"/>
                        </a:spcBef>
                        <a:spcAft>
                          <a:spcPts val="0"/>
                        </a:spcAft>
                        <a:buClr>
                          <a:schemeClr val="dk1"/>
                        </a:buClr>
                        <a:buFont typeface="Arial"/>
                        <a:buNone/>
                      </a:pPr>
                      <a:r>
                        <a:rPr lang="en" sz="2400"/>
                        <a:t>Andy Fellows</a:t>
                      </a:r>
                      <a:endParaRPr sz="1500"/>
                    </a:p>
                  </a:txBody>
                  <a:tcPr marL="91467" marR="91467" marT="45733" marB="45733"/>
                </a:tc>
                <a:tc>
                  <a:txBody>
                    <a:bodyPr/>
                    <a:lstStyle/>
                    <a:p>
                      <a:pPr marL="0" marR="0" lvl="0" indent="0" algn="l" rtl="0">
                        <a:spcBef>
                          <a:spcPts val="0"/>
                        </a:spcBef>
                        <a:spcAft>
                          <a:spcPts val="0"/>
                        </a:spcAft>
                        <a:buNone/>
                      </a:pPr>
                      <a:r>
                        <a:rPr lang="en" sz="2400"/>
                        <a:t>2 years served</a:t>
                      </a:r>
                      <a:endParaRPr sz="2400"/>
                    </a:p>
                  </a:txBody>
                  <a:tcPr marL="91467" marR="91467" marT="45733" marB="45733"/>
                </a:tc>
                <a:extLst>
                  <a:ext uri="{0D108BD9-81ED-4DB2-BD59-A6C34878D82A}">
                    <a16:rowId xmlns:a16="http://schemas.microsoft.com/office/drawing/2014/main" val="10005"/>
                  </a:ext>
                </a:extLst>
              </a:tr>
              <a:tr h="457227">
                <a:tc>
                  <a:txBody>
                    <a:bodyPr/>
                    <a:lstStyle/>
                    <a:p>
                      <a:pPr marL="0" marR="0" lvl="0" indent="0" algn="l" rtl="0">
                        <a:spcBef>
                          <a:spcPts val="0"/>
                        </a:spcBef>
                        <a:spcAft>
                          <a:spcPts val="0"/>
                        </a:spcAft>
                        <a:buNone/>
                      </a:pPr>
                      <a:r>
                        <a:rPr lang="en" sz="2400"/>
                        <a:t>PTK - Research </a:t>
                      </a:r>
                      <a:endParaRPr sz="2400"/>
                    </a:p>
                  </a:txBody>
                  <a:tcPr marL="91467" marR="91467" marT="45733" marB="45733"/>
                </a:tc>
                <a:tc>
                  <a:txBody>
                    <a:bodyPr/>
                    <a:lstStyle/>
                    <a:p>
                      <a:pPr marL="0" lvl="0" indent="0" algn="l" rtl="0">
                        <a:spcBef>
                          <a:spcPts val="0"/>
                        </a:spcBef>
                        <a:spcAft>
                          <a:spcPts val="0"/>
                        </a:spcAft>
                        <a:buNone/>
                      </a:pPr>
                      <a:r>
                        <a:rPr lang="en" sz="2400"/>
                        <a:t>Beth Bonsignore</a:t>
                      </a:r>
                      <a:endParaRPr sz="2400"/>
                    </a:p>
                  </a:txBody>
                  <a:tcPr marL="91467" marR="91467" marT="45733" marB="45733"/>
                </a:tc>
                <a:tc>
                  <a:txBody>
                    <a:bodyPr/>
                    <a:lstStyle/>
                    <a:p>
                      <a:pPr marL="0" marR="0" lvl="0" indent="0" algn="l" rtl="0">
                        <a:spcBef>
                          <a:spcPts val="0"/>
                        </a:spcBef>
                        <a:spcAft>
                          <a:spcPts val="0"/>
                        </a:spcAft>
                        <a:buNone/>
                      </a:pPr>
                      <a:r>
                        <a:rPr lang="en" sz="2400"/>
                        <a:t>2 years served</a:t>
                      </a:r>
                      <a:endParaRPr sz="2400"/>
                    </a:p>
                  </a:txBody>
                  <a:tcPr marL="91467" marR="91467" marT="45733" marB="45733"/>
                </a:tc>
                <a:extLst>
                  <a:ext uri="{0D108BD9-81ED-4DB2-BD59-A6C34878D82A}">
                    <a16:rowId xmlns:a16="http://schemas.microsoft.com/office/drawing/2014/main" val="10006"/>
                  </a:ext>
                </a:extLst>
              </a:tr>
              <a:tr h="504333">
                <a:tc>
                  <a:txBody>
                    <a:bodyPr/>
                    <a:lstStyle/>
                    <a:p>
                      <a:pPr marL="0" marR="0" lvl="0" indent="0" algn="l" rtl="0">
                        <a:spcBef>
                          <a:spcPts val="0"/>
                        </a:spcBef>
                        <a:spcAft>
                          <a:spcPts val="0"/>
                        </a:spcAft>
                        <a:buNone/>
                      </a:pPr>
                      <a:r>
                        <a:rPr lang="en" sz="2400"/>
                        <a:t>Staff - Non-voting</a:t>
                      </a:r>
                      <a:endParaRPr sz="2400"/>
                    </a:p>
                  </a:txBody>
                  <a:tcPr marL="91467" marR="91467" marT="45733" marB="45733"/>
                </a:tc>
                <a:tc>
                  <a:txBody>
                    <a:bodyPr/>
                    <a:lstStyle/>
                    <a:p>
                      <a:pPr marL="0" marR="0" lvl="0" indent="0" algn="l" rtl="0">
                        <a:spcBef>
                          <a:spcPts val="0"/>
                        </a:spcBef>
                        <a:spcAft>
                          <a:spcPts val="0"/>
                        </a:spcAft>
                        <a:buNone/>
                      </a:pPr>
                      <a:r>
                        <a:rPr lang="en" sz="2400"/>
                        <a:t>Rochelle Robinson</a:t>
                      </a:r>
                      <a:endParaRPr sz="1500"/>
                    </a:p>
                  </a:txBody>
                  <a:tcPr marL="91467" marR="91467" marT="45733" marB="45733"/>
                </a:tc>
                <a:tc>
                  <a:txBody>
                    <a:bodyPr/>
                    <a:lstStyle/>
                    <a:p>
                      <a:pPr marL="0" marR="0" lvl="0" indent="0" algn="l" rtl="0">
                        <a:spcBef>
                          <a:spcPts val="0"/>
                        </a:spcBef>
                        <a:spcAft>
                          <a:spcPts val="0"/>
                        </a:spcAft>
                        <a:buNone/>
                      </a:pPr>
                      <a:r>
                        <a:rPr lang="en" sz="2400"/>
                        <a:t>2 years served</a:t>
                      </a:r>
                      <a:endParaRPr sz="1500"/>
                    </a:p>
                  </a:txBody>
                  <a:tcPr marL="91467" marR="91467" marT="45733" marB="45733"/>
                </a:tc>
                <a:extLst>
                  <a:ext uri="{0D108BD9-81ED-4DB2-BD59-A6C34878D82A}">
                    <a16:rowId xmlns:a16="http://schemas.microsoft.com/office/drawing/2014/main" val="10007"/>
                  </a:ext>
                </a:extLst>
              </a:tr>
              <a:tr h="457227">
                <a:tc>
                  <a:txBody>
                    <a:bodyPr/>
                    <a:lstStyle/>
                    <a:p>
                      <a:pPr marL="0" marR="0" lvl="0" indent="0" algn="l" rtl="0">
                        <a:spcBef>
                          <a:spcPts val="0"/>
                        </a:spcBef>
                        <a:spcAft>
                          <a:spcPts val="0"/>
                        </a:spcAft>
                        <a:buNone/>
                      </a:pPr>
                      <a:r>
                        <a:rPr lang="en" sz="2400"/>
                        <a:t>Staff - Voting</a:t>
                      </a:r>
                      <a:endParaRPr sz="2400"/>
                    </a:p>
                  </a:txBody>
                  <a:tcPr marL="91467" marR="91467" marT="45733" marB="45733"/>
                </a:tc>
                <a:tc>
                  <a:txBody>
                    <a:bodyPr/>
                    <a:lstStyle/>
                    <a:p>
                      <a:pPr marL="0" marR="0" lvl="0" indent="0" algn="l" rtl="0">
                        <a:spcBef>
                          <a:spcPts val="0"/>
                        </a:spcBef>
                        <a:spcAft>
                          <a:spcPts val="0"/>
                        </a:spcAft>
                        <a:buNone/>
                      </a:pPr>
                      <a:r>
                        <a:rPr lang="en" sz="2400"/>
                        <a:t>Sarah Grun</a:t>
                      </a:r>
                      <a:endParaRPr sz="1500"/>
                    </a:p>
                  </a:txBody>
                  <a:tcPr marL="91467" marR="91467" marT="45733" marB="45733"/>
                </a:tc>
                <a:tc>
                  <a:txBody>
                    <a:bodyPr/>
                    <a:lstStyle/>
                    <a:p>
                      <a:pPr marL="0" marR="0" lvl="0" indent="0" algn="l" rtl="0">
                        <a:spcBef>
                          <a:spcPts val="0"/>
                        </a:spcBef>
                        <a:spcAft>
                          <a:spcPts val="0"/>
                        </a:spcAft>
                        <a:buNone/>
                      </a:pPr>
                      <a:r>
                        <a:rPr lang="en" sz="2400" dirty="0"/>
                        <a:t>1 year served</a:t>
                      </a:r>
                      <a:endParaRPr sz="2400" dirty="0"/>
                    </a:p>
                  </a:txBody>
                  <a:tcPr marL="91467" marR="91467" marT="45733" marB="45733"/>
                </a:tc>
                <a:extLst>
                  <a:ext uri="{0D108BD9-81ED-4DB2-BD59-A6C34878D82A}">
                    <a16:rowId xmlns:a16="http://schemas.microsoft.com/office/drawing/2014/main" val="10008"/>
                  </a:ext>
                </a:extLst>
              </a:tr>
            </a:tbl>
          </a:graphicData>
        </a:graphic>
      </p:graphicFrame>
      <p:sp>
        <p:nvSpPr>
          <p:cNvPr id="144" name="Google Shape;144;p32"/>
          <p:cNvSpPr txBox="1"/>
          <p:nvPr/>
        </p:nvSpPr>
        <p:spPr>
          <a:xfrm>
            <a:off x="1498667" y="5203267"/>
            <a:ext cx="8953200" cy="677068"/>
          </a:xfrm>
          <a:prstGeom prst="rect">
            <a:avLst/>
          </a:prstGeom>
          <a:noFill/>
          <a:ln>
            <a:noFill/>
          </a:ln>
        </p:spPr>
        <p:txBody>
          <a:bodyPr spcFirstLastPara="1" wrap="square" lIns="121900" tIns="121900" rIns="121900" bIns="121900" anchor="t" anchorCtr="0">
            <a:spAutoFit/>
          </a:bodyPr>
          <a:lstStyle/>
          <a:p>
            <a:pPr marL="609585" indent="-482588">
              <a:buClr>
                <a:schemeClr val="dk1"/>
              </a:buClr>
              <a:buSzPts val="2100"/>
              <a:buFont typeface="Verdana"/>
              <a:buChar char="●"/>
            </a:pPr>
            <a:r>
              <a:rPr lang="en" sz="2800">
                <a:solidFill>
                  <a:schemeClr val="dk1"/>
                </a:solidFill>
                <a:latin typeface="Verdana"/>
                <a:ea typeface="Verdana"/>
                <a:cs typeface="Verdana"/>
                <a:sym typeface="Verdana"/>
              </a:rPr>
              <a:t>Discussion / statements of interest?</a:t>
            </a:r>
            <a:endParaRPr sz="2800">
              <a:solidFill>
                <a:schemeClr val="dk1"/>
              </a:solidFill>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p:nvPr/>
        </p:nvSpPr>
        <p:spPr>
          <a:xfrm>
            <a:off x="1578429" y="19134"/>
            <a:ext cx="10613571" cy="1928821"/>
          </a:xfrm>
          <a:prstGeom prst="rect">
            <a:avLst/>
          </a:prstGeom>
          <a:noFill/>
          <a:ln>
            <a:noFill/>
          </a:ln>
        </p:spPr>
        <p:txBody>
          <a:bodyPr spcFirstLastPara="1" wrap="square" lIns="121900" tIns="121900" rIns="121900" bIns="121900" anchor="t" anchorCtr="0">
            <a:spAutoFit/>
          </a:bodyPr>
          <a:lstStyle/>
          <a:p>
            <a:pPr algn="ctr"/>
            <a:r>
              <a:rPr lang="en" sz="5467" dirty="0">
                <a:solidFill>
                  <a:schemeClr val="dk1"/>
                </a:solidFill>
                <a:latin typeface="Verdana"/>
                <a:ea typeface="Verdana"/>
                <a:cs typeface="Verdana"/>
                <a:sym typeface="Verdana"/>
              </a:rPr>
              <a:t>College Advisory Committee:</a:t>
            </a:r>
            <a:endParaRPr sz="5467" dirty="0">
              <a:solidFill>
                <a:schemeClr val="dk1"/>
              </a:solidFill>
              <a:latin typeface="Verdana"/>
              <a:ea typeface="Verdana"/>
              <a:cs typeface="Verdana"/>
              <a:sym typeface="Verdana"/>
            </a:endParaRPr>
          </a:p>
          <a:p>
            <a:pPr algn="ctr"/>
            <a:r>
              <a:rPr lang="en" sz="5467" dirty="0">
                <a:solidFill>
                  <a:schemeClr val="dk1"/>
                </a:solidFill>
                <a:latin typeface="Verdana"/>
                <a:ea typeface="Verdana"/>
                <a:cs typeface="Verdana"/>
                <a:sym typeface="Verdana"/>
              </a:rPr>
              <a:t>Time to Vote!</a:t>
            </a:r>
            <a:endParaRPr sz="133" dirty="0"/>
          </a:p>
        </p:txBody>
      </p:sp>
      <p:sp>
        <p:nvSpPr>
          <p:cNvPr id="150" name="Google Shape;150;p33"/>
          <p:cNvSpPr txBox="1"/>
          <p:nvPr/>
        </p:nvSpPr>
        <p:spPr>
          <a:xfrm>
            <a:off x="1763500" y="3059600"/>
            <a:ext cx="6359200" cy="856091"/>
          </a:xfrm>
          <a:prstGeom prst="rect">
            <a:avLst/>
          </a:prstGeom>
          <a:noFill/>
          <a:ln>
            <a:noFill/>
          </a:ln>
        </p:spPr>
        <p:txBody>
          <a:bodyPr spcFirstLastPara="1" wrap="square" lIns="121900" tIns="121900" rIns="121900" bIns="121900" anchor="t" anchorCtr="0">
            <a:spAutoFit/>
          </a:bodyPr>
          <a:lstStyle/>
          <a:p>
            <a:pPr>
              <a:lnSpc>
                <a:spcPct val="90000"/>
              </a:lnSpc>
              <a:spcBef>
                <a:spcPts val="1333"/>
              </a:spcBef>
            </a:pPr>
            <a:endParaRPr sz="3200">
              <a:solidFill>
                <a:srgbClr val="7F7F7F"/>
              </a:solidFill>
              <a:latin typeface="Verdana"/>
              <a:ea typeface="Verdana"/>
              <a:cs typeface="Verdana"/>
              <a:sym typeface="Verdana"/>
            </a:endParaRPr>
          </a:p>
        </p:txBody>
      </p:sp>
      <p:pic>
        <p:nvPicPr>
          <p:cNvPr id="151" name="Google Shape;151;p33"/>
          <p:cNvPicPr preferRelativeResize="0"/>
          <p:nvPr/>
        </p:nvPicPr>
        <p:blipFill>
          <a:blip r:embed="rId3">
            <a:alphaModFix/>
          </a:blip>
          <a:stretch>
            <a:fillRect/>
          </a:stretch>
        </p:blipFill>
        <p:spPr>
          <a:xfrm>
            <a:off x="4727701" y="2142790"/>
            <a:ext cx="3662900" cy="354394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0320" y="2231136"/>
            <a:ext cx="8768080" cy="1200329"/>
          </a:xfrm>
          <a:prstGeom prst="rect">
            <a:avLst/>
          </a:prstGeom>
          <a:noFill/>
        </p:spPr>
        <p:txBody>
          <a:bodyPr wrap="square" rtlCol="0">
            <a:spAutoFit/>
          </a:bodyPr>
          <a:lstStyle/>
          <a:p>
            <a:pPr algn="ctr"/>
            <a:r>
              <a:rPr lang="en-US" sz="4000" b="1" dirty="0"/>
              <a:t>Development Update </a:t>
            </a:r>
          </a:p>
          <a:p>
            <a:pPr algn="ctr"/>
            <a:r>
              <a:rPr lang="en-US" sz="3200" i="1" dirty="0"/>
              <a:t>Nancy Murray</a:t>
            </a:r>
          </a:p>
        </p:txBody>
      </p:sp>
    </p:spTree>
    <p:extLst>
      <p:ext uri="{BB962C8B-B14F-4D97-AF65-F5344CB8AC3E}">
        <p14:creationId xmlns:p14="http://schemas.microsoft.com/office/powerpoint/2010/main" val="199106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A55371-837F-A840-9B1D-CECB2643DB51}"/>
              </a:ext>
            </a:extLst>
          </p:cNvPr>
          <p:cNvSpPr>
            <a:spLocks noGrp="1"/>
          </p:cNvSpPr>
          <p:nvPr>
            <p:ph idx="1"/>
          </p:nvPr>
        </p:nvSpPr>
        <p:spPr>
          <a:xfrm>
            <a:off x="3276600" y="1127050"/>
            <a:ext cx="7095067" cy="4603900"/>
          </a:xfrm>
        </p:spPr>
        <p:txBody>
          <a:bodyPr anchor="ctr">
            <a:normAutofit/>
          </a:bodyPr>
          <a:lstStyle/>
          <a:p>
            <a:pPr marL="0" indent="0" algn="ctr">
              <a:buNone/>
            </a:pPr>
            <a:r>
              <a:rPr lang="en-US" sz="4000" dirty="0">
                <a:latin typeface="Verdana" charset="0"/>
                <a:ea typeface="Verdana" charset="0"/>
                <a:cs typeface="Verdana" charset="0"/>
              </a:rPr>
              <a:t>Dollars raised </a:t>
            </a:r>
          </a:p>
          <a:p>
            <a:pPr marL="0" indent="0" algn="ctr">
              <a:buNone/>
            </a:pPr>
            <a:r>
              <a:rPr lang="en-US" sz="4000" dirty="0">
                <a:latin typeface="Verdana" charset="0"/>
                <a:ea typeface="Verdana" charset="0"/>
                <a:cs typeface="Verdana" charset="0"/>
              </a:rPr>
              <a:t>to date:</a:t>
            </a:r>
          </a:p>
          <a:p>
            <a:pPr marL="0" indent="0" algn="ctr">
              <a:buNone/>
            </a:pPr>
            <a:endParaRPr lang="en-US" sz="4000" dirty="0">
              <a:latin typeface="Verdana" charset="0"/>
              <a:ea typeface="Verdana" charset="0"/>
              <a:cs typeface="Verdana" charset="0"/>
            </a:endParaRPr>
          </a:p>
          <a:p>
            <a:pPr marL="0" indent="0" algn="ctr">
              <a:buNone/>
            </a:pPr>
            <a:r>
              <a:rPr lang="en-US" sz="4000" dirty="0">
                <a:latin typeface="Verdana" charset="0"/>
                <a:ea typeface="Verdana" charset="0"/>
                <a:cs typeface="Verdana" charset="0"/>
              </a:rPr>
              <a:t>$731,312</a:t>
            </a:r>
          </a:p>
          <a:p>
            <a:pPr marL="0" indent="0" algn="ctr">
              <a:buNone/>
            </a:pPr>
            <a:r>
              <a:rPr lang="en-US" sz="1800" dirty="0">
                <a:latin typeface="Verdana" charset="0"/>
                <a:ea typeface="Verdana" charset="0"/>
                <a:cs typeface="Verdana" charset="0"/>
              </a:rPr>
              <a:t>(As of 5/3/2022)</a:t>
            </a:r>
          </a:p>
          <a:p>
            <a:pPr marL="0" indent="0" algn="ctr">
              <a:buNone/>
            </a:pPr>
            <a:endParaRPr lang="en-US" sz="1800" dirty="0">
              <a:latin typeface="Verdana" charset="0"/>
              <a:ea typeface="Verdana" charset="0"/>
              <a:cs typeface="Verdana" charset="0"/>
            </a:endParaRPr>
          </a:p>
          <a:p>
            <a:pPr marL="0" indent="0" algn="ctr">
              <a:buNone/>
            </a:pPr>
            <a:r>
              <a:rPr lang="en-US" sz="4000" dirty="0">
                <a:latin typeface="Verdana" charset="0"/>
                <a:ea typeface="Verdana" charset="0"/>
                <a:cs typeface="Verdana" charset="0"/>
              </a:rPr>
              <a:t>250 Donors</a:t>
            </a:r>
          </a:p>
        </p:txBody>
      </p:sp>
    </p:spTree>
    <p:extLst>
      <p:ext uri="{BB962C8B-B14F-4D97-AF65-F5344CB8AC3E}">
        <p14:creationId xmlns:p14="http://schemas.microsoft.com/office/powerpoint/2010/main" val="2195601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0320" y="2231136"/>
            <a:ext cx="8768080" cy="1200329"/>
          </a:xfrm>
          <a:prstGeom prst="rect">
            <a:avLst/>
          </a:prstGeom>
          <a:noFill/>
        </p:spPr>
        <p:txBody>
          <a:bodyPr wrap="square" rtlCol="0">
            <a:spAutoFit/>
          </a:bodyPr>
          <a:lstStyle/>
          <a:p>
            <a:pPr algn="ctr"/>
            <a:r>
              <a:rPr lang="en-US" sz="4000" b="1" dirty="0"/>
              <a:t>Commencement Reminders </a:t>
            </a:r>
          </a:p>
          <a:p>
            <a:pPr algn="ctr"/>
            <a:r>
              <a:rPr lang="en-US" sz="3200" i="1" dirty="0"/>
              <a:t>Sarah </a:t>
            </a:r>
            <a:r>
              <a:rPr lang="en-US" sz="3200" i="1" dirty="0" err="1"/>
              <a:t>Grun</a:t>
            </a:r>
            <a:endParaRPr lang="en-US" sz="3200" i="1" dirty="0"/>
          </a:p>
        </p:txBody>
      </p:sp>
    </p:spTree>
    <p:extLst>
      <p:ext uri="{BB962C8B-B14F-4D97-AF65-F5344CB8AC3E}">
        <p14:creationId xmlns:p14="http://schemas.microsoft.com/office/powerpoint/2010/main" val="2904584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5920" y="1828676"/>
            <a:ext cx="9692640" cy="1815882"/>
          </a:xfrm>
          <a:prstGeom prst="rect">
            <a:avLst/>
          </a:prstGeom>
          <a:noFill/>
        </p:spPr>
        <p:txBody>
          <a:bodyPr wrap="square" rtlCol="0">
            <a:spAutoFit/>
          </a:bodyPr>
          <a:lstStyle/>
          <a:p>
            <a:pPr algn="ctr"/>
            <a:r>
              <a:rPr lang="en-US" sz="4000" b="1" dirty="0"/>
              <a:t>Announcements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Lunch in </a:t>
            </a:r>
            <a:r>
              <a:rPr lang="en-US" sz="2400" dirty="0" err="1"/>
              <a:t>Hornbake</a:t>
            </a:r>
            <a:r>
              <a:rPr lang="en-US" sz="2400" dirty="0"/>
              <a:t> basement room 0300</a:t>
            </a:r>
          </a:p>
          <a:p>
            <a:pPr marL="342900" indent="-342900">
              <a:buFont typeface="Arial" panose="020B0604020202020204" pitchFamily="34" charset="0"/>
              <a:buChar char="•"/>
            </a:pPr>
            <a:r>
              <a:rPr lang="en-US" sz="2400" dirty="0"/>
              <a:t>The APT meeting will begin at 1pm in ESJ-2208.</a:t>
            </a:r>
          </a:p>
        </p:txBody>
      </p:sp>
    </p:spTree>
    <p:extLst>
      <p:ext uri="{BB962C8B-B14F-4D97-AF65-F5344CB8AC3E}">
        <p14:creationId xmlns:p14="http://schemas.microsoft.com/office/powerpoint/2010/main" val="157827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0320" y="2231136"/>
            <a:ext cx="8768080" cy="1323439"/>
          </a:xfrm>
          <a:prstGeom prst="rect">
            <a:avLst/>
          </a:prstGeom>
          <a:noFill/>
        </p:spPr>
        <p:txBody>
          <a:bodyPr wrap="square" rtlCol="0">
            <a:spAutoFit/>
          </a:bodyPr>
          <a:lstStyle/>
          <a:p>
            <a:pPr algn="ctr"/>
            <a:r>
              <a:rPr lang="en-US" sz="4000" b="1" dirty="0"/>
              <a:t>MPS in Accessibility Studies </a:t>
            </a:r>
          </a:p>
          <a:p>
            <a:pPr algn="ctr"/>
            <a:r>
              <a:rPr lang="en-US" sz="4000" i="1" dirty="0"/>
              <a:t>Ron</a:t>
            </a:r>
            <a:endParaRPr lang="en-US" sz="3200" i="1" dirty="0"/>
          </a:p>
        </p:txBody>
      </p:sp>
    </p:spTree>
    <p:extLst>
      <p:ext uri="{BB962C8B-B14F-4D97-AF65-F5344CB8AC3E}">
        <p14:creationId xmlns:p14="http://schemas.microsoft.com/office/powerpoint/2010/main" val="724327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082" y="1122363"/>
            <a:ext cx="9888486" cy="2479675"/>
          </a:xfrm>
        </p:spPr>
        <p:txBody>
          <a:bodyPr>
            <a:normAutofit/>
          </a:bodyPr>
          <a:lstStyle/>
          <a:p>
            <a:pPr algn="ctr"/>
            <a:r>
              <a:rPr lang="en-US" sz="5400" dirty="0"/>
              <a:t>Who are we designing for?</a:t>
            </a:r>
          </a:p>
        </p:txBody>
      </p:sp>
    </p:spTree>
    <p:extLst>
      <p:ext uri="{BB962C8B-B14F-4D97-AF65-F5344CB8AC3E}">
        <p14:creationId xmlns:p14="http://schemas.microsoft.com/office/powerpoint/2010/main" val="3819170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Elizabeth Sharma, 32</a:t>
            </a:r>
          </a:p>
        </p:txBody>
      </p:sp>
      <p:pic>
        <p:nvPicPr>
          <p:cNvPr id="2050" name="Picture 2" descr="https://lh6.googleusercontent.com/K01zdh4JMjLpOcteSoBRt5Zr97zqRWDiYKogV7MjVxip7lPKlNcn-k5y6piLVEh_XGsMwgUjFAkvt6j3ZpZ5eTj5LEcFJJyLFzN_ABbaTDTTGX4KZUPG-RvHAGR5txfFarNf2VRJL-AtQYDOIYfcb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4113" y="1690688"/>
            <a:ext cx="3641186" cy="36411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02164" y="5415567"/>
            <a:ext cx="3805084" cy="923330"/>
          </a:xfrm>
          <a:prstGeom prst="rect">
            <a:avLst/>
          </a:prstGeom>
        </p:spPr>
        <p:txBody>
          <a:bodyPr wrap="square">
            <a:spAutoFit/>
          </a:bodyPr>
          <a:lstStyle/>
          <a:p>
            <a:r>
              <a:rPr lang="en-US" dirty="0">
                <a:solidFill>
                  <a:srgbClr val="000000"/>
                </a:solidFill>
                <a:latin typeface="Arial" panose="020B0604020202020204" pitchFamily="34" charset="0"/>
              </a:rPr>
              <a:t>https://thispersondoesnotexist.com</a:t>
            </a:r>
            <a:endParaRPr lang="en-US" dirty="0"/>
          </a:p>
          <a:p>
            <a:br>
              <a:rPr lang="en-US" dirty="0"/>
            </a:br>
            <a:endParaRPr lang="en-US" dirty="0"/>
          </a:p>
        </p:txBody>
      </p:sp>
      <p:sp>
        <p:nvSpPr>
          <p:cNvPr id="5" name="Rectangle 4"/>
          <p:cNvSpPr/>
          <p:nvPr/>
        </p:nvSpPr>
        <p:spPr>
          <a:xfrm>
            <a:off x="2106164" y="2280174"/>
            <a:ext cx="6096000" cy="2462213"/>
          </a:xfrm>
          <a:prstGeom prst="rect">
            <a:avLst/>
          </a:prstGeom>
        </p:spPr>
        <p:txBody>
          <a:bodyPr>
            <a:spAutoFit/>
          </a:bodyPr>
          <a:lstStyle/>
          <a:p>
            <a:pPr marL="285750" indent="-285750" fontAlgn="base">
              <a:buFont typeface="Arial" panose="020B0604020202020204" pitchFamily="34" charset="0"/>
              <a:buChar char="•"/>
            </a:pPr>
            <a:r>
              <a:rPr lang="en-US" dirty="0"/>
              <a:t>Elizabeth became interested in disability rights in college</a:t>
            </a:r>
          </a:p>
          <a:p>
            <a:pPr marL="285750" indent="-285750" fontAlgn="base">
              <a:buFont typeface="Arial" panose="020B0604020202020204" pitchFamily="34" charset="0"/>
              <a:buChar char="•"/>
            </a:pPr>
            <a:r>
              <a:rPr lang="en-US" dirty="0"/>
              <a:t>She has been working for an advocacy nonprofit since graduating law school</a:t>
            </a:r>
          </a:p>
          <a:p>
            <a:pPr marL="285750" indent="-285750" fontAlgn="base">
              <a:spcAft>
                <a:spcPts val="1200"/>
              </a:spcAft>
              <a:buFont typeface="Arial" panose="020B0604020202020204" pitchFamily="34" charset="0"/>
              <a:buChar char="•"/>
            </a:pPr>
            <a:r>
              <a:rPr lang="en-US" dirty="0"/>
              <a:t>She would like to move into a policy position at a government agency </a:t>
            </a:r>
          </a:p>
          <a:p>
            <a:pPr marL="285750" indent="-285750" fontAlgn="base">
              <a:buFont typeface="Arial" panose="020B0604020202020204" pitchFamily="34" charset="0"/>
              <a:buChar char="•"/>
            </a:pPr>
            <a:r>
              <a:rPr lang="en-US" dirty="0"/>
              <a:t>She is well-versed in the legal side of accessibility, but wants to learn more about the business side of making accessible environments</a:t>
            </a:r>
          </a:p>
        </p:txBody>
      </p:sp>
    </p:spTree>
    <p:extLst>
      <p:ext uri="{BB962C8B-B14F-4D97-AF65-F5344CB8AC3E}">
        <p14:creationId xmlns:p14="http://schemas.microsoft.com/office/powerpoint/2010/main" val="172396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Ruben </a:t>
            </a:r>
            <a:r>
              <a:rPr lang="en-US" dirty="0" err="1"/>
              <a:t>Orantes</a:t>
            </a:r>
            <a:r>
              <a:rPr lang="en-US" dirty="0"/>
              <a:t>, 27</a:t>
            </a:r>
          </a:p>
        </p:txBody>
      </p:sp>
      <p:sp>
        <p:nvSpPr>
          <p:cNvPr id="4" name="Rectangle 3"/>
          <p:cNvSpPr/>
          <p:nvPr/>
        </p:nvSpPr>
        <p:spPr>
          <a:xfrm>
            <a:off x="8202164" y="5415567"/>
            <a:ext cx="3805084" cy="923330"/>
          </a:xfrm>
          <a:prstGeom prst="rect">
            <a:avLst/>
          </a:prstGeom>
        </p:spPr>
        <p:txBody>
          <a:bodyPr wrap="square">
            <a:spAutoFit/>
          </a:bodyPr>
          <a:lstStyle/>
          <a:p>
            <a:r>
              <a:rPr lang="en-US" dirty="0">
                <a:solidFill>
                  <a:srgbClr val="000000"/>
                </a:solidFill>
                <a:latin typeface="Arial" panose="020B0604020202020204" pitchFamily="34" charset="0"/>
              </a:rPr>
              <a:t>https://thispersondoesnotexist.com</a:t>
            </a:r>
            <a:endParaRPr lang="en-US" dirty="0"/>
          </a:p>
          <a:p>
            <a:br>
              <a:rPr lang="en-US" dirty="0"/>
            </a:br>
            <a:endParaRPr lang="en-US" dirty="0"/>
          </a:p>
        </p:txBody>
      </p:sp>
      <p:pic>
        <p:nvPicPr>
          <p:cNvPr id="3074" name="Picture 2" descr="https://lh5.googleusercontent.com/Uf54ZtY_WC33Rs9KIaE62z7sffJqKF1Why32-W7dbS5Xib4ECzOuTm_Km8CB3rEJUxHVTrAetydBl890z7Jq4XLHYyJM7_RvPjFmJbX9NLzonJygyZAK5Ikh_balb5Ovla3Iqt77O6tmQntI40y4w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2164" y="1567580"/>
            <a:ext cx="3673013" cy="36730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72244" y="1895980"/>
            <a:ext cx="6096000" cy="3139321"/>
          </a:xfrm>
          <a:prstGeom prst="rect">
            <a:avLst/>
          </a:prstGeom>
        </p:spPr>
        <p:txBody>
          <a:bodyPr>
            <a:spAutoFit/>
          </a:bodyPr>
          <a:lstStyle/>
          <a:p>
            <a:pPr marL="285750" indent="-285750">
              <a:buFont typeface="Arial" panose="020B0604020202020204" pitchFamily="34" charset="0"/>
              <a:buChar char="•"/>
            </a:pPr>
            <a:r>
              <a:rPr lang="en-US" dirty="0"/>
              <a:t>Ruben is a software developer at a mid-sized company. He started off as a backend programmer, but through on-the-job and spare-time learning he has become a full-stack web developer. </a:t>
            </a:r>
          </a:p>
          <a:p>
            <a:pPr marL="285750" indent="-285750">
              <a:buFont typeface="Arial" panose="020B0604020202020204" pitchFamily="34" charset="0"/>
              <a:buChar char="•"/>
            </a:pPr>
            <a:r>
              <a:rPr lang="en-US" dirty="0"/>
              <a:t>He knows the basics of usability testing and UX design, but he wants to learn more about design for accessibility</a:t>
            </a:r>
          </a:p>
          <a:p>
            <a:pPr marL="285750" indent="-285750">
              <a:buFont typeface="Arial" panose="020B0604020202020204" pitchFamily="34" charset="0"/>
              <a:buChar char="•"/>
            </a:pPr>
            <a:r>
              <a:rPr lang="en-US" dirty="0"/>
              <a:t>He has a visual impairment and wants to learn about accessibility beyond his own personal context</a:t>
            </a:r>
          </a:p>
          <a:p>
            <a:pPr marL="285750" indent="-285750">
              <a:buFont typeface="Arial" panose="020B0604020202020204" pitchFamily="34" charset="0"/>
              <a:buChar char="•"/>
            </a:pPr>
            <a:r>
              <a:rPr lang="en-US" dirty="0"/>
              <a:t>Within the next few years, he wants to move into a leadership role and advocate for better accessibility practices in software development</a:t>
            </a:r>
          </a:p>
        </p:txBody>
      </p:sp>
    </p:spTree>
    <p:extLst>
      <p:ext uri="{BB962C8B-B14F-4D97-AF65-F5344CB8AC3E}">
        <p14:creationId xmlns:p14="http://schemas.microsoft.com/office/powerpoint/2010/main" val="86276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Tom Parker, 38</a:t>
            </a:r>
          </a:p>
        </p:txBody>
      </p:sp>
      <p:pic>
        <p:nvPicPr>
          <p:cNvPr id="1026" name="Picture 2" descr="https://lh6.googleusercontent.com/BNI56Xlh3Z9Q0I6Oh4BrTDcN-znm40JteZWOvEgzdfqfqrHfWmg5ATeIIryGWNHp_G2K8KjwOGIJ6-KL1hblUFGx_CnhXCb8kMls1qTzUBG6qL4NaXvx3i_pbcShKyn0tSjCuLcHl6Aq8rVqrP8nX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5730" y="1690688"/>
            <a:ext cx="3569569" cy="35695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42888" y="5405735"/>
            <a:ext cx="3795252" cy="923330"/>
          </a:xfrm>
          <a:prstGeom prst="rect">
            <a:avLst/>
          </a:prstGeom>
        </p:spPr>
        <p:txBody>
          <a:bodyPr wrap="square">
            <a:spAutoFit/>
          </a:bodyPr>
          <a:lstStyle/>
          <a:p>
            <a:r>
              <a:rPr lang="en-US" dirty="0">
                <a:solidFill>
                  <a:srgbClr val="000000"/>
                </a:solidFill>
                <a:latin typeface="Arial" panose="020B0604020202020204" pitchFamily="34" charset="0"/>
              </a:rPr>
              <a:t>https://thispersondoesnotexist.com</a:t>
            </a:r>
            <a:endParaRPr lang="en-US" dirty="0"/>
          </a:p>
          <a:p>
            <a:br>
              <a:rPr lang="en-US" dirty="0"/>
            </a:br>
            <a:endParaRPr lang="en-US" dirty="0"/>
          </a:p>
        </p:txBody>
      </p:sp>
      <p:sp>
        <p:nvSpPr>
          <p:cNvPr id="5" name="Rectangle 4"/>
          <p:cNvSpPr/>
          <p:nvPr/>
        </p:nvSpPr>
        <p:spPr>
          <a:xfrm>
            <a:off x="2049027" y="2040106"/>
            <a:ext cx="6096000" cy="3016210"/>
          </a:xfrm>
          <a:prstGeom prst="rect">
            <a:avLst/>
          </a:prstGeom>
        </p:spPr>
        <p:txBody>
          <a:bodyPr>
            <a:spAutoFit/>
          </a:bodyPr>
          <a:lstStyle/>
          <a:p>
            <a:pPr marL="285750" indent="-285750" fontAlgn="base">
              <a:buFont typeface="Arial" panose="020B0604020202020204" pitchFamily="34" charset="0"/>
              <a:buChar char="•"/>
            </a:pPr>
            <a:r>
              <a:rPr lang="en-US" dirty="0"/>
              <a:t>A computer nerd in high school, Tom started off in corporate IT and then moved to a government position a few years ago</a:t>
            </a:r>
          </a:p>
          <a:p>
            <a:pPr marL="285750" indent="-285750" fontAlgn="base">
              <a:spcAft>
                <a:spcPts val="1200"/>
              </a:spcAft>
              <a:buFont typeface="Arial" panose="020B0604020202020204" pitchFamily="34" charset="0"/>
              <a:buChar char="•"/>
            </a:pPr>
            <a:r>
              <a:rPr lang="en-US" dirty="0"/>
              <a:t>Accessibility is taken much more seriously at his new workplace, and while Tom has learned a lot on the job, he wants to make sure he has a thorough understanding of Section 508 requirements</a:t>
            </a:r>
          </a:p>
          <a:p>
            <a:pPr marL="285750" indent="-285750" fontAlgn="base">
              <a:buFont typeface="Arial" panose="020B0604020202020204" pitchFamily="34" charset="0"/>
              <a:buChar char="•"/>
            </a:pPr>
            <a:r>
              <a:rPr lang="en-US" dirty="0"/>
              <a:t>He sees more opportunities for advancement if he can gain a more strategic, policy perspective instead of focusing on implementation</a:t>
            </a:r>
          </a:p>
        </p:txBody>
      </p:sp>
    </p:spTree>
    <p:extLst>
      <p:ext uri="{BB962C8B-B14F-4D97-AF65-F5344CB8AC3E}">
        <p14:creationId xmlns:p14="http://schemas.microsoft.com/office/powerpoint/2010/main" val="2837577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5959</TotalTime>
  <Words>2063</Words>
  <Application>Microsoft Macintosh PowerPoint</Application>
  <PresentationFormat>Widescreen</PresentationFormat>
  <Paragraphs>311</Paragraphs>
  <Slides>46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Verdana</vt:lpstr>
      <vt:lpstr>Wingdings</vt:lpstr>
      <vt:lpstr>1_Office Theme</vt:lpstr>
      <vt:lpstr>iSchool Assembly </vt:lpstr>
      <vt:lpstr>Agenda</vt:lpstr>
      <vt:lpstr>PowerPoint Presentation</vt:lpstr>
      <vt:lpstr>PowerPoint Presentation</vt:lpstr>
      <vt:lpstr>PowerPoint Presentation</vt:lpstr>
      <vt:lpstr>Who are we designing for?</vt:lpstr>
      <vt:lpstr>Elizabeth Sharma, 32</vt:lpstr>
      <vt:lpstr>Ruben Orantes, 27</vt:lpstr>
      <vt:lpstr>Tom Parker, 38</vt:lpstr>
      <vt:lpstr>The Big Picture</vt:lpstr>
      <vt:lpstr>Learning Outcomes</vt:lpstr>
      <vt:lpstr>MPS Structure</vt:lpstr>
      <vt:lpstr>Interested in helping? What classes would you like to see? What skills or competencies should be prioritized? Interested in joining the committee?</vt:lpstr>
      <vt:lpstr>PowerPoint Presentation</vt:lpstr>
      <vt:lpstr>Doctor of Inclusive Leadership for Information Organizations (ProfD) </vt:lpstr>
      <vt:lpstr>What needs will it address? </vt:lpstr>
      <vt:lpstr>Why us? </vt:lpstr>
      <vt:lpstr>Who is it for? </vt:lpstr>
      <vt:lpstr>Program Goal and Learning Outcomes </vt:lpstr>
      <vt:lpstr>Curriculum</vt:lpstr>
      <vt:lpstr>Courses, Part 1 </vt:lpstr>
      <vt:lpstr>Courses, Part 2</vt:lpstr>
      <vt:lpstr>Path Forward</vt:lpstr>
      <vt:lpstr>Brought to you by</vt:lpstr>
      <vt:lpstr>PowerPoint Presentation</vt:lpstr>
      <vt:lpstr>PowerPoint Presentation</vt:lpstr>
      <vt:lpstr>College Advisory Committee</vt:lpstr>
      <vt:lpstr>College Advisory Committee</vt:lpstr>
      <vt:lpstr>PowerPoint Presentation</vt:lpstr>
      <vt:lpstr>College Advisory Committee</vt:lpstr>
      <vt:lpstr>Thank You to 2021-2022 CAC Members</vt:lpstr>
      <vt:lpstr>PowerPoint Presentation</vt:lpstr>
      <vt:lpstr>PowerPoint Presentation</vt:lpstr>
      <vt:lpstr>PowerPoint Presentation</vt:lpstr>
      <vt:lpstr>Ballot 1: Assembly Officers</vt:lpstr>
      <vt:lpstr>PowerPoint Presentation</vt:lpstr>
      <vt:lpstr>Ballot 2: APT Officers</vt:lpstr>
      <vt:lpstr>PowerPoint Presentation</vt:lpstr>
      <vt:lpstr>Graduate Council</vt:lpstr>
      <vt:lpstr>PowerPoint Presentation</vt:lpstr>
      <vt:lpstr>College Advisory Committee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Administration - Compliance</dc:title>
  <dc:creator>Diane M. Travis</dc:creator>
  <cp:lastModifiedBy>Jessica Vitak</cp:lastModifiedBy>
  <cp:revision>133</cp:revision>
  <dcterms:created xsi:type="dcterms:W3CDTF">2017-05-15T15:43:30Z</dcterms:created>
  <dcterms:modified xsi:type="dcterms:W3CDTF">2022-05-06T00:05:32Z</dcterms:modified>
</cp:coreProperties>
</file>