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2" r:id="rId2"/>
    <p:sldId id="263" r:id="rId3"/>
    <p:sldId id="264" r:id="rId4"/>
    <p:sldId id="257" r:id="rId5"/>
    <p:sldId id="265" r:id="rId6"/>
    <p:sldId id="258" r:id="rId7"/>
    <p:sldId id="266" r:id="rId8"/>
    <p:sldId id="268" r:id="rId9"/>
    <p:sldId id="260" r:id="rId10"/>
    <p:sldId id="272" r:id="rId11"/>
    <p:sldId id="261" r:id="rId12"/>
    <p:sldId id="270" r:id="rId13"/>
    <p:sldId id="269" r:id="rId14"/>
    <p:sldId id="273" r:id="rId15"/>
    <p:sldId id="274" r:id="rId16"/>
    <p:sldId id="276"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9859F-9631-4849-92F5-D7AEA2148E38}" type="datetimeFigureOut">
              <a:rPr lang="en-US" smtClean="0"/>
              <a:t>10/2/15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303BC0-161E-5848-9D53-678E8BCEEB81}" type="slidenum">
              <a:rPr lang="en-US" smtClean="0"/>
              <a:t>‹#›</a:t>
            </a:fld>
            <a:endParaRPr lang="en-US"/>
          </a:p>
        </p:txBody>
      </p:sp>
    </p:spTree>
    <p:extLst>
      <p:ext uri="{BB962C8B-B14F-4D97-AF65-F5344CB8AC3E}">
        <p14:creationId xmlns:p14="http://schemas.microsoft.com/office/powerpoint/2010/main" val="7705085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03BC0-161E-5848-9D53-678E8BCEEB81}" type="slidenum">
              <a:rPr lang="en-US" smtClean="0"/>
              <a:t>6</a:t>
            </a:fld>
            <a:endParaRPr lang="en-US"/>
          </a:p>
        </p:txBody>
      </p:sp>
    </p:spTree>
    <p:extLst>
      <p:ext uri="{BB962C8B-B14F-4D97-AF65-F5344CB8AC3E}">
        <p14:creationId xmlns:p14="http://schemas.microsoft.com/office/powerpoint/2010/main" val="4220699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A539BE-58B8-8E46-842F-1744274EA5C6}" type="datetimeFigureOut">
              <a:rPr lang="en-US" smtClean="0"/>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248491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539BE-58B8-8E46-842F-1744274EA5C6}" type="datetimeFigureOut">
              <a:rPr lang="en-US" smtClean="0"/>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114826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539BE-58B8-8E46-842F-1744274EA5C6}" type="datetimeFigureOut">
              <a:rPr lang="en-US" smtClean="0"/>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77309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539BE-58B8-8E46-842F-1744274EA5C6}" type="datetimeFigureOut">
              <a:rPr lang="en-US" smtClean="0"/>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88391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539BE-58B8-8E46-842F-1744274EA5C6}" type="datetimeFigureOut">
              <a:rPr lang="en-US" smtClean="0"/>
              <a:t>9/30/15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360907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A539BE-58B8-8E46-842F-1744274EA5C6}" type="datetimeFigureOut">
              <a:rPr lang="en-US" smtClean="0"/>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273455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A539BE-58B8-8E46-842F-1744274EA5C6}" type="datetimeFigureOut">
              <a:rPr lang="en-US" smtClean="0"/>
              <a:t>9/30/15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208487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A539BE-58B8-8E46-842F-1744274EA5C6}" type="datetimeFigureOut">
              <a:rPr lang="en-US" smtClean="0"/>
              <a:t>9/30/15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1859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539BE-58B8-8E46-842F-1744274EA5C6}" type="datetimeFigureOut">
              <a:rPr lang="en-US" smtClean="0"/>
              <a:t>9/30/15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308707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539BE-58B8-8E46-842F-1744274EA5C6}" type="datetimeFigureOut">
              <a:rPr lang="en-US" smtClean="0"/>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58270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539BE-58B8-8E46-842F-1744274EA5C6}" type="datetimeFigureOut">
              <a:rPr lang="en-US" smtClean="0"/>
              <a:t>9/30/15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19782-190B-E14B-990F-7B40305FFB14}" type="slidenum">
              <a:rPr lang="en-US" smtClean="0"/>
              <a:t>‹#›</a:t>
            </a:fld>
            <a:endParaRPr lang="en-US"/>
          </a:p>
        </p:txBody>
      </p:sp>
    </p:spTree>
    <p:extLst>
      <p:ext uri="{BB962C8B-B14F-4D97-AF65-F5344CB8AC3E}">
        <p14:creationId xmlns:p14="http://schemas.microsoft.com/office/powerpoint/2010/main" val="41464424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539BE-58B8-8E46-842F-1744274EA5C6}" type="datetimeFigureOut">
              <a:rPr lang="en-US" smtClean="0"/>
              <a:t>9/30/15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19782-190B-E14B-990F-7B40305FFB14}" type="slidenum">
              <a:rPr lang="en-US" smtClean="0"/>
              <a:t>‹#›</a:t>
            </a:fld>
            <a:endParaRPr lang="en-US"/>
          </a:p>
        </p:txBody>
      </p:sp>
    </p:spTree>
    <p:extLst>
      <p:ext uri="{BB962C8B-B14F-4D97-AF65-F5344CB8AC3E}">
        <p14:creationId xmlns:p14="http://schemas.microsoft.com/office/powerpoint/2010/main" val="366901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resident.umd.edu/policies/2014-i-600a.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iSchool</a:t>
            </a:r>
            <a:r>
              <a:rPr lang="en-US" dirty="0" smtClean="0"/>
              <a:t> College </a:t>
            </a:r>
            <a:r>
              <a:rPr lang="en-US" dirty="0" smtClean="0"/>
              <a:t>Assembly</a:t>
            </a:r>
            <a:br>
              <a:rPr lang="en-US" dirty="0" smtClean="0"/>
            </a:br>
            <a:r>
              <a:rPr lang="en-US" dirty="0" smtClean="0"/>
              <a:t>October 2</a:t>
            </a:r>
            <a:r>
              <a:rPr lang="en-US" dirty="0" smtClean="0"/>
              <a:t>, </a:t>
            </a:r>
            <a:r>
              <a:rPr lang="en-US" dirty="0" smtClean="0"/>
              <a:t>2015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519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1231901" y="418353"/>
            <a:ext cx="6896100" cy="6152299"/>
          </a:xfrm>
          <a:prstGeom prst="rect">
            <a:avLst/>
          </a:prstGeom>
        </p:spPr>
      </p:pic>
    </p:spTree>
    <p:extLst>
      <p:ext uri="{BB962C8B-B14F-4D97-AF65-F5344CB8AC3E}">
        <p14:creationId xmlns:p14="http://schemas.microsoft.com/office/powerpoint/2010/main" val="10944254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Dean’s Update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Academic Programs (Ann Weeks)</a:t>
            </a:r>
          </a:p>
          <a:p>
            <a:pPr lvl="1"/>
            <a:r>
              <a:rPr lang="en-US" dirty="0" smtClean="0"/>
              <a:t>Student Services – Graduate Advisor hire in process</a:t>
            </a:r>
          </a:p>
          <a:p>
            <a:r>
              <a:rPr lang="en-US" dirty="0" smtClean="0"/>
              <a:t>Research &amp; Research Support (Susan Winter)</a:t>
            </a:r>
          </a:p>
          <a:p>
            <a:r>
              <a:rPr lang="en-US" dirty="0" smtClean="0"/>
              <a:t>Innovation, Entrepreneurship and Engagement</a:t>
            </a:r>
          </a:p>
          <a:p>
            <a:pPr lvl="1"/>
            <a:r>
              <a:rPr lang="en-US" dirty="0" smtClean="0"/>
              <a:t>New Director, Tim Summers</a:t>
            </a:r>
          </a:p>
          <a:p>
            <a:r>
              <a:rPr lang="en-US" dirty="0" smtClean="0"/>
              <a:t>Facilities (Kathleen </a:t>
            </a:r>
            <a:r>
              <a:rPr lang="en-US" dirty="0" err="1" smtClean="0"/>
              <a:t>Fominaya</a:t>
            </a:r>
            <a:r>
              <a:rPr lang="en-US" dirty="0" smtClean="0"/>
              <a:t>)</a:t>
            </a:r>
          </a:p>
          <a:p>
            <a:pPr lvl="1"/>
            <a:r>
              <a:rPr lang="en-US" dirty="0" err="1" smtClean="0"/>
              <a:t>Hornbake</a:t>
            </a:r>
            <a:r>
              <a:rPr lang="en-US" dirty="0" smtClean="0"/>
              <a:t> North build out and </a:t>
            </a:r>
            <a:r>
              <a:rPr lang="en-US" dirty="0" err="1" smtClean="0"/>
              <a:t>Hornbake</a:t>
            </a:r>
            <a:r>
              <a:rPr lang="en-US" dirty="0" smtClean="0"/>
              <a:t> South Updating in planning stages</a:t>
            </a:r>
          </a:p>
          <a:p>
            <a:r>
              <a:rPr lang="en-US" dirty="0" smtClean="0"/>
              <a:t>Finances (Kathleen </a:t>
            </a:r>
            <a:r>
              <a:rPr lang="en-US" dirty="0" err="1" smtClean="0"/>
              <a:t>Fominaya</a:t>
            </a:r>
            <a:r>
              <a:rPr lang="en-US" dirty="0" smtClean="0"/>
              <a:t>)</a:t>
            </a:r>
          </a:p>
          <a:p>
            <a:pPr lvl="1"/>
            <a:r>
              <a:rPr lang="en-US" dirty="0" smtClean="0"/>
              <a:t>2015FY budget under development</a:t>
            </a:r>
          </a:p>
          <a:p>
            <a:pPr lvl="1"/>
            <a:endParaRPr lang="en-US" dirty="0"/>
          </a:p>
        </p:txBody>
      </p:sp>
    </p:spTree>
    <p:extLst>
      <p:ext uri="{BB962C8B-B14F-4D97-AF65-F5344CB8AC3E}">
        <p14:creationId xmlns:p14="http://schemas.microsoft.com/office/powerpoint/2010/main" val="365825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Dean’s Update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Communications </a:t>
            </a:r>
          </a:p>
          <a:p>
            <a:pPr lvl="1"/>
            <a:r>
              <a:rPr lang="en-US" dirty="0" smtClean="0"/>
              <a:t>New Communications Coordinator (</a:t>
            </a:r>
            <a:r>
              <a:rPr lang="en-US" dirty="0" err="1" smtClean="0"/>
              <a:t>Johnna</a:t>
            </a:r>
            <a:r>
              <a:rPr lang="en-US" dirty="0" smtClean="0"/>
              <a:t> </a:t>
            </a:r>
            <a:r>
              <a:rPr lang="en-US" dirty="0" err="1" smtClean="0"/>
              <a:t>Percell</a:t>
            </a:r>
            <a:r>
              <a:rPr lang="en-US" dirty="0" smtClean="0"/>
              <a:t>)</a:t>
            </a:r>
          </a:p>
          <a:p>
            <a:pPr lvl="1"/>
            <a:r>
              <a:rPr lang="en-US" dirty="0" smtClean="0"/>
              <a:t>Media Monitoring</a:t>
            </a:r>
          </a:p>
          <a:p>
            <a:r>
              <a:rPr lang="en-US" dirty="0" smtClean="0"/>
              <a:t>Personnel (Maggie Rodriguez)</a:t>
            </a:r>
          </a:p>
          <a:p>
            <a:pPr lvl="1"/>
            <a:r>
              <a:rPr lang="en-US" dirty="0" smtClean="0"/>
              <a:t>New People</a:t>
            </a:r>
          </a:p>
          <a:p>
            <a:pPr lvl="2"/>
            <a:r>
              <a:rPr lang="en-US" dirty="0" smtClean="0"/>
              <a:t>Tim Summers</a:t>
            </a:r>
          </a:p>
          <a:p>
            <a:pPr lvl="2"/>
            <a:r>
              <a:rPr lang="en-US" dirty="0" err="1" smtClean="0"/>
              <a:t>Johnna</a:t>
            </a:r>
            <a:r>
              <a:rPr lang="en-US" dirty="0" smtClean="0"/>
              <a:t> </a:t>
            </a:r>
            <a:r>
              <a:rPr lang="en-US" dirty="0" err="1" smtClean="0"/>
              <a:t>Percell</a:t>
            </a:r>
            <a:endParaRPr lang="en-US" dirty="0" smtClean="0"/>
          </a:p>
          <a:p>
            <a:pPr lvl="1"/>
            <a:r>
              <a:rPr lang="en-US" dirty="0" smtClean="0"/>
              <a:t>Tenure track hires in process</a:t>
            </a:r>
          </a:p>
          <a:p>
            <a:pPr lvl="1"/>
            <a:r>
              <a:rPr lang="en-US" dirty="0" smtClean="0"/>
              <a:t>Professional track hires planned</a:t>
            </a:r>
          </a:p>
          <a:p>
            <a:r>
              <a:rPr lang="en-US" dirty="0" smtClean="0"/>
              <a:t>IT Services (David Baugh)</a:t>
            </a:r>
          </a:p>
          <a:p>
            <a:pPr lvl="1"/>
            <a:r>
              <a:rPr lang="en-US" dirty="0" smtClean="0"/>
              <a:t>Desktop Support hire in process</a:t>
            </a:r>
            <a:endParaRPr lang="en-US" dirty="0"/>
          </a:p>
          <a:p>
            <a:pPr lvl="1"/>
            <a:endParaRPr lang="en-US" dirty="0" smtClean="0"/>
          </a:p>
        </p:txBody>
      </p:sp>
    </p:spTree>
    <p:extLst>
      <p:ext uri="{BB962C8B-B14F-4D97-AF65-F5344CB8AC3E}">
        <p14:creationId xmlns:p14="http://schemas.microsoft.com/office/powerpoint/2010/main" val="4164054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Dean’s Update</a:t>
            </a:r>
            <a:endParaRPr lang="en-US" dirty="0"/>
          </a:p>
        </p:txBody>
      </p:sp>
      <p:sp>
        <p:nvSpPr>
          <p:cNvPr id="3" name="Content Placeholder 2"/>
          <p:cNvSpPr>
            <a:spLocks noGrp="1"/>
          </p:cNvSpPr>
          <p:nvPr>
            <p:ph idx="1"/>
          </p:nvPr>
        </p:nvSpPr>
        <p:spPr/>
        <p:txBody>
          <a:bodyPr/>
          <a:lstStyle/>
          <a:p>
            <a:r>
              <a:rPr lang="en-US" dirty="0" smtClean="0"/>
              <a:t>External Relations &amp; Development (Larry </a:t>
            </a:r>
            <a:r>
              <a:rPr lang="en-US" dirty="0" err="1" smtClean="0"/>
              <a:t>Liff</a:t>
            </a:r>
            <a:r>
              <a:rPr lang="en-US" dirty="0" smtClean="0"/>
              <a:t>)</a:t>
            </a:r>
          </a:p>
          <a:p>
            <a:r>
              <a:rPr lang="en-US" dirty="0" smtClean="0"/>
              <a:t>Governance and Planning</a:t>
            </a:r>
          </a:p>
          <a:p>
            <a:pPr lvl="1"/>
            <a:r>
              <a:rPr lang="en-US" dirty="0" smtClean="0"/>
              <a:t>College Advisory Committee</a:t>
            </a:r>
          </a:p>
          <a:p>
            <a:pPr lvl="1"/>
            <a:r>
              <a:rPr lang="en-US" dirty="0" smtClean="0"/>
              <a:t>Emerging Strategic Initiatives</a:t>
            </a:r>
          </a:p>
          <a:p>
            <a:pPr lvl="1"/>
            <a:r>
              <a:rPr lang="en-US" dirty="0" smtClean="0"/>
              <a:t>College Review (Fall 2016) </a:t>
            </a:r>
          </a:p>
        </p:txBody>
      </p:sp>
    </p:spTree>
    <p:extLst>
      <p:ext uri="{BB962C8B-B14F-4D97-AF65-F5344CB8AC3E}">
        <p14:creationId xmlns:p14="http://schemas.microsoft.com/office/powerpoint/2010/main" val="140449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Review</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“Periodic review of an academic unit's pursuit of excellence can contribute significantly to the enhancement of the unit's progress and respond to the University's responsibility for efficient use of resources. Each academic unit on campus shall undergo a review at no more than seven-year intervals. Centers contained within a unit shall be reviewed along with the unit. “</a:t>
            </a:r>
          </a:p>
          <a:p>
            <a:pPr marL="0" indent="0" algn="r">
              <a:buNone/>
            </a:pPr>
            <a:r>
              <a:rPr lang="en-US" sz="2000" dirty="0" smtClean="0">
                <a:hlinkClick r:id="rId2"/>
              </a:rPr>
              <a:t>http://www.president.umd.edu/policies/2014-i-600a.html</a:t>
            </a:r>
            <a:r>
              <a:rPr lang="en-US" sz="2000" dirty="0" smtClean="0"/>
              <a:t> </a:t>
            </a:r>
            <a:endParaRPr lang="en-US" sz="2000" dirty="0"/>
          </a:p>
        </p:txBody>
      </p:sp>
    </p:spTree>
    <p:extLst>
      <p:ext uri="{BB962C8B-B14F-4D97-AF65-F5344CB8AC3E}">
        <p14:creationId xmlns:p14="http://schemas.microsoft.com/office/powerpoint/2010/main" val="2602542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Goals</a:t>
            </a:r>
            <a:endParaRPr lang="en-US" dirty="0"/>
          </a:p>
        </p:txBody>
      </p:sp>
      <p:sp>
        <p:nvSpPr>
          <p:cNvPr id="3" name="Content Placeholder 2"/>
          <p:cNvSpPr>
            <a:spLocks noGrp="1"/>
          </p:cNvSpPr>
          <p:nvPr>
            <p:ph idx="1"/>
          </p:nvPr>
        </p:nvSpPr>
        <p:spPr/>
        <p:txBody>
          <a:bodyPr/>
          <a:lstStyle/>
          <a:p>
            <a:r>
              <a:rPr lang="en-US" dirty="0" smtClean="0"/>
              <a:t>Academic Programs </a:t>
            </a:r>
          </a:p>
          <a:p>
            <a:pPr lvl="1"/>
            <a:r>
              <a:rPr lang="en-US" dirty="0" smtClean="0"/>
              <a:t>Doctoral </a:t>
            </a:r>
          </a:p>
          <a:p>
            <a:pPr lvl="1"/>
            <a:r>
              <a:rPr lang="en-US" dirty="0" smtClean="0"/>
              <a:t>Masters (HCIM, MLS, MIM)</a:t>
            </a:r>
          </a:p>
          <a:p>
            <a:pPr lvl="1"/>
            <a:r>
              <a:rPr lang="en-US" dirty="0" smtClean="0"/>
              <a:t>Undergraduate</a:t>
            </a:r>
          </a:p>
          <a:p>
            <a:pPr lvl="1"/>
            <a:r>
              <a:rPr lang="en-US" dirty="0" smtClean="0"/>
              <a:t>Professional Education</a:t>
            </a:r>
          </a:p>
          <a:p>
            <a:r>
              <a:rPr lang="en-US" dirty="0" smtClean="0"/>
              <a:t>Research</a:t>
            </a:r>
          </a:p>
          <a:p>
            <a:r>
              <a:rPr lang="en-US" dirty="0" smtClean="0"/>
              <a:t>Innovation, Entrepreneurship, and Engagement (IEE) </a:t>
            </a:r>
          </a:p>
        </p:txBody>
      </p:sp>
    </p:spTree>
    <p:extLst>
      <p:ext uri="{BB962C8B-B14F-4D97-AF65-F5344CB8AC3E}">
        <p14:creationId xmlns:p14="http://schemas.microsoft.com/office/powerpoint/2010/main" val="578712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Goals</a:t>
            </a:r>
            <a:endParaRPr lang="en-US" dirty="0"/>
          </a:p>
        </p:txBody>
      </p:sp>
      <p:sp>
        <p:nvSpPr>
          <p:cNvPr id="3" name="Content Placeholder 2"/>
          <p:cNvSpPr>
            <a:spLocks noGrp="1"/>
          </p:cNvSpPr>
          <p:nvPr>
            <p:ph idx="1"/>
          </p:nvPr>
        </p:nvSpPr>
        <p:spPr/>
        <p:txBody>
          <a:bodyPr/>
          <a:lstStyle/>
          <a:p>
            <a:r>
              <a:rPr lang="en-US" dirty="0" smtClean="0"/>
              <a:t>Performance at Scale</a:t>
            </a:r>
          </a:p>
          <a:p>
            <a:pPr lvl="1"/>
            <a:r>
              <a:rPr lang="en-US" dirty="0" smtClean="0"/>
              <a:t>What does competence performance accomplish?</a:t>
            </a:r>
          </a:p>
          <a:p>
            <a:r>
              <a:rPr lang="en-US" dirty="0" smtClean="0"/>
              <a:t>Excellence</a:t>
            </a:r>
          </a:p>
          <a:p>
            <a:pPr lvl="1"/>
            <a:r>
              <a:rPr lang="en-US" dirty="0" smtClean="0"/>
              <a:t>What does exemplary performance accomplish (that is different than competent performance)?</a:t>
            </a:r>
          </a:p>
          <a:p>
            <a:pPr lvl="1"/>
            <a:endParaRPr lang="en-US" dirty="0" smtClean="0"/>
          </a:p>
        </p:txBody>
      </p:sp>
    </p:spTree>
    <p:extLst>
      <p:ext uri="{BB962C8B-B14F-4D97-AF65-F5344CB8AC3E}">
        <p14:creationId xmlns:p14="http://schemas.microsoft.com/office/powerpoint/2010/main" val="361489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Long Term Goals</a:t>
            </a:r>
            <a:endParaRPr lang="en-US" dirty="0"/>
          </a:p>
        </p:txBody>
      </p:sp>
      <p:sp>
        <p:nvSpPr>
          <p:cNvPr id="3" name="Content Placeholder 2"/>
          <p:cNvSpPr>
            <a:spLocks noGrp="1"/>
          </p:cNvSpPr>
          <p:nvPr>
            <p:ph idx="1"/>
          </p:nvPr>
        </p:nvSpPr>
        <p:spPr/>
        <p:txBody>
          <a:bodyPr/>
          <a:lstStyle/>
          <a:p>
            <a:r>
              <a:rPr lang="en-US" dirty="0" smtClean="0"/>
              <a:t>What are we trying to accomplish with this effort &amp; how can we tell if we are accomplishing that?</a:t>
            </a:r>
            <a:endParaRPr lang="en-US" dirty="0"/>
          </a:p>
        </p:txBody>
      </p:sp>
    </p:spTree>
    <p:extLst>
      <p:ext uri="{BB962C8B-B14F-4D97-AF65-F5344CB8AC3E}">
        <p14:creationId xmlns:p14="http://schemas.microsoft.com/office/powerpoint/2010/main" val="265699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MLS Name Change</a:t>
            </a:r>
            <a:endParaRPr lang="en-US" dirty="0"/>
          </a:p>
        </p:txBody>
      </p:sp>
      <p:sp>
        <p:nvSpPr>
          <p:cNvPr id="3" name="Content Placeholder 2"/>
          <p:cNvSpPr>
            <a:spLocks noGrp="1"/>
          </p:cNvSpPr>
          <p:nvPr>
            <p:ph idx="1"/>
          </p:nvPr>
        </p:nvSpPr>
        <p:spPr/>
        <p:txBody>
          <a:bodyPr/>
          <a:lstStyle/>
          <a:p>
            <a:r>
              <a:rPr lang="en-US" dirty="0" smtClean="0"/>
              <a:t>Proposed Motion: </a:t>
            </a:r>
          </a:p>
          <a:p>
            <a:pPr lvl="1"/>
            <a:r>
              <a:rPr lang="en-US" dirty="0" smtClean="0"/>
              <a:t>The College Assembly approves the proposal to change the name of the Masters of Library Science (MLS) to the Masters of Library and Information Science (MLIS).</a:t>
            </a:r>
          </a:p>
          <a:p>
            <a:endParaRPr lang="en-US" dirty="0"/>
          </a:p>
        </p:txBody>
      </p:sp>
    </p:spTree>
    <p:extLst>
      <p:ext uri="{BB962C8B-B14F-4D97-AF65-F5344CB8AC3E}">
        <p14:creationId xmlns:p14="http://schemas.microsoft.com/office/powerpoint/2010/main" val="31790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a:t>
            </a:r>
            <a:endParaRPr lang="en-US" dirty="0"/>
          </a:p>
        </p:txBody>
      </p:sp>
      <p:sp>
        <p:nvSpPr>
          <p:cNvPr id="3" name="Content Placeholder 2"/>
          <p:cNvSpPr>
            <a:spLocks noGrp="1"/>
          </p:cNvSpPr>
          <p:nvPr>
            <p:ph idx="1"/>
          </p:nvPr>
        </p:nvSpPr>
        <p:spPr/>
        <p:txBody>
          <a:bodyPr/>
          <a:lstStyle/>
          <a:p>
            <a:r>
              <a:rPr lang="en-US" dirty="0" smtClean="0"/>
              <a:t>Where are we going?</a:t>
            </a:r>
          </a:p>
          <a:p>
            <a:r>
              <a:rPr lang="en-US" dirty="0" smtClean="0"/>
              <a:t>How will we get there?</a:t>
            </a:r>
            <a:endParaRPr lang="en-US" dirty="0"/>
          </a:p>
        </p:txBody>
      </p:sp>
    </p:spTree>
    <p:extLst>
      <p:ext uri="{BB962C8B-B14F-4D97-AF65-F5344CB8AC3E}">
        <p14:creationId xmlns:p14="http://schemas.microsoft.com/office/powerpoint/2010/main" val="117703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going?</a:t>
            </a:r>
            <a:endParaRPr lang="en-US" dirty="0"/>
          </a:p>
        </p:txBody>
      </p:sp>
      <p:sp>
        <p:nvSpPr>
          <p:cNvPr id="3" name="Content Placeholder 2"/>
          <p:cNvSpPr>
            <a:spLocks noGrp="1"/>
          </p:cNvSpPr>
          <p:nvPr>
            <p:ph idx="1"/>
          </p:nvPr>
        </p:nvSpPr>
        <p:spPr>
          <a:xfrm>
            <a:off x="457200" y="1600200"/>
            <a:ext cx="8229600" cy="5035550"/>
          </a:xfrm>
        </p:spPr>
        <p:txBody>
          <a:bodyPr>
            <a:normAutofit fontScale="77500" lnSpcReduction="20000"/>
          </a:bodyPr>
          <a:lstStyle/>
          <a:p>
            <a:r>
              <a:rPr lang="en-US" dirty="0" smtClean="0"/>
              <a:t>Goal: Top 10 Public University</a:t>
            </a:r>
          </a:p>
          <a:p>
            <a:endParaRPr lang="en-US" dirty="0" smtClean="0"/>
          </a:p>
          <a:p>
            <a:r>
              <a:rPr lang="en-US" dirty="0" smtClean="0"/>
              <a:t>Affordable and Accessible Education</a:t>
            </a:r>
          </a:p>
          <a:p>
            <a:r>
              <a:rPr lang="en-US" dirty="0" smtClean="0"/>
              <a:t>Research Excellence</a:t>
            </a:r>
          </a:p>
          <a:p>
            <a:pPr lvl="1"/>
            <a:r>
              <a:rPr lang="en-US" dirty="0" smtClean="0"/>
              <a:t>Global Climate Change</a:t>
            </a:r>
          </a:p>
          <a:p>
            <a:pPr lvl="1"/>
            <a:r>
              <a:rPr lang="en-US" dirty="0" err="1" smtClean="0"/>
              <a:t>Cybersecurity</a:t>
            </a:r>
            <a:endParaRPr lang="en-US" dirty="0" smtClean="0"/>
          </a:p>
          <a:p>
            <a:pPr lvl="1"/>
            <a:r>
              <a:rPr lang="en-US" dirty="0" smtClean="0"/>
              <a:t>Big Data</a:t>
            </a:r>
          </a:p>
          <a:p>
            <a:pPr lvl="1"/>
            <a:r>
              <a:rPr lang="en-US" dirty="0" smtClean="0"/>
              <a:t>Virtual Reality/Augmented Reality</a:t>
            </a:r>
          </a:p>
          <a:p>
            <a:pPr lvl="1"/>
            <a:r>
              <a:rPr lang="en-US" dirty="0" smtClean="0"/>
              <a:t>Contemporary African-American Experience</a:t>
            </a:r>
          </a:p>
          <a:p>
            <a:pPr lvl="1"/>
            <a:r>
              <a:rPr lang="en-US" dirty="0" smtClean="0"/>
              <a:t>Brain Behavior Initiative</a:t>
            </a:r>
          </a:p>
          <a:p>
            <a:pPr lvl="1"/>
            <a:r>
              <a:rPr lang="en-US" dirty="0" smtClean="0"/>
              <a:t>Sports medicine and human performance</a:t>
            </a:r>
          </a:p>
          <a:p>
            <a:r>
              <a:rPr lang="en-US" dirty="0" smtClean="0"/>
              <a:t>Imagination and Innovation</a:t>
            </a:r>
          </a:p>
          <a:p>
            <a:r>
              <a:rPr lang="en-US" dirty="0" smtClean="0"/>
              <a:t>Maryland Pride</a:t>
            </a:r>
          </a:p>
          <a:p>
            <a:pPr marL="0" indent="0">
              <a:buNone/>
            </a:pPr>
            <a:endParaRPr lang="en-US" dirty="0" smtClean="0"/>
          </a:p>
        </p:txBody>
      </p:sp>
    </p:spTree>
    <p:extLst>
      <p:ext uri="{BB962C8B-B14F-4D97-AF65-F5344CB8AC3E}">
        <p14:creationId xmlns:p14="http://schemas.microsoft.com/office/powerpoint/2010/main" val="195755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we get there?</a:t>
            </a:r>
            <a:endParaRPr lang="en-US" dirty="0"/>
          </a:p>
        </p:txBody>
      </p:sp>
      <p:sp>
        <p:nvSpPr>
          <p:cNvPr id="3" name="Content Placeholder 2"/>
          <p:cNvSpPr>
            <a:spLocks noGrp="1"/>
          </p:cNvSpPr>
          <p:nvPr>
            <p:ph idx="1"/>
          </p:nvPr>
        </p:nvSpPr>
        <p:spPr/>
        <p:txBody>
          <a:bodyPr/>
          <a:lstStyle/>
          <a:p>
            <a:r>
              <a:rPr lang="en-US" dirty="0" smtClean="0"/>
              <a:t>Estimated cost: $2 Billion </a:t>
            </a:r>
          </a:p>
          <a:p>
            <a:pPr lvl="1"/>
            <a:r>
              <a:rPr lang="en-US" dirty="0" smtClean="0"/>
              <a:t>$1 Billion in capital</a:t>
            </a:r>
          </a:p>
          <a:p>
            <a:pPr lvl="1"/>
            <a:r>
              <a:rPr lang="en-US" dirty="0" smtClean="0"/>
              <a:t>$1 Billion in operating revenue</a:t>
            </a:r>
          </a:p>
          <a:p>
            <a:pPr lvl="1"/>
            <a:endParaRPr lang="en-US" dirty="0"/>
          </a:p>
          <a:p>
            <a:r>
              <a:rPr lang="en-US" dirty="0" smtClean="0"/>
              <a:t>Increasing the endowment</a:t>
            </a:r>
          </a:p>
          <a:p>
            <a:pPr lvl="1"/>
            <a:r>
              <a:rPr lang="en-US" dirty="0" smtClean="0"/>
              <a:t>2-3 times  (~$500 million to ~$1.5 billion)</a:t>
            </a:r>
          </a:p>
          <a:p>
            <a:r>
              <a:rPr lang="en-US" dirty="0" smtClean="0"/>
              <a:t>Increasing operating revenue </a:t>
            </a:r>
          </a:p>
          <a:p>
            <a:pPr lvl="1"/>
            <a:r>
              <a:rPr lang="en-US" dirty="0" smtClean="0"/>
              <a:t>50% (~$1.9 billion to $~3 billion)</a:t>
            </a:r>
          </a:p>
          <a:p>
            <a:pPr lvl="1"/>
            <a:endParaRPr lang="en-US" dirty="0" smtClean="0"/>
          </a:p>
        </p:txBody>
      </p:sp>
    </p:spTree>
    <p:extLst>
      <p:ext uri="{BB962C8B-B14F-4D97-AF65-F5344CB8AC3E}">
        <p14:creationId xmlns:p14="http://schemas.microsoft.com/office/powerpoint/2010/main" val="377204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we get there?</a:t>
            </a:r>
            <a:endParaRPr lang="en-US" dirty="0"/>
          </a:p>
        </p:txBody>
      </p:sp>
      <p:sp>
        <p:nvSpPr>
          <p:cNvPr id="3" name="Content Placeholder 2"/>
          <p:cNvSpPr>
            <a:spLocks noGrp="1"/>
          </p:cNvSpPr>
          <p:nvPr>
            <p:ph idx="1"/>
          </p:nvPr>
        </p:nvSpPr>
        <p:spPr/>
        <p:txBody>
          <a:bodyPr/>
          <a:lstStyle/>
          <a:p>
            <a:r>
              <a:rPr lang="en-US" dirty="0" smtClean="0"/>
              <a:t>Philanthropy</a:t>
            </a:r>
          </a:p>
          <a:p>
            <a:pPr lvl="1"/>
            <a:r>
              <a:rPr lang="en-US" dirty="0" smtClean="0"/>
              <a:t>$200+ Million in 2015FY</a:t>
            </a:r>
          </a:p>
          <a:p>
            <a:r>
              <a:rPr lang="en-US" dirty="0" smtClean="0"/>
              <a:t>Entrepreneurial programs</a:t>
            </a:r>
          </a:p>
          <a:p>
            <a:r>
              <a:rPr lang="en-US" dirty="0" smtClean="0"/>
              <a:t>Partnerships</a:t>
            </a:r>
          </a:p>
          <a:p>
            <a:r>
              <a:rPr lang="en-US" dirty="0" smtClean="0"/>
              <a:t>Research Funding</a:t>
            </a:r>
          </a:p>
          <a:p>
            <a:pPr lvl="1"/>
            <a:r>
              <a:rPr lang="en-US" dirty="0" smtClean="0"/>
              <a:t>$550 Million in 2015FY</a:t>
            </a:r>
          </a:p>
          <a:p>
            <a:r>
              <a:rPr lang="en-US" dirty="0" smtClean="0"/>
              <a:t>Efficiencies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037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
            </a:r>
            <a:r>
              <a:rPr lang="en-US" dirty="0" err="1" smtClean="0"/>
              <a:t>iSchool</a:t>
            </a:r>
            <a:r>
              <a:rPr lang="en-US" dirty="0" smtClean="0"/>
              <a:t> Revenues)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65073761"/>
              </p:ext>
            </p:extLst>
          </p:nvPr>
        </p:nvGraphicFramePr>
        <p:xfrm>
          <a:off x="457200" y="1576391"/>
          <a:ext cx="8229600" cy="5018401"/>
        </p:xfrm>
        <a:graphic>
          <a:graphicData uri="http://schemas.openxmlformats.org/drawingml/2006/table">
            <a:tbl>
              <a:tblPr/>
              <a:tblGrid>
                <a:gridCol w="2687894"/>
                <a:gridCol w="2488790"/>
                <a:gridCol w="3052916"/>
              </a:tblGrid>
              <a:tr h="547687">
                <a:tc>
                  <a:txBody>
                    <a:bodyPr/>
                    <a:lstStyle/>
                    <a:p>
                      <a:pPr algn="l" fontAlgn="b"/>
                      <a:endParaRPr lang="en-US" sz="1200" b="1" i="0" u="none" strike="noStrike" dirty="0">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a:solidFill>
                            <a:srgbClr val="000000"/>
                          </a:solidFill>
                          <a:effectLst/>
                          <a:latin typeface="Calibri"/>
                        </a:rPr>
                        <a:t>2014FY</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a:solidFill>
                            <a:srgbClr val="000000"/>
                          </a:solidFill>
                          <a:effectLst/>
                          <a:latin typeface="Calibri"/>
                        </a:rPr>
                        <a:t>2015FY</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687">
                <a:tc>
                  <a:txBody>
                    <a:bodyPr/>
                    <a:lstStyle/>
                    <a:p>
                      <a:pPr algn="l" fontAlgn="b"/>
                      <a:r>
                        <a:rPr lang="en-US" sz="2800" b="1" i="0" u="none" strike="noStrike">
                          <a:solidFill>
                            <a:srgbClr val="000000"/>
                          </a:solidFill>
                          <a:effectLst/>
                          <a:latin typeface="Calibri"/>
                        </a:rPr>
                        <a:t>Base Allocation</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800" b="0" i="0" u="none" strike="noStrike">
                          <a:solidFill>
                            <a:srgbClr val="000000"/>
                          </a:solidFill>
                          <a:effectLst/>
                          <a:latin typeface="Calibri"/>
                        </a:rPr>
                        <a:t>$3.2 million</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800" b="0" i="0" u="none" strike="noStrike">
                          <a:solidFill>
                            <a:srgbClr val="000000"/>
                          </a:solidFill>
                          <a:effectLst/>
                          <a:latin typeface="Calibri"/>
                        </a:rPr>
                        <a:t>$3.4 million</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r>
              <a:tr h="547687">
                <a:tc>
                  <a:txBody>
                    <a:bodyPr/>
                    <a:lstStyle/>
                    <a:p>
                      <a:pPr algn="l" fontAlgn="b"/>
                      <a:r>
                        <a:rPr lang="en-US" sz="2800" b="1" i="0" u="none" strike="noStrike">
                          <a:solidFill>
                            <a:srgbClr val="000000"/>
                          </a:solidFill>
                          <a:effectLst/>
                          <a:latin typeface="Calibri"/>
                        </a:rPr>
                        <a:t>Entrepreneurial Programs</a:t>
                      </a:r>
                    </a:p>
                  </a:txBody>
                  <a:tcPr marL="12700" marR="12700" marT="12700" marB="0" anchor="b">
                    <a:lnL>
                      <a:noFill/>
                    </a:lnL>
                    <a:lnR>
                      <a:noFill/>
                    </a:lnR>
                    <a:lnT>
                      <a:noFill/>
                    </a:lnT>
                    <a:lnB>
                      <a:noFill/>
                    </a:lnB>
                  </a:tcPr>
                </a:tc>
                <a:tc>
                  <a:txBody>
                    <a:bodyPr/>
                    <a:lstStyle/>
                    <a:p>
                      <a:pPr algn="ctr" fontAlgn="b"/>
                      <a:r>
                        <a:rPr lang="en-US" sz="2800" b="0" i="0" u="none" strike="noStrike">
                          <a:solidFill>
                            <a:srgbClr val="000000"/>
                          </a:solidFill>
                          <a:effectLst/>
                          <a:latin typeface="Calibri"/>
                        </a:rPr>
                        <a:t>$1.9 million</a:t>
                      </a:r>
                    </a:p>
                  </a:txBody>
                  <a:tcPr marL="12700" marR="12700" marT="12700" marB="0" anchor="b">
                    <a:lnL>
                      <a:noFill/>
                    </a:lnL>
                    <a:lnR>
                      <a:noFill/>
                    </a:lnR>
                    <a:lnT>
                      <a:noFill/>
                    </a:lnT>
                    <a:lnB>
                      <a:noFill/>
                    </a:lnB>
                  </a:tcPr>
                </a:tc>
                <a:tc>
                  <a:txBody>
                    <a:bodyPr/>
                    <a:lstStyle/>
                    <a:p>
                      <a:pPr algn="ctr" fontAlgn="b"/>
                      <a:r>
                        <a:rPr lang="en-US" sz="2800" b="0" i="0" u="none" strike="noStrike">
                          <a:solidFill>
                            <a:srgbClr val="000000"/>
                          </a:solidFill>
                          <a:effectLst/>
                          <a:latin typeface="Calibri"/>
                        </a:rPr>
                        <a:t>$2. million</a:t>
                      </a:r>
                    </a:p>
                  </a:txBody>
                  <a:tcPr marL="12700" marR="12700" marT="12700" marB="0" anchor="b">
                    <a:lnL>
                      <a:noFill/>
                    </a:lnL>
                    <a:lnR>
                      <a:noFill/>
                    </a:lnR>
                    <a:lnT>
                      <a:noFill/>
                    </a:lnT>
                    <a:lnB>
                      <a:noFill/>
                    </a:lnB>
                  </a:tcPr>
                </a:tc>
              </a:tr>
              <a:tr h="547687">
                <a:tc>
                  <a:txBody>
                    <a:bodyPr/>
                    <a:lstStyle/>
                    <a:p>
                      <a:pPr algn="l" fontAlgn="b"/>
                      <a:r>
                        <a:rPr lang="en-US" sz="2800" b="1" i="0" u="none" strike="noStrike">
                          <a:solidFill>
                            <a:srgbClr val="000000"/>
                          </a:solidFill>
                          <a:effectLst/>
                          <a:latin typeface="Calibri"/>
                        </a:rPr>
                        <a:t>Philanthrophy and Awards</a:t>
                      </a:r>
                    </a:p>
                  </a:txBody>
                  <a:tcPr marL="12700" marR="12700" marT="12700" marB="0" anchor="b">
                    <a:lnL>
                      <a:noFill/>
                    </a:lnL>
                    <a:lnR>
                      <a:noFill/>
                    </a:lnR>
                    <a:lnT>
                      <a:noFill/>
                    </a:lnT>
                    <a:lnB>
                      <a:noFill/>
                    </a:lnB>
                    <a:solidFill>
                      <a:srgbClr val="D9D9D9"/>
                    </a:solidFill>
                  </a:tcPr>
                </a:tc>
                <a:tc>
                  <a:txBody>
                    <a:bodyPr/>
                    <a:lstStyle/>
                    <a:p>
                      <a:pPr algn="ctr" fontAlgn="b"/>
                      <a:r>
                        <a:rPr lang="en-US" sz="2800" b="0" i="0" u="none" strike="noStrike">
                          <a:solidFill>
                            <a:srgbClr val="000000"/>
                          </a:solidFill>
                          <a:effectLst/>
                          <a:latin typeface="Calibri"/>
                        </a:rPr>
                        <a:t>$.6 million</a:t>
                      </a:r>
                    </a:p>
                  </a:txBody>
                  <a:tcPr marL="12700" marR="12700" marT="12700" marB="0" anchor="b">
                    <a:lnL>
                      <a:noFill/>
                    </a:lnL>
                    <a:lnR>
                      <a:noFill/>
                    </a:lnR>
                    <a:lnT>
                      <a:noFill/>
                    </a:lnT>
                    <a:lnB>
                      <a:noFill/>
                    </a:lnB>
                    <a:solidFill>
                      <a:srgbClr val="D9D9D9"/>
                    </a:solidFill>
                  </a:tcPr>
                </a:tc>
                <a:tc>
                  <a:txBody>
                    <a:bodyPr/>
                    <a:lstStyle/>
                    <a:p>
                      <a:pPr algn="ctr" fontAlgn="b"/>
                      <a:r>
                        <a:rPr lang="en-US" sz="2800" b="0" i="0" u="none" strike="noStrike">
                          <a:solidFill>
                            <a:srgbClr val="000000"/>
                          </a:solidFill>
                          <a:effectLst/>
                          <a:latin typeface="Calibri"/>
                        </a:rPr>
                        <a:t>$.4 million</a:t>
                      </a:r>
                    </a:p>
                  </a:txBody>
                  <a:tcPr marL="12700" marR="12700" marT="12700" marB="0" anchor="b">
                    <a:lnL>
                      <a:noFill/>
                    </a:lnL>
                    <a:lnR>
                      <a:noFill/>
                    </a:lnR>
                    <a:lnT>
                      <a:noFill/>
                    </a:lnT>
                    <a:lnB>
                      <a:noFill/>
                    </a:lnB>
                    <a:solidFill>
                      <a:srgbClr val="D9D9D9"/>
                    </a:solidFill>
                  </a:tcPr>
                </a:tc>
              </a:tr>
              <a:tr h="547687">
                <a:tc>
                  <a:txBody>
                    <a:bodyPr/>
                    <a:lstStyle/>
                    <a:p>
                      <a:pPr algn="l" fontAlgn="b"/>
                      <a:r>
                        <a:rPr lang="en-US" sz="2800" b="1" i="0" u="none" strike="noStrike">
                          <a:solidFill>
                            <a:srgbClr val="000000"/>
                          </a:solidFill>
                          <a:effectLst/>
                          <a:latin typeface="Calibri"/>
                        </a:rPr>
                        <a:t>Research Grants</a:t>
                      </a:r>
                    </a:p>
                  </a:txBody>
                  <a:tcPr marL="12700" marR="12700" marT="12700" marB="0" anchor="b">
                    <a:lnL>
                      <a:noFill/>
                    </a:lnL>
                    <a:lnR>
                      <a:noFill/>
                    </a:lnR>
                    <a:lnT>
                      <a:noFill/>
                    </a:lnT>
                    <a:lnB>
                      <a:noFill/>
                    </a:lnB>
                  </a:tcPr>
                </a:tc>
                <a:tc>
                  <a:txBody>
                    <a:bodyPr/>
                    <a:lstStyle/>
                    <a:p>
                      <a:pPr algn="ctr" fontAlgn="b"/>
                      <a:r>
                        <a:rPr lang="en-US" sz="2800" b="0" i="0" u="none" strike="noStrike">
                          <a:solidFill>
                            <a:srgbClr val="000000"/>
                          </a:solidFill>
                          <a:effectLst/>
                          <a:latin typeface="Calibri"/>
                        </a:rPr>
                        <a:t>$2.6 million</a:t>
                      </a:r>
                    </a:p>
                  </a:txBody>
                  <a:tcPr marL="12700" marR="12700" marT="12700" marB="0" anchor="b">
                    <a:lnL>
                      <a:noFill/>
                    </a:lnL>
                    <a:lnR>
                      <a:noFill/>
                    </a:lnR>
                    <a:lnT>
                      <a:noFill/>
                    </a:lnT>
                    <a:lnB>
                      <a:noFill/>
                    </a:lnB>
                  </a:tcPr>
                </a:tc>
                <a:tc>
                  <a:txBody>
                    <a:bodyPr/>
                    <a:lstStyle/>
                    <a:p>
                      <a:pPr algn="ctr" fontAlgn="b"/>
                      <a:r>
                        <a:rPr lang="en-US" sz="2800" b="0" i="0" u="none" strike="noStrike">
                          <a:solidFill>
                            <a:srgbClr val="000000"/>
                          </a:solidFill>
                          <a:effectLst/>
                          <a:latin typeface="Calibri"/>
                        </a:rPr>
                        <a:t>$3.8 million</a:t>
                      </a:r>
                    </a:p>
                  </a:txBody>
                  <a:tcPr marL="12700" marR="12700" marT="12700" marB="0" anchor="b">
                    <a:lnL>
                      <a:noFill/>
                    </a:lnL>
                    <a:lnR>
                      <a:noFill/>
                    </a:lnR>
                    <a:lnT>
                      <a:noFill/>
                    </a:lnT>
                    <a:lnB>
                      <a:noFill/>
                    </a:lnB>
                  </a:tcPr>
                </a:tc>
              </a:tr>
              <a:tr h="547687">
                <a:tc>
                  <a:txBody>
                    <a:bodyPr/>
                    <a:lstStyle/>
                    <a:p>
                      <a:pPr algn="l" fontAlgn="b"/>
                      <a:r>
                        <a:rPr lang="en-US" sz="2800" b="1" i="0" u="none" strike="noStrike">
                          <a:solidFill>
                            <a:srgbClr val="000000"/>
                          </a:solidFill>
                          <a:effectLst/>
                          <a:latin typeface="Calibri"/>
                        </a:rPr>
                        <a:t>Other</a:t>
                      </a:r>
                    </a:p>
                  </a:txBody>
                  <a:tcPr marL="12700" marR="12700" marT="12700" marB="0" anchor="b">
                    <a:lnL>
                      <a:noFill/>
                    </a:lnL>
                    <a:lnR>
                      <a:noFill/>
                    </a:lnR>
                    <a:lnT>
                      <a:noFill/>
                    </a:lnT>
                    <a:lnB>
                      <a:noFill/>
                    </a:lnB>
                    <a:solidFill>
                      <a:srgbClr val="D9D9D9"/>
                    </a:solidFill>
                  </a:tcPr>
                </a:tc>
                <a:tc>
                  <a:txBody>
                    <a:bodyPr/>
                    <a:lstStyle/>
                    <a:p>
                      <a:pPr algn="ctr" fontAlgn="b"/>
                      <a:r>
                        <a:rPr lang="en-US" sz="2800" b="0" i="0" u="none" strike="noStrike">
                          <a:solidFill>
                            <a:srgbClr val="000000"/>
                          </a:solidFill>
                          <a:effectLst/>
                          <a:latin typeface="Calibri"/>
                        </a:rPr>
                        <a:t>$.8 million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800" b="0" i="0" u="none" strike="noStrike">
                          <a:solidFill>
                            <a:srgbClr val="000000"/>
                          </a:solidFill>
                          <a:effectLst/>
                          <a:latin typeface="Calibri"/>
                        </a:rPr>
                        <a:t>$.5 million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r>
              <a:tr h="547687">
                <a:tc>
                  <a:txBody>
                    <a:bodyPr/>
                    <a:lstStyle/>
                    <a:p>
                      <a:pPr algn="l" fontAlgn="b"/>
                      <a:endParaRPr lang="en-US" sz="2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endParaRPr lang="en-US" sz="28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2800" b="0" i="0" u="none" strike="noStrike">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r>
              <a:tr h="547687">
                <a:tc>
                  <a:txBody>
                    <a:bodyPr/>
                    <a:lstStyle/>
                    <a:p>
                      <a:pPr algn="ctr" fontAlgn="b"/>
                      <a:r>
                        <a:rPr lang="en-US" sz="2800" b="1" i="0" u="none" strike="noStrike" dirty="0">
                          <a:solidFill>
                            <a:srgbClr val="000000"/>
                          </a:solidFill>
                          <a:effectLst/>
                          <a:latin typeface="Calibri"/>
                        </a:rPr>
                        <a:t>TOTAL</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800" b="0" i="0" u="none" strike="noStrike">
                          <a:solidFill>
                            <a:srgbClr val="000000"/>
                          </a:solidFill>
                          <a:effectLst/>
                          <a:latin typeface="Calibri"/>
                        </a:rPr>
                        <a:t>$9.1 million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800" b="0" i="0" u="none" strike="noStrike" dirty="0">
                          <a:solidFill>
                            <a:srgbClr val="000000"/>
                          </a:solidFill>
                          <a:effectLst/>
                          <a:latin typeface="Calibri"/>
                        </a:rPr>
                        <a:t>$10.1 million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346675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“Endowing a Chair” @ the </a:t>
            </a:r>
            <a:r>
              <a:rPr lang="en-US" dirty="0" err="1" smtClean="0"/>
              <a:t>iSchool</a:t>
            </a:r>
            <a:endParaRPr lang="en-US" dirty="0"/>
          </a:p>
        </p:txBody>
      </p:sp>
      <p:sp>
        <p:nvSpPr>
          <p:cNvPr id="3" name="Content Placeholder 2"/>
          <p:cNvSpPr>
            <a:spLocks noGrp="1"/>
          </p:cNvSpPr>
          <p:nvPr>
            <p:ph idx="1"/>
          </p:nvPr>
        </p:nvSpPr>
        <p:spPr>
          <a:xfrm>
            <a:off x="457200" y="1600200"/>
            <a:ext cx="5111750" cy="4525963"/>
          </a:xfrm>
        </p:spPr>
        <p:txBody>
          <a:bodyPr>
            <a:normAutofit lnSpcReduction="10000"/>
          </a:bodyPr>
          <a:lstStyle/>
          <a:p>
            <a:r>
              <a:rPr lang="en-US" dirty="0" smtClean="0"/>
              <a:t>$300 gift (or $25 / month)</a:t>
            </a:r>
          </a:p>
          <a:p>
            <a:r>
              <a:rPr lang="en-US" dirty="0" smtClean="0"/>
              <a:t>Holistic support for </a:t>
            </a:r>
            <a:r>
              <a:rPr lang="en-US" dirty="0" err="1" smtClean="0"/>
              <a:t>iSchool</a:t>
            </a:r>
            <a:r>
              <a:rPr lang="en-US" dirty="0" smtClean="0"/>
              <a:t> students</a:t>
            </a:r>
          </a:p>
          <a:p>
            <a:pPr lvl="1"/>
            <a:r>
              <a:rPr lang="en-US" dirty="0" smtClean="0"/>
              <a:t>New classroom chair</a:t>
            </a:r>
          </a:p>
          <a:p>
            <a:pPr lvl="1"/>
            <a:r>
              <a:rPr lang="en-US" dirty="0" smtClean="0"/>
              <a:t>$50 to scholarship fund of your choice</a:t>
            </a:r>
          </a:p>
          <a:p>
            <a:r>
              <a:rPr lang="en-US" dirty="0" smtClean="0"/>
              <a:t>Named chair </a:t>
            </a:r>
          </a:p>
          <a:p>
            <a:r>
              <a:rPr lang="en-US" dirty="0" smtClean="0"/>
              <a:t>Campaign goal:</a:t>
            </a:r>
          </a:p>
          <a:p>
            <a:pPr lvl="1"/>
            <a:r>
              <a:rPr lang="en-US" dirty="0" smtClean="0"/>
              <a:t>100 new chairs</a:t>
            </a:r>
          </a:p>
        </p:txBody>
      </p:sp>
      <p:pic>
        <p:nvPicPr>
          <p:cNvPr id="4" name="Picture 3" descr="MCE New Windson ED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8950" y="1999234"/>
            <a:ext cx="2743200" cy="3560064"/>
          </a:xfrm>
          <a:prstGeom prst="rect">
            <a:avLst/>
          </a:prstGeom>
        </p:spPr>
      </p:pic>
    </p:spTree>
    <p:extLst>
      <p:ext uri="{BB962C8B-B14F-4D97-AF65-F5344CB8AC3E}">
        <p14:creationId xmlns:p14="http://schemas.microsoft.com/office/powerpoint/2010/main" val="2155505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What We Do</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dirty="0" smtClean="0"/>
              <a:t>Discover New Knowledge (</a:t>
            </a:r>
            <a:r>
              <a:rPr lang="en-US" dirty="0" smtClean="0"/>
              <a:t>#</a:t>
            </a:r>
            <a:r>
              <a:rPr lang="en-US" dirty="0" err="1" smtClean="0"/>
              <a:t>UMDdiscovers</a:t>
            </a:r>
            <a:r>
              <a:rPr lang="en-US" dirty="0" smtClean="0"/>
              <a:t>)</a:t>
            </a:r>
          </a:p>
          <a:p>
            <a:pPr lvl="1"/>
            <a:r>
              <a:rPr lang="en-US" dirty="0" smtClean="0"/>
              <a:t>August - October</a:t>
            </a:r>
          </a:p>
          <a:p>
            <a:r>
              <a:rPr lang="en-US" dirty="0" smtClean="0"/>
              <a:t>Inspire Maryland Pride</a:t>
            </a:r>
          </a:p>
          <a:p>
            <a:pPr lvl="1"/>
            <a:r>
              <a:rPr lang="en-US" dirty="0" smtClean="0"/>
              <a:t>November - January</a:t>
            </a:r>
          </a:p>
          <a:p>
            <a:r>
              <a:rPr lang="en-US" dirty="0" smtClean="0"/>
              <a:t>Transform the Student Experience</a:t>
            </a:r>
          </a:p>
          <a:p>
            <a:pPr lvl="1"/>
            <a:r>
              <a:rPr lang="en-US" dirty="0" smtClean="0"/>
              <a:t>February - April</a:t>
            </a:r>
          </a:p>
          <a:p>
            <a:r>
              <a:rPr lang="en-US" dirty="0" smtClean="0"/>
              <a:t>Turn Imagination into Innovation</a:t>
            </a:r>
          </a:p>
          <a:p>
            <a:pPr lvl="1"/>
            <a:r>
              <a:rPr lang="en-US" dirty="0" smtClean="0"/>
              <a:t>May - July</a:t>
            </a:r>
          </a:p>
        </p:txBody>
      </p:sp>
    </p:spTree>
    <p:extLst>
      <p:ext uri="{BB962C8B-B14F-4D97-AF65-F5344CB8AC3E}">
        <p14:creationId xmlns:p14="http://schemas.microsoft.com/office/powerpoint/2010/main" val="10332057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2887</TotalTime>
  <Words>602</Words>
  <Application>Microsoft Macintosh PowerPoint</Application>
  <PresentationFormat>On-screen Show (4:3)</PresentationFormat>
  <Paragraphs>123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iSchool College Assembly October 2, 2015</vt:lpstr>
      <vt:lpstr>MLS Name Change</vt:lpstr>
      <vt:lpstr>Two Questions</vt:lpstr>
      <vt:lpstr>Where are we going?</vt:lpstr>
      <vt:lpstr>How will we get there?</vt:lpstr>
      <vt:lpstr>How will we get there?</vt:lpstr>
      <vt:lpstr>Where are we? (iSchool Revenues)</vt:lpstr>
      <vt:lpstr>“Endowing a Chair” @ the iSchool</vt:lpstr>
      <vt:lpstr>Communicating What We Do</vt:lpstr>
      <vt:lpstr>PowerPoint Presentation</vt:lpstr>
      <vt:lpstr>Dean’s Update</vt:lpstr>
      <vt:lpstr>Dean’s Update</vt:lpstr>
      <vt:lpstr>Dean’s Update</vt:lpstr>
      <vt:lpstr>College Review</vt:lpstr>
      <vt:lpstr>Long Term Goals</vt:lpstr>
      <vt:lpstr>Long Term Goals</vt:lpstr>
      <vt:lpstr>Long Term Goals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Butler</dc:creator>
  <cp:lastModifiedBy>Brian Butler</cp:lastModifiedBy>
  <cp:revision>37</cp:revision>
  <dcterms:created xsi:type="dcterms:W3CDTF">2015-09-30T13:13:45Z</dcterms:created>
  <dcterms:modified xsi:type="dcterms:W3CDTF">2015-10-02T13:21:00Z</dcterms:modified>
</cp:coreProperties>
</file>