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32"/>
  </p:notesMasterIdLst>
  <p:sldIdLst>
    <p:sldId id="274" r:id="rId2"/>
    <p:sldId id="263" r:id="rId3"/>
    <p:sldId id="297" r:id="rId4"/>
    <p:sldId id="298" r:id="rId5"/>
    <p:sldId id="299" r:id="rId6"/>
    <p:sldId id="260" r:id="rId7"/>
    <p:sldId id="262" r:id="rId8"/>
    <p:sldId id="256" r:id="rId9"/>
    <p:sldId id="337" r:id="rId10"/>
    <p:sldId id="326" r:id="rId11"/>
    <p:sldId id="331" r:id="rId12"/>
    <p:sldId id="332" r:id="rId13"/>
    <p:sldId id="333" r:id="rId14"/>
    <p:sldId id="334" r:id="rId15"/>
    <p:sldId id="335" r:id="rId16"/>
    <p:sldId id="336" r:id="rId17"/>
    <p:sldId id="329" r:id="rId18"/>
    <p:sldId id="328" r:id="rId19"/>
    <p:sldId id="327" r:id="rId20"/>
    <p:sldId id="325" r:id="rId21"/>
    <p:sldId id="314" r:id="rId22"/>
    <p:sldId id="315" r:id="rId23"/>
    <p:sldId id="316" r:id="rId24"/>
    <p:sldId id="292" r:id="rId25"/>
    <p:sldId id="308" r:id="rId26"/>
    <p:sldId id="309" r:id="rId27"/>
    <p:sldId id="310" r:id="rId28"/>
    <p:sldId id="311" r:id="rId29"/>
    <p:sldId id="312" r:id="rId30"/>
    <p:sldId id="273"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tyana Bezbabna" initials="TB" lastIdx="1" clrIdx="0">
    <p:extLst>
      <p:ext uri="{19B8F6BF-5375-455C-9EA6-DF929625EA0E}">
        <p15:presenceInfo xmlns:p15="http://schemas.microsoft.com/office/powerpoint/2012/main" userId="S::tbezbabn@umd.edu::8bfa9141-8034-45a9-b170-208b3a56eb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CD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8" autoAdjust="0"/>
    <p:restoredTop sz="94663"/>
  </p:normalViewPr>
  <p:slideViewPr>
    <p:cSldViewPr snapToGrid="0">
      <p:cViewPr varScale="1">
        <p:scale>
          <a:sx n="112" d="100"/>
          <a:sy n="112" d="100"/>
        </p:scale>
        <p:origin x="400" y="20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274CF3-9B2C-554D-84E6-4D6E7BA0E09E}" type="doc">
      <dgm:prSet loTypeId="urn:microsoft.com/office/officeart/2005/8/layout/radial1" loCatId="" qsTypeId="urn:microsoft.com/office/officeart/2005/8/quickstyle/simple1" qsCatId="simple" csTypeId="urn:microsoft.com/office/officeart/2005/8/colors/accent1_2" csCatId="accent1" phldr="1"/>
      <dgm:spPr/>
      <dgm:t>
        <a:bodyPr/>
        <a:lstStyle/>
        <a:p>
          <a:endParaRPr lang="en-US"/>
        </a:p>
      </dgm:t>
    </dgm:pt>
    <dgm:pt modelId="{634342C1-ABB7-A045-B092-2321D93A26F5}">
      <dgm:prSet phldrT="[Text]"/>
      <dgm:spPr/>
      <dgm:t>
        <a:bodyPr/>
        <a:lstStyle/>
        <a:p>
          <a:r>
            <a:rPr lang="en-US" dirty="0"/>
            <a:t>Data Journalism</a:t>
          </a:r>
        </a:p>
      </dgm:t>
    </dgm:pt>
    <dgm:pt modelId="{B86C2B9C-1899-A34E-BB67-F7CDB4A64FCC}" type="parTrans" cxnId="{238E36F9-C6F2-DA48-9FB8-4BDF496C7BE7}">
      <dgm:prSet/>
      <dgm:spPr/>
      <dgm:t>
        <a:bodyPr/>
        <a:lstStyle/>
        <a:p>
          <a:endParaRPr lang="en-US"/>
        </a:p>
      </dgm:t>
    </dgm:pt>
    <dgm:pt modelId="{B95C1A12-8138-5E43-B555-BBDEAE29EECA}" type="sibTrans" cxnId="{238E36F9-C6F2-DA48-9FB8-4BDF496C7BE7}">
      <dgm:prSet/>
      <dgm:spPr/>
      <dgm:t>
        <a:bodyPr/>
        <a:lstStyle/>
        <a:p>
          <a:endParaRPr lang="en-US"/>
        </a:p>
      </dgm:t>
    </dgm:pt>
    <dgm:pt modelId="{52FE087F-F286-6047-919D-29C92E2B8F60}">
      <dgm:prSet phldrT="[Text]"/>
      <dgm:spPr/>
      <dgm:t>
        <a:bodyPr/>
        <a:lstStyle/>
        <a:p>
          <a:r>
            <a:rPr lang="en-US" dirty="0"/>
            <a:t>Evaluate open, public, and other data sets</a:t>
          </a:r>
        </a:p>
      </dgm:t>
    </dgm:pt>
    <dgm:pt modelId="{C7D24268-5A5D-0847-A2AE-397AEAD808FD}" type="parTrans" cxnId="{AD6F3485-8B25-954C-859E-CA7566496483}">
      <dgm:prSet/>
      <dgm:spPr/>
      <dgm:t>
        <a:bodyPr/>
        <a:lstStyle/>
        <a:p>
          <a:endParaRPr lang="en-US"/>
        </a:p>
      </dgm:t>
    </dgm:pt>
    <dgm:pt modelId="{382A367F-4BF2-224F-9DB7-3C705DF5451C}" type="sibTrans" cxnId="{AD6F3485-8B25-954C-859E-CA7566496483}">
      <dgm:prSet/>
      <dgm:spPr/>
      <dgm:t>
        <a:bodyPr/>
        <a:lstStyle/>
        <a:p>
          <a:endParaRPr lang="en-US"/>
        </a:p>
      </dgm:t>
    </dgm:pt>
    <dgm:pt modelId="{26EC4AC0-8FE7-8840-AF37-C657744E16CB}">
      <dgm:prSet phldrT="[Text]"/>
      <dgm:spPr/>
      <dgm:t>
        <a:bodyPr/>
        <a:lstStyle/>
        <a:p>
          <a:r>
            <a:rPr lang="en-US" dirty="0"/>
            <a:t>Collect, process, and assess data to identify relevance</a:t>
          </a:r>
        </a:p>
      </dgm:t>
    </dgm:pt>
    <dgm:pt modelId="{16C61247-AEE7-3D44-A39D-96B071DB84E2}" type="parTrans" cxnId="{47F8DB49-09FA-CE46-B74E-3BDB9BE4938C}">
      <dgm:prSet/>
      <dgm:spPr/>
      <dgm:t>
        <a:bodyPr/>
        <a:lstStyle/>
        <a:p>
          <a:endParaRPr lang="en-US"/>
        </a:p>
      </dgm:t>
    </dgm:pt>
    <dgm:pt modelId="{6824D378-87C2-9F4E-8284-ECC7D14E133B}" type="sibTrans" cxnId="{47F8DB49-09FA-CE46-B74E-3BDB9BE4938C}">
      <dgm:prSet/>
      <dgm:spPr/>
      <dgm:t>
        <a:bodyPr/>
        <a:lstStyle/>
        <a:p>
          <a:endParaRPr lang="en-US"/>
        </a:p>
      </dgm:t>
    </dgm:pt>
    <dgm:pt modelId="{DA9D0910-95DA-2E47-8CD7-7E1211835A1C}">
      <dgm:prSet phldrT="[Text]"/>
      <dgm:spPr/>
      <dgm:t>
        <a:bodyPr/>
        <a:lstStyle/>
        <a:p>
          <a:r>
            <a:rPr lang="en-US" dirty="0"/>
            <a:t>Develop infrastructure for managing collected information</a:t>
          </a:r>
        </a:p>
      </dgm:t>
    </dgm:pt>
    <dgm:pt modelId="{896E916F-708C-584A-8CCB-063FA8D78BC3}" type="parTrans" cxnId="{703DFBA1-58C3-3646-9040-08FB369AAC89}">
      <dgm:prSet/>
      <dgm:spPr/>
      <dgm:t>
        <a:bodyPr/>
        <a:lstStyle/>
        <a:p>
          <a:endParaRPr lang="en-US"/>
        </a:p>
      </dgm:t>
    </dgm:pt>
    <dgm:pt modelId="{FDCCE9B8-0EB2-CA44-B32B-6F75134A7FCA}" type="sibTrans" cxnId="{703DFBA1-58C3-3646-9040-08FB369AAC89}">
      <dgm:prSet/>
      <dgm:spPr/>
      <dgm:t>
        <a:bodyPr/>
        <a:lstStyle/>
        <a:p>
          <a:endParaRPr lang="en-US"/>
        </a:p>
      </dgm:t>
    </dgm:pt>
    <dgm:pt modelId="{B8BADB41-91BF-7D46-AED9-A9A5B30CBB5E}">
      <dgm:prSet phldrT="[Text]"/>
      <dgm:spPr/>
      <dgm:t>
        <a:bodyPr/>
        <a:lstStyle/>
        <a:p>
          <a:r>
            <a:rPr lang="en-US" b="0" i="0" u="none" dirty="0"/>
            <a:t>Apply data analysis and data science techniques</a:t>
          </a:r>
          <a:endParaRPr lang="en-US" dirty="0"/>
        </a:p>
      </dgm:t>
    </dgm:pt>
    <dgm:pt modelId="{333CF4B5-C32A-E347-A977-687E5466A407}" type="parTrans" cxnId="{3CF722D6-4704-5F45-B2A4-D01B5FB88DE2}">
      <dgm:prSet/>
      <dgm:spPr/>
      <dgm:t>
        <a:bodyPr/>
        <a:lstStyle/>
        <a:p>
          <a:endParaRPr lang="en-US"/>
        </a:p>
      </dgm:t>
    </dgm:pt>
    <dgm:pt modelId="{18DFEA62-BA7A-E946-8D93-112170CF25A3}" type="sibTrans" cxnId="{3CF722D6-4704-5F45-B2A4-D01B5FB88DE2}">
      <dgm:prSet/>
      <dgm:spPr/>
      <dgm:t>
        <a:bodyPr/>
        <a:lstStyle/>
        <a:p>
          <a:endParaRPr lang="en-US"/>
        </a:p>
      </dgm:t>
    </dgm:pt>
    <dgm:pt modelId="{4D168C2C-CC14-C040-9A98-EA757E8A82E7}">
      <dgm:prSet phldrT="[Text]"/>
      <dgm:spPr/>
      <dgm:t>
        <a:bodyPr/>
        <a:lstStyle/>
        <a:p>
          <a:r>
            <a:rPr lang="en-US" dirty="0"/>
            <a:t>Employ tools and practices for data preparation</a:t>
          </a:r>
        </a:p>
      </dgm:t>
    </dgm:pt>
    <dgm:pt modelId="{A356A620-BFEC-B447-96E2-ED35E0ADE7FE}" type="parTrans" cxnId="{D1B64E60-D682-5A4C-A300-9EB0B75A48FB}">
      <dgm:prSet/>
      <dgm:spPr/>
      <dgm:t>
        <a:bodyPr/>
        <a:lstStyle/>
        <a:p>
          <a:endParaRPr lang="en-US"/>
        </a:p>
      </dgm:t>
    </dgm:pt>
    <dgm:pt modelId="{A0939D06-9F38-1541-B131-370071B233D9}" type="sibTrans" cxnId="{D1B64E60-D682-5A4C-A300-9EB0B75A48FB}">
      <dgm:prSet/>
      <dgm:spPr/>
      <dgm:t>
        <a:bodyPr/>
        <a:lstStyle/>
        <a:p>
          <a:endParaRPr lang="en-US"/>
        </a:p>
      </dgm:t>
    </dgm:pt>
    <dgm:pt modelId="{0240C36E-FE18-2C4E-B368-AD1DD22DBE6A}">
      <dgm:prSet phldrT="[Text]"/>
      <dgm:spPr/>
      <dgm:t>
        <a:bodyPr/>
        <a:lstStyle/>
        <a:p>
          <a:r>
            <a:rPr lang="en-US" b="0" i="0" u="none" dirty="0"/>
            <a:t>Develop reports and visual representations</a:t>
          </a:r>
          <a:endParaRPr lang="en-US" dirty="0"/>
        </a:p>
      </dgm:t>
    </dgm:pt>
    <dgm:pt modelId="{783D6FFA-DF28-F341-B6D0-34197710B836}" type="parTrans" cxnId="{57268851-B4DA-914C-A738-0E72EFF10213}">
      <dgm:prSet/>
      <dgm:spPr/>
      <dgm:t>
        <a:bodyPr/>
        <a:lstStyle/>
        <a:p>
          <a:endParaRPr lang="en-US"/>
        </a:p>
      </dgm:t>
    </dgm:pt>
    <dgm:pt modelId="{A9276370-6289-E941-8541-45455D9F580D}" type="sibTrans" cxnId="{57268851-B4DA-914C-A738-0E72EFF10213}">
      <dgm:prSet/>
      <dgm:spPr/>
      <dgm:t>
        <a:bodyPr/>
        <a:lstStyle/>
        <a:p>
          <a:endParaRPr lang="en-US"/>
        </a:p>
      </dgm:t>
    </dgm:pt>
    <dgm:pt modelId="{03D3D887-5381-7945-8CD7-12CFCDD9D4CF}">
      <dgm:prSet phldrT="[Text]"/>
      <dgm:spPr/>
      <dgm:t>
        <a:bodyPr/>
        <a:lstStyle/>
        <a:p>
          <a:r>
            <a:rPr lang="en-US" dirty="0"/>
            <a:t>Produce stories for dissemination</a:t>
          </a:r>
        </a:p>
      </dgm:t>
    </dgm:pt>
    <dgm:pt modelId="{1885B7E9-C86F-BF42-B1E8-A8A7A599A86B}" type="parTrans" cxnId="{3C8927F7-5BED-DB46-B7BC-33F113E1BD9A}">
      <dgm:prSet/>
      <dgm:spPr/>
      <dgm:t>
        <a:bodyPr/>
        <a:lstStyle/>
        <a:p>
          <a:endParaRPr lang="en-US"/>
        </a:p>
      </dgm:t>
    </dgm:pt>
    <dgm:pt modelId="{090293CD-B7BC-664E-AC83-433D8AEE13CC}" type="sibTrans" cxnId="{3C8927F7-5BED-DB46-B7BC-33F113E1BD9A}">
      <dgm:prSet/>
      <dgm:spPr/>
      <dgm:t>
        <a:bodyPr/>
        <a:lstStyle/>
        <a:p>
          <a:endParaRPr lang="en-US"/>
        </a:p>
      </dgm:t>
    </dgm:pt>
    <dgm:pt modelId="{40EBA6A9-C376-5743-8848-173776BB9CA6}" type="pres">
      <dgm:prSet presAssocID="{A8274CF3-9B2C-554D-84E6-4D6E7BA0E09E}" presName="cycle" presStyleCnt="0">
        <dgm:presLayoutVars>
          <dgm:chMax val="1"/>
          <dgm:dir/>
          <dgm:animLvl val="ctr"/>
          <dgm:resizeHandles val="exact"/>
        </dgm:presLayoutVars>
      </dgm:prSet>
      <dgm:spPr/>
    </dgm:pt>
    <dgm:pt modelId="{45402F77-9938-324E-B96F-1A7EBC729645}" type="pres">
      <dgm:prSet presAssocID="{634342C1-ABB7-A045-B092-2321D93A26F5}" presName="centerShape" presStyleLbl="node0" presStyleIdx="0" presStyleCnt="1"/>
      <dgm:spPr/>
    </dgm:pt>
    <dgm:pt modelId="{E68F9E37-C798-1149-9469-623348DBB409}" type="pres">
      <dgm:prSet presAssocID="{C7D24268-5A5D-0847-A2AE-397AEAD808FD}" presName="Name9" presStyleLbl="parChTrans1D2" presStyleIdx="0" presStyleCnt="7"/>
      <dgm:spPr/>
    </dgm:pt>
    <dgm:pt modelId="{649EFD5F-E7BA-0D4F-8EEC-4FA578C29EE5}" type="pres">
      <dgm:prSet presAssocID="{C7D24268-5A5D-0847-A2AE-397AEAD808FD}" presName="connTx" presStyleLbl="parChTrans1D2" presStyleIdx="0" presStyleCnt="7"/>
      <dgm:spPr/>
    </dgm:pt>
    <dgm:pt modelId="{F80285F8-F673-5D4C-961A-AD606810D2FD}" type="pres">
      <dgm:prSet presAssocID="{52FE087F-F286-6047-919D-29C92E2B8F60}" presName="node" presStyleLbl="node1" presStyleIdx="0" presStyleCnt="7">
        <dgm:presLayoutVars>
          <dgm:bulletEnabled val="1"/>
        </dgm:presLayoutVars>
      </dgm:prSet>
      <dgm:spPr/>
    </dgm:pt>
    <dgm:pt modelId="{C9200A28-5699-5E4B-AE0A-93B66582E6B5}" type="pres">
      <dgm:prSet presAssocID="{16C61247-AEE7-3D44-A39D-96B071DB84E2}" presName="Name9" presStyleLbl="parChTrans1D2" presStyleIdx="1" presStyleCnt="7"/>
      <dgm:spPr/>
    </dgm:pt>
    <dgm:pt modelId="{6EF4F9F6-6C44-4E40-8E12-6F6477948791}" type="pres">
      <dgm:prSet presAssocID="{16C61247-AEE7-3D44-A39D-96B071DB84E2}" presName="connTx" presStyleLbl="parChTrans1D2" presStyleIdx="1" presStyleCnt="7"/>
      <dgm:spPr/>
    </dgm:pt>
    <dgm:pt modelId="{3AC8949B-1F7E-2D48-862C-BDC2AFAADDAF}" type="pres">
      <dgm:prSet presAssocID="{26EC4AC0-8FE7-8840-AF37-C657744E16CB}" presName="node" presStyleLbl="node1" presStyleIdx="1" presStyleCnt="7">
        <dgm:presLayoutVars>
          <dgm:bulletEnabled val="1"/>
        </dgm:presLayoutVars>
      </dgm:prSet>
      <dgm:spPr/>
    </dgm:pt>
    <dgm:pt modelId="{49258835-87D3-4F40-9C76-F3C70FE49044}" type="pres">
      <dgm:prSet presAssocID="{896E916F-708C-584A-8CCB-063FA8D78BC3}" presName="Name9" presStyleLbl="parChTrans1D2" presStyleIdx="2" presStyleCnt="7"/>
      <dgm:spPr/>
    </dgm:pt>
    <dgm:pt modelId="{4F1C9D3C-9D55-9B45-98A4-156458387B9A}" type="pres">
      <dgm:prSet presAssocID="{896E916F-708C-584A-8CCB-063FA8D78BC3}" presName="connTx" presStyleLbl="parChTrans1D2" presStyleIdx="2" presStyleCnt="7"/>
      <dgm:spPr/>
    </dgm:pt>
    <dgm:pt modelId="{46D1A866-0C7E-2048-9314-48F1E4D6C1CA}" type="pres">
      <dgm:prSet presAssocID="{DA9D0910-95DA-2E47-8CD7-7E1211835A1C}" presName="node" presStyleLbl="node1" presStyleIdx="2" presStyleCnt="7">
        <dgm:presLayoutVars>
          <dgm:bulletEnabled val="1"/>
        </dgm:presLayoutVars>
      </dgm:prSet>
      <dgm:spPr/>
    </dgm:pt>
    <dgm:pt modelId="{1459BC71-C6CE-8F4B-BB2B-A0A2114EB46A}" type="pres">
      <dgm:prSet presAssocID="{A356A620-BFEC-B447-96E2-ED35E0ADE7FE}" presName="Name9" presStyleLbl="parChTrans1D2" presStyleIdx="3" presStyleCnt="7"/>
      <dgm:spPr/>
    </dgm:pt>
    <dgm:pt modelId="{0A98FC14-6B8E-3742-A5B6-B6785801325F}" type="pres">
      <dgm:prSet presAssocID="{A356A620-BFEC-B447-96E2-ED35E0ADE7FE}" presName="connTx" presStyleLbl="parChTrans1D2" presStyleIdx="3" presStyleCnt="7"/>
      <dgm:spPr/>
    </dgm:pt>
    <dgm:pt modelId="{8EF6C7D1-6191-2F44-96A3-B710C9F20393}" type="pres">
      <dgm:prSet presAssocID="{4D168C2C-CC14-C040-9A98-EA757E8A82E7}" presName="node" presStyleLbl="node1" presStyleIdx="3" presStyleCnt="7">
        <dgm:presLayoutVars>
          <dgm:bulletEnabled val="1"/>
        </dgm:presLayoutVars>
      </dgm:prSet>
      <dgm:spPr/>
    </dgm:pt>
    <dgm:pt modelId="{AD5587DC-7E92-0540-9E22-C19CEAC7C6D5}" type="pres">
      <dgm:prSet presAssocID="{333CF4B5-C32A-E347-A977-687E5466A407}" presName="Name9" presStyleLbl="parChTrans1D2" presStyleIdx="4" presStyleCnt="7"/>
      <dgm:spPr/>
    </dgm:pt>
    <dgm:pt modelId="{70A76726-E4FA-C443-A02C-22391416A8B8}" type="pres">
      <dgm:prSet presAssocID="{333CF4B5-C32A-E347-A977-687E5466A407}" presName="connTx" presStyleLbl="parChTrans1D2" presStyleIdx="4" presStyleCnt="7"/>
      <dgm:spPr/>
    </dgm:pt>
    <dgm:pt modelId="{E602B5C3-59A5-984A-865D-7354FB9CEFFA}" type="pres">
      <dgm:prSet presAssocID="{B8BADB41-91BF-7D46-AED9-A9A5B30CBB5E}" presName="node" presStyleLbl="node1" presStyleIdx="4" presStyleCnt="7">
        <dgm:presLayoutVars>
          <dgm:bulletEnabled val="1"/>
        </dgm:presLayoutVars>
      </dgm:prSet>
      <dgm:spPr/>
    </dgm:pt>
    <dgm:pt modelId="{D117676A-1BFA-F84D-8A2C-53ED9FC2FF51}" type="pres">
      <dgm:prSet presAssocID="{783D6FFA-DF28-F341-B6D0-34197710B836}" presName="Name9" presStyleLbl="parChTrans1D2" presStyleIdx="5" presStyleCnt="7"/>
      <dgm:spPr/>
    </dgm:pt>
    <dgm:pt modelId="{A07E3153-6251-EC42-B240-703EA3187CDD}" type="pres">
      <dgm:prSet presAssocID="{783D6FFA-DF28-F341-B6D0-34197710B836}" presName="connTx" presStyleLbl="parChTrans1D2" presStyleIdx="5" presStyleCnt="7"/>
      <dgm:spPr/>
    </dgm:pt>
    <dgm:pt modelId="{3884ADF3-B5E7-144B-99EA-5884D846696F}" type="pres">
      <dgm:prSet presAssocID="{0240C36E-FE18-2C4E-B368-AD1DD22DBE6A}" presName="node" presStyleLbl="node1" presStyleIdx="5" presStyleCnt="7">
        <dgm:presLayoutVars>
          <dgm:bulletEnabled val="1"/>
        </dgm:presLayoutVars>
      </dgm:prSet>
      <dgm:spPr/>
    </dgm:pt>
    <dgm:pt modelId="{871D99C0-DFAE-C744-8C2B-668FA0ABCF95}" type="pres">
      <dgm:prSet presAssocID="{1885B7E9-C86F-BF42-B1E8-A8A7A599A86B}" presName="Name9" presStyleLbl="parChTrans1D2" presStyleIdx="6" presStyleCnt="7"/>
      <dgm:spPr/>
    </dgm:pt>
    <dgm:pt modelId="{CA37654E-F51D-494F-B585-4BBF604A0EDE}" type="pres">
      <dgm:prSet presAssocID="{1885B7E9-C86F-BF42-B1E8-A8A7A599A86B}" presName="connTx" presStyleLbl="parChTrans1D2" presStyleIdx="6" presStyleCnt="7"/>
      <dgm:spPr/>
    </dgm:pt>
    <dgm:pt modelId="{0D0CA757-1B03-0C48-966A-98EE2B1C0313}" type="pres">
      <dgm:prSet presAssocID="{03D3D887-5381-7945-8CD7-12CFCDD9D4CF}" presName="node" presStyleLbl="node1" presStyleIdx="6" presStyleCnt="7">
        <dgm:presLayoutVars>
          <dgm:bulletEnabled val="1"/>
        </dgm:presLayoutVars>
      </dgm:prSet>
      <dgm:spPr/>
    </dgm:pt>
  </dgm:ptLst>
  <dgm:cxnLst>
    <dgm:cxn modelId="{3C9DA91F-4853-0B42-8D03-2895187E8F21}" type="presOf" srcId="{1885B7E9-C86F-BF42-B1E8-A8A7A599A86B}" destId="{CA37654E-F51D-494F-B585-4BBF604A0EDE}" srcOrd="1" destOrd="0" presId="urn:microsoft.com/office/officeart/2005/8/layout/radial1"/>
    <dgm:cxn modelId="{26B0DE24-B3DC-0E43-BB9A-DD8346C2137D}" type="presOf" srcId="{DA9D0910-95DA-2E47-8CD7-7E1211835A1C}" destId="{46D1A866-0C7E-2048-9314-48F1E4D6C1CA}" srcOrd="0" destOrd="0" presId="urn:microsoft.com/office/officeart/2005/8/layout/radial1"/>
    <dgm:cxn modelId="{B0C1BC2F-7F3A-4849-B25F-150B8D52341C}" type="presOf" srcId="{03D3D887-5381-7945-8CD7-12CFCDD9D4CF}" destId="{0D0CA757-1B03-0C48-966A-98EE2B1C0313}" srcOrd="0" destOrd="0" presId="urn:microsoft.com/office/officeart/2005/8/layout/radial1"/>
    <dgm:cxn modelId="{13A6BD31-37C1-8C44-87D6-02CED965980D}" type="presOf" srcId="{896E916F-708C-584A-8CCB-063FA8D78BC3}" destId="{4F1C9D3C-9D55-9B45-98A4-156458387B9A}" srcOrd="1" destOrd="0" presId="urn:microsoft.com/office/officeart/2005/8/layout/radial1"/>
    <dgm:cxn modelId="{BB74283D-AFB1-A342-9311-0BC6248D8929}" type="presOf" srcId="{896E916F-708C-584A-8CCB-063FA8D78BC3}" destId="{49258835-87D3-4F40-9C76-F3C70FE49044}" srcOrd="0" destOrd="0" presId="urn:microsoft.com/office/officeart/2005/8/layout/radial1"/>
    <dgm:cxn modelId="{A326193E-FE11-7A45-A067-467CA9979549}" type="presOf" srcId="{A356A620-BFEC-B447-96E2-ED35E0ADE7FE}" destId="{0A98FC14-6B8E-3742-A5B6-B6785801325F}" srcOrd="1" destOrd="0" presId="urn:microsoft.com/office/officeart/2005/8/layout/radial1"/>
    <dgm:cxn modelId="{CEC82240-983A-D74B-BA1A-42DDA16C90B9}" type="presOf" srcId="{4D168C2C-CC14-C040-9A98-EA757E8A82E7}" destId="{8EF6C7D1-6191-2F44-96A3-B710C9F20393}" srcOrd="0" destOrd="0" presId="urn:microsoft.com/office/officeart/2005/8/layout/radial1"/>
    <dgm:cxn modelId="{47F8DB49-09FA-CE46-B74E-3BDB9BE4938C}" srcId="{634342C1-ABB7-A045-B092-2321D93A26F5}" destId="{26EC4AC0-8FE7-8840-AF37-C657744E16CB}" srcOrd="1" destOrd="0" parTransId="{16C61247-AEE7-3D44-A39D-96B071DB84E2}" sibTransId="{6824D378-87C2-9F4E-8284-ECC7D14E133B}"/>
    <dgm:cxn modelId="{CD2F464F-9BF6-F44B-B6D9-80FF2D8C5D33}" type="presOf" srcId="{634342C1-ABB7-A045-B092-2321D93A26F5}" destId="{45402F77-9938-324E-B96F-1A7EBC729645}" srcOrd="0" destOrd="0" presId="urn:microsoft.com/office/officeart/2005/8/layout/radial1"/>
    <dgm:cxn modelId="{57268851-B4DA-914C-A738-0E72EFF10213}" srcId="{634342C1-ABB7-A045-B092-2321D93A26F5}" destId="{0240C36E-FE18-2C4E-B368-AD1DD22DBE6A}" srcOrd="5" destOrd="0" parTransId="{783D6FFA-DF28-F341-B6D0-34197710B836}" sibTransId="{A9276370-6289-E941-8541-45455D9F580D}"/>
    <dgm:cxn modelId="{745B0D5B-D74C-8F4B-9001-151D77F6624B}" type="presOf" srcId="{C7D24268-5A5D-0847-A2AE-397AEAD808FD}" destId="{649EFD5F-E7BA-0D4F-8EEC-4FA578C29EE5}" srcOrd="1" destOrd="0" presId="urn:microsoft.com/office/officeart/2005/8/layout/radial1"/>
    <dgm:cxn modelId="{D1B64E60-D682-5A4C-A300-9EB0B75A48FB}" srcId="{634342C1-ABB7-A045-B092-2321D93A26F5}" destId="{4D168C2C-CC14-C040-9A98-EA757E8A82E7}" srcOrd="3" destOrd="0" parTransId="{A356A620-BFEC-B447-96E2-ED35E0ADE7FE}" sibTransId="{A0939D06-9F38-1541-B131-370071B233D9}"/>
    <dgm:cxn modelId="{D4940869-8C99-FC4E-992D-680CBA404BB7}" type="presOf" srcId="{16C61247-AEE7-3D44-A39D-96B071DB84E2}" destId="{C9200A28-5699-5E4B-AE0A-93B66582E6B5}" srcOrd="0" destOrd="0" presId="urn:microsoft.com/office/officeart/2005/8/layout/radial1"/>
    <dgm:cxn modelId="{2424AF7A-6719-5F4A-B92A-CE7CF0110691}" type="presOf" srcId="{16C61247-AEE7-3D44-A39D-96B071DB84E2}" destId="{6EF4F9F6-6C44-4E40-8E12-6F6477948791}" srcOrd="1" destOrd="0" presId="urn:microsoft.com/office/officeart/2005/8/layout/radial1"/>
    <dgm:cxn modelId="{7DA23C7F-F87A-5B4A-9A48-26D137131CA9}" type="presOf" srcId="{C7D24268-5A5D-0847-A2AE-397AEAD808FD}" destId="{E68F9E37-C798-1149-9469-623348DBB409}" srcOrd="0" destOrd="0" presId="urn:microsoft.com/office/officeart/2005/8/layout/radial1"/>
    <dgm:cxn modelId="{AD6F3485-8B25-954C-859E-CA7566496483}" srcId="{634342C1-ABB7-A045-B092-2321D93A26F5}" destId="{52FE087F-F286-6047-919D-29C92E2B8F60}" srcOrd="0" destOrd="0" parTransId="{C7D24268-5A5D-0847-A2AE-397AEAD808FD}" sibTransId="{382A367F-4BF2-224F-9DB7-3C705DF5451C}"/>
    <dgm:cxn modelId="{A7B01C98-0CB5-F244-8722-72DA92ABB28F}" type="presOf" srcId="{783D6FFA-DF28-F341-B6D0-34197710B836}" destId="{A07E3153-6251-EC42-B240-703EA3187CDD}" srcOrd="1" destOrd="0" presId="urn:microsoft.com/office/officeart/2005/8/layout/radial1"/>
    <dgm:cxn modelId="{9821929A-4320-4344-BEFB-C2960561B20F}" type="presOf" srcId="{333CF4B5-C32A-E347-A977-687E5466A407}" destId="{AD5587DC-7E92-0540-9E22-C19CEAC7C6D5}" srcOrd="0" destOrd="0" presId="urn:microsoft.com/office/officeart/2005/8/layout/radial1"/>
    <dgm:cxn modelId="{2DC1DE9F-019A-6F49-AB4E-C090CB7A0B55}" type="presOf" srcId="{0240C36E-FE18-2C4E-B368-AD1DD22DBE6A}" destId="{3884ADF3-B5E7-144B-99EA-5884D846696F}" srcOrd="0" destOrd="0" presId="urn:microsoft.com/office/officeart/2005/8/layout/radial1"/>
    <dgm:cxn modelId="{978661A1-1A97-EC44-9F5F-1647B1C7651B}" type="presOf" srcId="{B8BADB41-91BF-7D46-AED9-A9A5B30CBB5E}" destId="{E602B5C3-59A5-984A-865D-7354FB9CEFFA}" srcOrd="0" destOrd="0" presId="urn:microsoft.com/office/officeart/2005/8/layout/radial1"/>
    <dgm:cxn modelId="{703DFBA1-58C3-3646-9040-08FB369AAC89}" srcId="{634342C1-ABB7-A045-B092-2321D93A26F5}" destId="{DA9D0910-95DA-2E47-8CD7-7E1211835A1C}" srcOrd="2" destOrd="0" parTransId="{896E916F-708C-584A-8CCB-063FA8D78BC3}" sibTransId="{FDCCE9B8-0EB2-CA44-B32B-6F75134A7FCA}"/>
    <dgm:cxn modelId="{9EC606B2-9788-A845-8FE0-47434886D890}" type="presOf" srcId="{52FE087F-F286-6047-919D-29C92E2B8F60}" destId="{F80285F8-F673-5D4C-961A-AD606810D2FD}" srcOrd="0" destOrd="0" presId="urn:microsoft.com/office/officeart/2005/8/layout/radial1"/>
    <dgm:cxn modelId="{61F22EBB-5F1F-954A-B50D-CD0FD304E6E2}" type="presOf" srcId="{A356A620-BFEC-B447-96E2-ED35E0ADE7FE}" destId="{1459BC71-C6CE-8F4B-BB2B-A0A2114EB46A}" srcOrd="0" destOrd="0" presId="urn:microsoft.com/office/officeart/2005/8/layout/radial1"/>
    <dgm:cxn modelId="{52C938C9-6419-0949-9DC4-A088B49EC1C4}" type="presOf" srcId="{783D6FFA-DF28-F341-B6D0-34197710B836}" destId="{D117676A-1BFA-F84D-8A2C-53ED9FC2FF51}" srcOrd="0" destOrd="0" presId="urn:microsoft.com/office/officeart/2005/8/layout/radial1"/>
    <dgm:cxn modelId="{3CF722D6-4704-5F45-B2A4-D01B5FB88DE2}" srcId="{634342C1-ABB7-A045-B092-2321D93A26F5}" destId="{B8BADB41-91BF-7D46-AED9-A9A5B30CBB5E}" srcOrd="4" destOrd="0" parTransId="{333CF4B5-C32A-E347-A977-687E5466A407}" sibTransId="{18DFEA62-BA7A-E946-8D93-112170CF25A3}"/>
    <dgm:cxn modelId="{7F8600DB-87F5-AD4F-A867-12F2319F6705}" type="presOf" srcId="{26EC4AC0-8FE7-8840-AF37-C657744E16CB}" destId="{3AC8949B-1F7E-2D48-862C-BDC2AFAADDAF}" srcOrd="0" destOrd="0" presId="urn:microsoft.com/office/officeart/2005/8/layout/radial1"/>
    <dgm:cxn modelId="{6A834ADB-B763-F44B-9FA7-D3B2EB2A6D3C}" type="presOf" srcId="{A8274CF3-9B2C-554D-84E6-4D6E7BA0E09E}" destId="{40EBA6A9-C376-5743-8848-173776BB9CA6}" srcOrd="0" destOrd="0" presId="urn:microsoft.com/office/officeart/2005/8/layout/radial1"/>
    <dgm:cxn modelId="{1F02B4DB-1E63-0E4C-A5DF-8B99CF17285A}" type="presOf" srcId="{333CF4B5-C32A-E347-A977-687E5466A407}" destId="{70A76726-E4FA-C443-A02C-22391416A8B8}" srcOrd="1" destOrd="0" presId="urn:microsoft.com/office/officeart/2005/8/layout/radial1"/>
    <dgm:cxn modelId="{7D7047F3-7778-9446-9A3C-B921773FA8A5}" type="presOf" srcId="{1885B7E9-C86F-BF42-B1E8-A8A7A599A86B}" destId="{871D99C0-DFAE-C744-8C2B-668FA0ABCF95}" srcOrd="0" destOrd="0" presId="urn:microsoft.com/office/officeart/2005/8/layout/radial1"/>
    <dgm:cxn modelId="{3C8927F7-5BED-DB46-B7BC-33F113E1BD9A}" srcId="{634342C1-ABB7-A045-B092-2321D93A26F5}" destId="{03D3D887-5381-7945-8CD7-12CFCDD9D4CF}" srcOrd="6" destOrd="0" parTransId="{1885B7E9-C86F-BF42-B1E8-A8A7A599A86B}" sibTransId="{090293CD-B7BC-664E-AC83-433D8AEE13CC}"/>
    <dgm:cxn modelId="{238E36F9-C6F2-DA48-9FB8-4BDF496C7BE7}" srcId="{A8274CF3-9B2C-554D-84E6-4D6E7BA0E09E}" destId="{634342C1-ABB7-A045-B092-2321D93A26F5}" srcOrd="0" destOrd="0" parTransId="{B86C2B9C-1899-A34E-BB67-F7CDB4A64FCC}" sibTransId="{B95C1A12-8138-5E43-B555-BBDEAE29EECA}"/>
    <dgm:cxn modelId="{26F74FBA-5AEB-F148-AB9C-A66D5635E651}" type="presParOf" srcId="{40EBA6A9-C376-5743-8848-173776BB9CA6}" destId="{45402F77-9938-324E-B96F-1A7EBC729645}" srcOrd="0" destOrd="0" presId="urn:microsoft.com/office/officeart/2005/8/layout/radial1"/>
    <dgm:cxn modelId="{16851D4A-E729-4340-AFDB-2F5C61F331D7}" type="presParOf" srcId="{40EBA6A9-C376-5743-8848-173776BB9CA6}" destId="{E68F9E37-C798-1149-9469-623348DBB409}" srcOrd="1" destOrd="0" presId="urn:microsoft.com/office/officeart/2005/8/layout/radial1"/>
    <dgm:cxn modelId="{71F0DEC6-FFA1-1843-90E6-12AB0BBC0719}" type="presParOf" srcId="{E68F9E37-C798-1149-9469-623348DBB409}" destId="{649EFD5F-E7BA-0D4F-8EEC-4FA578C29EE5}" srcOrd="0" destOrd="0" presId="urn:microsoft.com/office/officeart/2005/8/layout/radial1"/>
    <dgm:cxn modelId="{F832A1B5-FD63-8940-A737-F25D6E131487}" type="presParOf" srcId="{40EBA6A9-C376-5743-8848-173776BB9CA6}" destId="{F80285F8-F673-5D4C-961A-AD606810D2FD}" srcOrd="2" destOrd="0" presId="urn:microsoft.com/office/officeart/2005/8/layout/radial1"/>
    <dgm:cxn modelId="{FCDC9174-ACCF-8745-BAC4-D7A1DBD83769}" type="presParOf" srcId="{40EBA6A9-C376-5743-8848-173776BB9CA6}" destId="{C9200A28-5699-5E4B-AE0A-93B66582E6B5}" srcOrd="3" destOrd="0" presId="urn:microsoft.com/office/officeart/2005/8/layout/radial1"/>
    <dgm:cxn modelId="{7662F9A7-5435-B74D-80F5-C87AAC4AA42B}" type="presParOf" srcId="{C9200A28-5699-5E4B-AE0A-93B66582E6B5}" destId="{6EF4F9F6-6C44-4E40-8E12-6F6477948791}" srcOrd="0" destOrd="0" presId="urn:microsoft.com/office/officeart/2005/8/layout/radial1"/>
    <dgm:cxn modelId="{0C4CAE3E-E763-6546-91C5-B2E832393868}" type="presParOf" srcId="{40EBA6A9-C376-5743-8848-173776BB9CA6}" destId="{3AC8949B-1F7E-2D48-862C-BDC2AFAADDAF}" srcOrd="4" destOrd="0" presId="urn:microsoft.com/office/officeart/2005/8/layout/radial1"/>
    <dgm:cxn modelId="{7A43B329-D50D-4243-877B-DFA4F66DC142}" type="presParOf" srcId="{40EBA6A9-C376-5743-8848-173776BB9CA6}" destId="{49258835-87D3-4F40-9C76-F3C70FE49044}" srcOrd="5" destOrd="0" presId="urn:microsoft.com/office/officeart/2005/8/layout/radial1"/>
    <dgm:cxn modelId="{EAF9A790-BB34-6F4A-B1FA-6382B2340AB3}" type="presParOf" srcId="{49258835-87D3-4F40-9C76-F3C70FE49044}" destId="{4F1C9D3C-9D55-9B45-98A4-156458387B9A}" srcOrd="0" destOrd="0" presId="urn:microsoft.com/office/officeart/2005/8/layout/radial1"/>
    <dgm:cxn modelId="{D82E4738-0A0A-0F44-8DE5-36CBF5CB3D54}" type="presParOf" srcId="{40EBA6A9-C376-5743-8848-173776BB9CA6}" destId="{46D1A866-0C7E-2048-9314-48F1E4D6C1CA}" srcOrd="6" destOrd="0" presId="urn:microsoft.com/office/officeart/2005/8/layout/radial1"/>
    <dgm:cxn modelId="{35F62083-94AA-6E41-A391-99EA78EA6BDD}" type="presParOf" srcId="{40EBA6A9-C376-5743-8848-173776BB9CA6}" destId="{1459BC71-C6CE-8F4B-BB2B-A0A2114EB46A}" srcOrd="7" destOrd="0" presId="urn:microsoft.com/office/officeart/2005/8/layout/radial1"/>
    <dgm:cxn modelId="{73E422CE-3F9C-234A-AEF3-89A51FCCDCF2}" type="presParOf" srcId="{1459BC71-C6CE-8F4B-BB2B-A0A2114EB46A}" destId="{0A98FC14-6B8E-3742-A5B6-B6785801325F}" srcOrd="0" destOrd="0" presId="urn:microsoft.com/office/officeart/2005/8/layout/radial1"/>
    <dgm:cxn modelId="{1B51AD7F-DF7B-AB4E-AACA-8B9A58435D47}" type="presParOf" srcId="{40EBA6A9-C376-5743-8848-173776BB9CA6}" destId="{8EF6C7D1-6191-2F44-96A3-B710C9F20393}" srcOrd="8" destOrd="0" presId="urn:microsoft.com/office/officeart/2005/8/layout/radial1"/>
    <dgm:cxn modelId="{B11EDA04-DA1E-444E-A4E9-A4CB2FA239E3}" type="presParOf" srcId="{40EBA6A9-C376-5743-8848-173776BB9CA6}" destId="{AD5587DC-7E92-0540-9E22-C19CEAC7C6D5}" srcOrd="9" destOrd="0" presId="urn:microsoft.com/office/officeart/2005/8/layout/radial1"/>
    <dgm:cxn modelId="{BA1664F8-CC21-1543-8D4B-50830C80A8E3}" type="presParOf" srcId="{AD5587DC-7E92-0540-9E22-C19CEAC7C6D5}" destId="{70A76726-E4FA-C443-A02C-22391416A8B8}" srcOrd="0" destOrd="0" presId="urn:microsoft.com/office/officeart/2005/8/layout/radial1"/>
    <dgm:cxn modelId="{F648CC21-6105-7F4A-A117-4C3F5D509E97}" type="presParOf" srcId="{40EBA6A9-C376-5743-8848-173776BB9CA6}" destId="{E602B5C3-59A5-984A-865D-7354FB9CEFFA}" srcOrd="10" destOrd="0" presId="urn:microsoft.com/office/officeart/2005/8/layout/radial1"/>
    <dgm:cxn modelId="{571B9DEB-D57D-4A46-A3F2-C541CB619C0C}" type="presParOf" srcId="{40EBA6A9-C376-5743-8848-173776BB9CA6}" destId="{D117676A-1BFA-F84D-8A2C-53ED9FC2FF51}" srcOrd="11" destOrd="0" presId="urn:microsoft.com/office/officeart/2005/8/layout/radial1"/>
    <dgm:cxn modelId="{B64EA037-EFF4-6D46-95EF-0CEEAD4C42AA}" type="presParOf" srcId="{D117676A-1BFA-F84D-8A2C-53ED9FC2FF51}" destId="{A07E3153-6251-EC42-B240-703EA3187CDD}" srcOrd="0" destOrd="0" presId="urn:microsoft.com/office/officeart/2005/8/layout/radial1"/>
    <dgm:cxn modelId="{746DB1D9-5A66-CB4D-8A83-7DA7E00A9434}" type="presParOf" srcId="{40EBA6A9-C376-5743-8848-173776BB9CA6}" destId="{3884ADF3-B5E7-144B-99EA-5884D846696F}" srcOrd="12" destOrd="0" presId="urn:microsoft.com/office/officeart/2005/8/layout/radial1"/>
    <dgm:cxn modelId="{06658EE1-02A2-8A4E-B286-26A6D1441C84}" type="presParOf" srcId="{40EBA6A9-C376-5743-8848-173776BB9CA6}" destId="{871D99C0-DFAE-C744-8C2B-668FA0ABCF95}" srcOrd="13" destOrd="0" presId="urn:microsoft.com/office/officeart/2005/8/layout/radial1"/>
    <dgm:cxn modelId="{757BD0FF-AAD1-A449-983E-B5B3262FB5EA}" type="presParOf" srcId="{871D99C0-DFAE-C744-8C2B-668FA0ABCF95}" destId="{CA37654E-F51D-494F-B585-4BBF604A0EDE}" srcOrd="0" destOrd="0" presId="urn:microsoft.com/office/officeart/2005/8/layout/radial1"/>
    <dgm:cxn modelId="{23CC1185-C35E-BB4E-A56F-E8D97813A6CB}" type="presParOf" srcId="{40EBA6A9-C376-5743-8848-173776BB9CA6}" destId="{0D0CA757-1B03-0C48-966A-98EE2B1C0313}"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402F77-9938-324E-B96F-1A7EBC729645}">
      <dsp:nvSpPr>
        <dsp:cNvPr id="0" name=""/>
        <dsp:cNvSpPr/>
      </dsp:nvSpPr>
      <dsp:spPr>
        <a:xfrm>
          <a:off x="5090353" y="1763668"/>
          <a:ext cx="1175550" cy="117555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Data Journalism</a:t>
          </a:r>
        </a:p>
      </dsp:txBody>
      <dsp:txXfrm>
        <a:off x="5262508" y="1935823"/>
        <a:ext cx="831240" cy="831240"/>
      </dsp:txXfrm>
    </dsp:sp>
    <dsp:sp modelId="{E68F9E37-C798-1149-9469-623348DBB409}">
      <dsp:nvSpPr>
        <dsp:cNvPr id="0" name=""/>
        <dsp:cNvSpPr/>
      </dsp:nvSpPr>
      <dsp:spPr>
        <a:xfrm rot="16200000">
          <a:off x="5385221" y="1461445"/>
          <a:ext cx="585814" cy="18632"/>
        </a:xfrm>
        <a:custGeom>
          <a:avLst/>
          <a:gdLst/>
          <a:ahLst/>
          <a:cxnLst/>
          <a:rect l="0" t="0" r="0" b="0"/>
          <a:pathLst>
            <a:path>
              <a:moveTo>
                <a:pt x="0" y="9316"/>
              </a:moveTo>
              <a:lnTo>
                <a:pt x="585814" y="93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63483" y="1456116"/>
        <a:ext cx="29290" cy="29290"/>
      </dsp:txXfrm>
    </dsp:sp>
    <dsp:sp modelId="{F80285F8-F673-5D4C-961A-AD606810D2FD}">
      <dsp:nvSpPr>
        <dsp:cNvPr id="0" name=""/>
        <dsp:cNvSpPr/>
      </dsp:nvSpPr>
      <dsp:spPr>
        <a:xfrm>
          <a:off x="5090353" y="2304"/>
          <a:ext cx="1175550" cy="117555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Evaluate open, public, and other data sets</a:t>
          </a:r>
        </a:p>
      </dsp:txBody>
      <dsp:txXfrm>
        <a:off x="5262508" y="174459"/>
        <a:ext cx="831240" cy="831240"/>
      </dsp:txXfrm>
    </dsp:sp>
    <dsp:sp modelId="{C9200A28-5699-5E4B-AE0A-93B66582E6B5}">
      <dsp:nvSpPr>
        <dsp:cNvPr id="0" name=""/>
        <dsp:cNvSpPr/>
      </dsp:nvSpPr>
      <dsp:spPr>
        <a:xfrm rot="19285714">
          <a:off x="6073766" y="1793031"/>
          <a:ext cx="585814" cy="18632"/>
        </a:xfrm>
        <a:custGeom>
          <a:avLst/>
          <a:gdLst/>
          <a:ahLst/>
          <a:cxnLst/>
          <a:rect l="0" t="0" r="0" b="0"/>
          <a:pathLst>
            <a:path>
              <a:moveTo>
                <a:pt x="0" y="9316"/>
              </a:moveTo>
              <a:lnTo>
                <a:pt x="585814" y="93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52028" y="1787702"/>
        <a:ext cx="29290" cy="29290"/>
      </dsp:txXfrm>
    </dsp:sp>
    <dsp:sp modelId="{3AC8949B-1F7E-2D48-862C-BDC2AFAADDAF}">
      <dsp:nvSpPr>
        <dsp:cNvPr id="0" name=""/>
        <dsp:cNvSpPr/>
      </dsp:nvSpPr>
      <dsp:spPr>
        <a:xfrm>
          <a:off x="6467444" y="665476"/>
          <a:ext cx="1175550" cy="117555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Collect, process, and assess data to identify relevance</a:t>
          </a:r>
        </a:p>
      </dsp:txBody>
      <dsp:txXfrm>
        <a:off x="6639599" y="837631"/>
        <a:ext cx="831240" cy="831240"/>
      </dsp:txXfrm>
    </dsp:sp>
    <dsp:sp modelId="{49258835-87D3-4F40-9C76-F3C70FE49044}">
      <dsp:nvSpPr>
        <dsp:cNvPr id="0" name=""/>
        <dsp:cNvSpPr/>
      </dsp:nvSpPr>
      <dsp:spPr>
        <a:xfrm rot="771429">
          <a:off x="6243823" y="2538097"/>
          <a:ext cx="585814" cy="18632"/>
        </a:xfrm>
        <a:custGeom>
          <a:avLst/>
          <a:gdLst/>
          <a:ahLst/>
          <a:cxnLst/>
          <a:rect l="0" t="0" r="0" b="0"/>
          <a:pathLst>
            <a:path>
              <a:moveTo>
                <a:pt x="0" y="9316"/>
              </a:moveTo>
              <a:lnTo>
                <a:pt x="585814" y="93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22085" y="2532768"/>
        <a:ext cx="29290" cy="29290"/>
      </dsp:txXfrm>
    </dsp:sp>
    <dsp:sp modelId="{46D1A866-0C7E-2048-9314-48F1E4D6C1CA}">
      <dsp:nvSpPr>
        <dsp:cNvPr id="0" name=""/>
        <dsp:cNvSpPr/>
      </dsp:nvSpPr>
      <dsp:spPr>
        <a:xfrm>
          <a:off x="6807557" y="2155609"/>
          <a:ext cx="1175550" cy="117555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Develop infrastructure for managing collected information</a:t>
          </a:r>
        </a:p>
      </dsp:txBody>
      <dsp:txXfrm>
        <a:off x="6979712" y="2327764"/>
        <a:ext cx="831240" cy="831240"/>
      </dsp:txXfrm>
    </dsp:sp>
    <dsp:sp modelId="{1459BC71-C6CE-8F4B-BB2B-A0A2114EB46A}">
      <dsp:nvSpPr>
        <dsp:cNvPr id="0" name=""/>
        <dsp:cNvSpPr/>
      </dsp:nvSpPr>
      <dsp:spPr>
        <a:xfrm rot="3857143">
          <a:off x="5767335" y="3135594"/>
          <a:ext cx="585814" cy="18632"/>
        </a:xfrm>
        <a:custGeom>
          <a:avLst/>
          <a:gdLst/>
          <a:ahLst/>
          <a:cxnLst/>
          <a:rect l="0" t="0" r="0" b="0"/>
          <a:pathLst>
            <a:path>
              <a:moveTo>
                <a:pt x="0" y="9316"/>
              </a:moveTo>
              <a:lnTo>
                <a:pt x="585814" y="93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045597" y="3130265"/>
        <a:ext cx="29290" cy="29290"/>
      </dsp:txXfrm>
    </dsp:sp>
    <dsp:sp modelId="{8EF6C7D1-6191-2F44-96A3-B710C9F20393}">
      <dsp:nvSpPr>
        <dsp:cNvPr id="0" name=""/>
        <dsp:cNvSpPr/>
      </dsp:nvSpPr>
      <dsp:spPr>
        <a:xfrm>
          <a:off x="5854581" y="3350603"/>
          <a:ext cx="1175550" cy="117555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Employ tools and practices for data preparation</a:t>
          </a:r>
        </a:p>
      </dsp:txBody>
      <dsp:txXfrm>
        <a:off x="6026736" y="3522758"/>
        <a:ext cx="831240" cy="831240"/>
      </dsp:txXfrm>
    </dsp:sp>
    <dsp:sp modelId="{AD5587DC-7E92-0540-9E22-C19CEAC7C6D5}">
      <dsp:nvSpPr>
        <dsp:cNvPr id="0" name=""/>
        <dsp:cNvSpPr/>
      </dsp:nvSpPr>
      <dsp:spPr>
        <a:xfrm rot="6942857">
          <a:off x="5003108" y="3135594"/>
          <a:ext cx="585814" cy="18632"/>
        </a:xfrm>
        <a:custGeom>
          <a:avLst/>
          <a:gdLst/>
          <a:ahLst/>
          <a:cxnLst/>
          <a:rect l="0" t="0" r="0" b="0"/>
          <a:pathLst>
            <a:path>
              <a:moveTo>
                <a:pt x="0" y="9316"/>
              </a:moveTo>
              <a:lnTo>
                <a:pt x="585814" y="93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5281369" y="3130265"/>
        <a:ext cx="29290" cy="29290"/>
      </dsp:txXfrm>
    </dsp:sp>
    <dsp:sp modelId="{E602B5C3-59A5-984A-865D-7354FB9CEFFA}">
      <dsp:nvSpPr>
        <dsp:cNvPr id="0" name=""/>
        <dsp:cNvSpPr/>
      </dsp:nvSpPr>
      <dsp:spPr>
        <a:xfrm>
          <a:off x="4326126" y="3350603"/>
          <a:ext cx="1175550" cy="117555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b="0" i="0" u="none" kern="1200" dirty="0"/>
            <a:t>Apply data analysis and data science techniques</a:t>
          </a:r>
          <a:endParaRPr lang="en-US" sz="900" kern="1200" dirty="0"/>
        </a:p>
      </dsp:txBody>
      <dsp:txXfrm>
        <a:off x="4498281" y="3522758"/>
        <a:ext cx="831240" cy="831240"/>
      </dsp:txXfrm>
    </dsp:sp>
    <dsp:sp modelId="{D117676A-1BFA-F84D-8A2C-53ED9FC2FF51}">
      <dsp:nvSpPr>
        <dsp:cNvPr id="0" name=""/>
        <dsp:cNvSpPr/>
      </dsp:nvSpPr>
      <dsp:spPr>
        <a:xfrm rot="10028571">
          <a:off x="4526620" y="2538097"/>
          <a:ext cx="585814" cy="18632"/>
        </a:xfrm>
        <a:custGeom>
          <a:avLst/>
          <a:gdLst/>
          <a:ahLst/>
          <a:cxnLst/>
          <a:rect l="0" t="0" r="0" b="0"/>
          <a:pathLst>
            <a:path>
              <a:moveTo>
                <a:pt x="0" y="9316"/>
              </a:moveTo>
              <a:lnTo>
                <a:pt x="585814" y="93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804881" y="2532768"/>
        <a:ext cx="29290" cy="29290"/>
      </dsp:txXfrm>
    </dsp:sp>
    <dsp:sp modelId="{3884ADF3-B5E7-144B-99EA-5884D846696F}">
      <dsp:nvSpPr>
        <dsp:cNvPr id="0" name=""/>
        <dsp:cNvSpPr/>
      </dsp:nvSpPr>
      <dsp:spPr>
        <a:xfrm>
          <a:off x="3373150" y="2155609"/>
          <a:ext cx="1175550" cy="117555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b="0" i="0" u="none" kern="1200" dirty="0"/>
            <a:t>Develop reports and visual representations</a:t>
          </a:r>
          <a:endParaRPr lang="en-US" sz="900" kern="1200" dirty="0"/>
        </a:p>
      </dsp:txBody>
      <dsp:txXfrm>
        <a:off x="3545305" y="2327764"/>
        <a:ext cx="831240" cy="831240"/>
      </dsp:txXfrm>
    </dsp:sp>
    <dsp:sp modelId="{871D99C0-DFAE-C744-8C2B-668FA0ABCF95}">
      <dsp:nvSpPr>
        <dsp:cNvPr id="0" name=""/>
        <dsp:cNvSpPr/>
      </dsp:nvSpPr>
      <dsp:spPr>
        <a:xfrm rot="13114286">
          <a:off x="4696676" y="1793031"/>
          <a:ext cx="585814" cy="18632"/>
        </a:xfrm>
        <a:custGeom>
          <a:avLst/>
          <a:gdLst/>
          <a:ahLst/>
          <a:cxnLst/>
          <a:rect l="0" t="0" r="0" b="0"/>
          <a:pathLst>
            <a:path>
              <a:moveTo>
                <a:pt x="0" y="9316"/>
              </a:moveTo>
              <a:lnTo>
                <a:pt x="585814" y="931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974938" y="1787702"/>
        <a:ext cx="29290" cy="29290"/>
      </dsp:txXfrm>
    </dsp:sp>
    <dsp:sp modelId="{0D0CA757-1B03-0C48-966A-98EE2B1C0313}">
      <dsp:nvSpPr>
        <dsp:cNvPr id="0" name=""/>
        <dsp:cNvSpPr/>
      </dsp:nvSpPr>
      <dsp:spPr>
        <a:xfrm>
          <a:off x="3713263" y="665476"/>
          <a:ext cx="1175550" cy="117555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900" kern="1200" dirty="0"/>
            <a:t>Produce stories for dissemination</a:t>
          </a:r>
        </a:p>
      </dsp:txBody>
      <dsp:txXfrm>
        <a:off x="3885418" y="837631"/>
        <a:ext cx="831240" cy="83124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C20E8E-2235-4FD2-80A3-0DBAF7C10AD4}" type="datetimeFigureOut">
              <a:rPr lang="en-US" smtClean="0"/>
              <a:t>11/22/20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88518B-D0D9-498D-8CF9-B050A9370572}" type="slidenum">
              <a:rPr lang="en-US" smtClean="0"/>
              <a:t>‹#›</a:t>
            </a:fld>
            <a:endParaRPr lang="en-US" dirty="0"/>
          </a:p>
        </p:txBody>
      </p:sp>
    </p:spTree>
    <p:extLst>
      <p:ext uri="{BB962C8B-B14F-4D97-AF65-F5344CB8AC3E}">
        <p14:creationId xmlns:p14="http://schemas.microsoft.com/office/powerpoint/2010/main" val="3328285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88518B-D0D9-498D-8CF9-B050A9370572}" type="slidenum">
              <a:rPr lang="en-US" smtClean="0"/>
              <a:t>3</a:t>
            </a:fld>
            <a:endParaRPr lang="en-US" dirty="0"/>
          </a:p>
        </p:txBody>
      </p:sp>
    </p:spTree>
    <p:extLst>
      <p:ext uri="{BB962C8B-B14F-4D97-AF65-F5344CB8AC3E}">
        <p14:creationId xmlns:p14="http://schemas.microsoft.com/office/powerpoint/2010/main" val="3858934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964daa12b3_0_9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g964daa12b3_0_9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
              <a:t>Caro</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
              <a:t>Every other week over Sarah’s lunches - two different flavors - when you sign up, you can sign up for one flavor or the other</a:t>
            </a:r>
            <a:endParaRPr/>
          </a:p>
        </p:txBody>
      </p:sp>
      <p:sp>
        <p:nvSpPr>
          <p:cNvPr id="107" name="Google Shape;107;g964daa12b3_0_9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
              <a:t>27</a:t>
            </a:fld>
            <a:endParaRPr/>
          </a:p>
        </p:txBody>
      </p:sp>
    </p:spTree>
    <p:extLst>
      <p:ext uri="{BB962C8B-B14F-4D97-AF65-F5344CB8AC3E}">
        <p14:creationId xmlns:p14="http://schemas.microsoft.com/office/powerpoint/2010/main" val="488890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964daa12b3_0_10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3" name="Google Shape;113;g964daa12b3_0_10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
              <a:t>Caro</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
              <a:t>Could someday see if we can embed these in our internal website, so they’re easy to stumble upon, but that’s just a feature they offer, not something we’re immediately asking the hardworking website folks to work out!</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
              <a:t>Doug is next, I’ve heard he’s been volunteered by Sarah</a:t>
            </a:r>
            <a:endParaRPr/>
          </a:p>
        </p:txBody>
      </p:sp>
      <p:sp>
        <p:nvSpPr>
          <p:cNvPr id="114" name="Google Shape;114;g964daa12b3_0_10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
              <a:t>28</a:t>
            </a:fld>
            <a:endParaRPr/>
          </a:p>
        </p:txBody>
      </p:sp>
    </p:spTree>
    <p:extLst>
      <p:ext uri="{BB962C8B-B14F-4D97-AF65-F5344CB8AC3E}">
        <p14:creationId xmlns:p14="http://schemas.microsoft.com/office/powerpoint/2010/main" val="3413782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964daa12b3_0_10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g964daa12b3_0_108: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
              <a:t>Caro</a:t>
            </a:r>
            <a:endParaRPr/>
          </a:p>
        </p:txBody>
      </p:sp>
      <p:sp>
        <p:nvSpPr>
          <p:cNvPr id="121" name="Google Shape;121;g964daa12b3_0_108: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
              <a:t>29</a:t>
            </a:fld>
            <a:endParaRPr/>
          </a:p>
        </p:txBody>
      </p:sp>
    </p:spTree>
    <p:extLst>
      <p:ext uri="{BB962C8B-B14F-4D97-AF65-F5344CB8AC3E}">
        <p14:creationId xmlns:p14="http://schemas.microsoft.com/office/powerpoint/2010/main" val="213418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188518B-D0D9-498D-8CF9-B050A9370572}" type="slidenum">
              <a:rPr lang="en-US" smtClean="0"/>
              <a:t>9</a:t>
            </a:fld>
            <a:endParaRPr lang="en-US" dirty="0"/>
          </a:p>
        </p:txBody>
      </p:sp>
    </p:spTree>
    <p:extLst>
      <p:ext uri="{BB962C8B-B14F-4D97-AF65-F5344CB8AC3E}">
        <p14:creationId xmlns:p14="http://schemas.microsoft.com/office/powerpoint/2010/main" val="2293205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2C977E-6249-7440-AA72-B97009433790}" type="slidenum">
              <a:rPr lang="en-US" smtClean="0"/>
              <a:t>10</a:t>
            </a:fld>
            <a:endParaRPr lang="en-US"/>
          </a:p>
        </p:txBody>
      </p:sp>
    </p:spTree>
    <p:extLst>
      <p:ext uri="{BB962C8B-B14F-4D97-AF65-F5344CB8AC3E}">
        <p14:creationId xmlns:p14="http://schemas.microsoft.com/office/powerpoint/2010/main" val="1741314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22C977E-6249-7440-AA72-B97009433790}" type="slidenum">
              <a:rPr lang="en-US" smtClean="0"/>
              <a:t>16</a:t>
            </a:fld>
            <a:endParaRPr lang="en-US"/>
          </a:p>
        </p:txBody>
      </p:sp>
    </p:spTree>
    <p:extLst>
      <p:ext uri="{BB962C8B-B14F-4D97-AF65-F5344CB8AC3E}">
        <p14:creationId xmlns:p14="http://schemas.microsoft.com/office/powerpoint/2010/main" val="199404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9403bd4b91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9403bd4b91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35283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9403bd4b91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9403bd4b91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05236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9403bd4b91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9403bd4b9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33088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964daa12b3_0_4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g964daa12b3_0_4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
              <a:t>Katrina</a:t>
            </a:r>
            <a:endParaRPr/>
          </a:p>
        </p:txBody>
      </p:sp>
      <p:sp>
        <p:nvSpPr>
          <p:cNvPr id="93" name="Google Shape;93;g964daa12b3_0_4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
              <a:t>25</a:t>
            </a:fld>
            <a:endParaRPr/>
          </a:p>
        </p:txBody>
      </p:sp>
    </p:spTree>
    <p:extLst>
      <p:ext uri="{BB962C8B-B14F-4D97-AF65-F5344CB8AC3E}">
        <p14:creationId xmlns:p14="http://schemas.microsoft.com/office/powerpoint/2010/main" val="4261920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964daa12b3_0_9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g964daa12b3_0_9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
              <a:t>Katrina</a:t>
            </a:r>
            <a:endParaRPr/>
          </a:p>
          <a:p>
            <a:pPr marL="0" lvl="0" indent="0" algn="l" rtl="0">
              <a:lnSpc>
                <a:spcPct val="100000"/>
              </a:lnSpc>
              <a:spcBef>
                <a:spcPts val="0"/>
              </a:spcBef>
              <a:spcAft>
                <a:spcPts val="0"/>
              </a:spcAft>
              <a:buSzPts val="1400"/>
              <a:buNone/>
            </a:pPr>
            <a:endParaRPr/>
          </a:p>
          <a:p>
            <a:pPr marL="0" lvl="0" indent="0" algn="l" rtl="0">
              <a:lnSpc>
                <a:spcPct val="100000"/>
              </a:lnSpc>
              <a:spcBef>
                <a:spcPts val="0"/>
              </a:spcBef>
              <a:spcAft>
                <a:spcPts val="0"/>
              </a:spcAft>
              <a:buSzPts val="1400"/>
              <a:buNone/>
            </a:pPr>
            <a:r>
              <a:rPr lang="en"/>
              <a:t>THIS SLIDE IS PERFECT - awesome!!</a:t>
            </a:r>
            <a:endParaRPr/>
          </a:p>
        </p:txBody>
      </p:sp>
      <p:sp>
        <p:nvSpPr>
          <p:cNvPr id="99" name="Google Shape;99;g964daa12b3_0_9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
              <a:t>26</a:t>
            </a:fld>
            <a:endParaRPr/>
          </a:p>
        </p:txBody>
      </p:sp>
    </p:spTree>
    <p:extLst>
      <p:ext uri="{BB962C8B-B14F-4D97-AF65-F5344CB8AC3E}">
        <p14:creationId xmlns:p14="http://schemas.microsoft.com/office/powerpoint/2010/main" val="2130087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19325" y="1122363"/>
            <a:ext cx="9144000" cy="2387600"/>
          </a:xfrm>
        </p:spPr>
        <p:txBody>
          <a:bodyPr anchor="b"/>
          <a:lstStyle>
            <a:lvl1pPr algn="r">
              <a:defRPr sz="6000" baseline="0">
                <a:effectLst>
                  <a:outerShdw blurRad="50800" dist="38100" dir="10800000" algn="r" rotWithShape="0">
                    <a:prstClr val="black">
                      <a:alpha val="40000"/>
                    </a:prstClr>
                  </a:outerShdw>
                </a:effectLst>
              </a:defRPr>
            </a:lvl1pPr>
          </a:lstStyle>
          <a:p>
            <a:r>
              <a:rPr lang="en-US" dirty="0"/>
              <a:t>ENTER TITLE OF PRESENTATION HERE</a:t>
            </a:r>
          </a:p>
        </p:txBody>
      </p:sp>
      <p:sp>
        <p:nvSpPr>
          <p:cNvPr id="3" name="Subtitle 2"/>
          <p:cNvSpPr>
            <a:spLocks noGrp="1"/>
          </p:cNvSpPr>
          <p:nvPr>
            <p:ph type="subTitle" idx="1" hasCustomPrompt="1"/>
          </p:nvPr>
        </p:nvSpPr>
        <p:spPr>
          <a:xfrm>
            <a:off x="2219325" y="3602038"/>
            <a:ext cx="9144000" cy="1655762"/>
          </a:xfrm>
        </p:spPr>
        <p:txBody>
          <a:bodyPr/>
          <a:lstStyle>
            <a:lvl1pPr marL="0" indent="0" algn="r">
              <a:buNone/>
              <a:defRPr sz="2400" baseline="0">
                <a:solidFill>
                  <a:schemeClr val="bg1">
                    <a:lumMod val="50000"/>
                  </a:schemeClr>
                </a:solidFill>
                <a:effectLst>
                  <a:outerShdw blurRad="50800" dist="38100" dir="8100000" algn="tr" rotWithShape="0">
                    <a:prstClr val="black">
                      <a:alpha val="40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ENTER SUBTITLE HERE</a:t>
            </a:r>
          </a:p>
          <a:p>
            <a:pPr lvl="0"/>
            <a:r>
              <a:rPr lang="en-US" dirty="0"/>
              <a:t>ENTER DATE HERE</a:t>
            </a:r>
            <a:br>
              <a:rPr lang="en-US" dirty="0"/>
            </a:br>
            <a:endParaRPr lang="en-US" dirty="0"/>
          </a:p>
        </p:txBody>
      </p:sp>
    </p:spTree>
    <p:extLst>
      <p:ext uri="{BB962C8B-B14F-4D97-AF65-F5344CB8AC3E}">
        <p14:creationId xmlns:p14="http://schemas.microsoft.com/office/powerpoint/2010/main" val="375538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hasCustomPrompt="1"/>
          </p:nvPr>
        </p:nvSpPr>
        <p:spPr>
          <a:xfrm>
            <a:off x="1838324" y="365125"/>
            <a:ext cx="10086975" cy="1325563"/>
          </a:xfrm>
        </p:spPr>
        <p:txBody>
          <a:bodyPr/>
          <a:lstStyle>
            <a:lvl1pPr>
              <a:defRPr>
                <a:effectLst>
                  <a:outerShdw blurRad="50800" dist="38100" dir="10800000" algn="r" rotWithShape="0">
                    <a:prstClr val="black">
                      <a:alpha val="40000"/>
                    </a:prstClr>
                  </a:outerShdw>
                </a:effectLst>
              </a:defRPr>
            </a:lvl1pPr>
          </a:lstStyle>
          <a:p>
            <a:r>
              <a:rPr lang="en-US" dirty="0"/>
              <a:t>ENTER SLIDE TITLE</a:t>
            </a:r>
          </a:p>
        </p:txBody>
      </p:sp>
    </p:spTree>
    <p:extLst>
      <p:ext uri="{BB962C8B-B14F-4D97-AF65-F5344CB8AC3E}">
        <p14:creationId xmlns:p14="http://schemas.microsoft.com/office/powerpoint/2010/main" val="3946011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220200" y="365125"/>
            <a:ext cx="2628900" cy="5378450"/>
          </a:xfrm>
        </p:spPr>
        <p:txBody>
          <a:bodyPr vert="eaVert"/>
          <a:lstStyle>
            <a:lvl1pPr>
              <a:defRPr>
                <a:effectLst>
                  <a:outerShdw blurRad="50800" dist="38100" dir="10800000" algn="r" rotWithShape="0">
                    <a:prstClr val="black">
                      <a:alpha val="40000"/>
                    </a:prstClr>
                  </a:outerShdw>
                </a:effectLst>
              </a:defRPr>
            </a:lvl1pPr>
          </a:lstStyle>
          <a:p>
            <a:r>
              <a:rPr lang="en-US" dirty="0"/>
              <a:t>ENTER SLIDE TITLE HERE</a:t>
            </a:r>
          </a:p>
        </p:txBody>
      </p:sp>
      <p:sp>
        <p:nvSpPr>
          <p:cNvPr id="3" name="Vertical Text Placeholder 2"/>
          <p:cNvSpPr>
            <a:spLocks noGrp="1"/>
          </p:cNvSpPr>
          <p:nvPr>
            <p:ph type="body" orient="vert" idx="1"/>
          </p:nvPr>
        </p:nvSpPr>
        <p:spPr>
          <a:xfrm>
            <a:off x="1952626" y="365125"/>
            <a:ext cx="7115174" cy="5378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00881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304086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effectLst>
                  <a:outerShdw blurRad="50800" dist="38100" dir="10800000" algn="r" rotWithShape="0">
                    <a:prstClr val="black">
                      <a:alpha val="40000"/>
                    </a:prstClr>
                  </a:outerShdw>
                </a:effectLst>
              </a:defRPr>
            </a:lvl1pPr>
          </a:lstStyle>
          <a:p>
            <a:r>
              <a:rPr lang="en-US" dirty="0"/>
              <a:t>ENTER SLIDE TITLE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1860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2219325" y="1122363"/>
            <a:ext cx="9144000" cy="2387600"/>
          </a:xfrm>
        </p:spPr>
        <p:txBody>
          <a:bodyPr anchor="b"/>
          <a:lstStyle>
            <a:lvl1pPr algn="r">
              <a:defRPr sz="6000" baseline="0">
                <a:effectLst>
                  <a:outerShdw blurRad="50800" dist="38100" dir="10800000" algn="r" rotWithShape="0">
                    <a:prstClr val="black">
                      <a:alpha val="40000"/>
                    </a:prstClr>
                  </a:outerShdw>
                </a:effectLst>
              </a:defRPr>
            </a:lvl1pPr>
          </a:lstStyle>
          <a:p>
            <a:r>
              <a:rPr lang="en-US" dirty="0"/>
              <a:t>ENTER TITLE HERE</a:t>
            </a:r>
          </a:p>
        </p:txBody>
      </p:sp>
      <p:sp>
        <p:nvSpPr>
          <p:cNvPr id="8" name="Subtitle 2"/>
          <p:cNvSpPr>
            <a:spLocks noGrp="1"/>
          </p:cNvSpPr>
          <p:nvPr>
            <p:ph type="subTitle" idx="1" hasCustomPrompt="1"/>
          </p:nvPr>
        </p:nvSpPr>
        <p:spPr>
          <a:xfrm>
            <a:off x="2219325" y="3602038"/>
            <a:ext cx="9144000" cy="1655762"/>
          </a:xfrm>
        </p:spPr>
        <p:txBody>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ENTER DATE / AUTHOR / SUBTITLE HERE</a:t>
            </a:r>
          </a:p>
        </p:txBody>
      </p:sp>
    </p:spTree>
    <p:extLst>
      <p:ext uri="{BB962C8B-B14F-4D97-AF65-F5344CB8AC3E}">
        <p14:creationId xmlns:p14="http://schemas.microsoft.com/office/powerpoint/2010/main" val="2977475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effectLst>
                  <a:outerShdw blurRad="50800" dist="38100" dir="10800000" algn="r" rotWithShape="0">
                    <a:prstClr val="black">
                      <a:alpha val="40000"/>
                    </a:prstClr>
                  </a:outerShdw>
                </a:effectLst>
              </a:defRPr>
            </a:lvl1pPr>
          </a:lstStyle>
          <a:p>
            <a:r>
              <a:rPr lang="en-US" dirty="0"/>
              <a:t>ENTER SLIDE TITLE</a:t>
            </a:r>
          </a:p>
        </p:txBody>
      </p:sp>
      <p:sp>
        <p:nvSpPr>
          <p:cNvPr id="3" name="Content Placeholder 2"/>
          <p:cNvSpPr>
            <a:spLocks noGrp="1"/>
          </p:cNvSpPr>
          <p:nvPr>
            <p:ph sz="half" idx="1"/>
          </p:nvPr>
        </p:nvSpPr>
        <p:spPr>
          <a:xfrm>
            <a:off x="1838323" y="1825625"/>
            <a:ext cx="4905377" cy="3879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sz="half" idx="10"/>
          </p:nvPr>
        </p:nvSpPr>
        <p:spPr>
          <a:xfrm>
            <a:off x="7019922" y="1825625"/>
            <a:ext cx="4905377" cy="38798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4108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38324" y="1685926"/>
            <a:ext cx="493395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844674" y="2509838"/>
            <a:ext cx="4927601" cy="32242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2"/>
          <p:cNvSpPr>
            <a:spLocks noGrp="1"/>
          </p:cNvSpPr>
          <p:nvPr>
            <p:ph type="body" idx="10"/>
          </p:nvPr>
        </p:nvSpPr>
        <p:spPr>
          <a:xfrm>
            <a:off x="6997698" y="1685926"/>
            <a:ext cx="493395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3"/>
          <p:cNvSpPr>
            <a:spLocks noGrp="1"/>
          </p:cNvSpPr>
          <p:nvPr>
            <p:ph sz="half" idx="11"/>
          </p:nvPr>
        </p:nvSpPr>
        <p:spPr>
          <a:xfrm>
            <a:off x="7004048" y="2509838"/>
            <a:ext cx="4927601" cy="32242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p:cNvSpPr>
            <a:spLocks noGrp="1"/>
          </p:cNvSpPr>
          <p:nvPr>
            <p:ph type="title" hasCustomPrompt="1"/>
          </p:nvPr>
        </p:nvSpPr>
        <p:spPr>
          <a:xfrm>
            <a:off x="1838324" y="365125"/>
            <a:ext cx="10086975" cy="1325563"/>
          </a:xfrm>
        </p:spPr>
        <p:txBody>
          <a:bodyPr/>
          <a:lstStyle>
            <a:lvl1pPr>
              <a:defRPr>
                <a:effectLst>
                  <a:outerShdw blurRad="50800" dist="38100" dir="10800000" algn="r" rotWithShape="0">
                    <a:prstClr val="black">
                      <a:alpha val="40000"/>
                    </a:prstClr>
                  </a:outerShdw>
                </a:effectLst>
              </a:defRPr>
            </a:lvl1pPr>
          </a:lstStyle>
          <a:p>
            <a:r>
              <a:rPr lang="en-US" dirty="0"/>
              <a:t>ENTER SLIDE TITLE</a:t>
            </a:r>
          </a:p>
        </p:txBody>
      </p:sp>
    </p:spTree>
    <p:extLst>
      <p:ext uri="{BB962C8B-B14F-4D97-AF65-F5344CB8AC3E}">
        <p14:creationId xmlns:p14="http://schemas.microsoft.com/office/powerpoint/2010/main" val="390431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838324" y="365125"/>
            <a:ext cx="10086975" cy="1325563"/>
          </a:xfrm>
        </p:spPr>
        <p:txBody>
          <a:bodyPr/>
          <a:lstStyle>
            <a:lvl1pPr>
              <a:defRPr>
                <a:effectLst>
                  <a:outerShdw blurRad="50800" dist="38100" dir="10800000" algn="r" rotWithShape="0">
                    <a:prstClr val="black">
                      <a:alpha val="40000"/>
                    </a:prstClr>
                  </a:outerShdw>
                </a:effectLst>
              </a:defRPr>
            </a:lvl1pPr>
          </a:lstStyle>
          <a:p>
            <a:r>
              <a:rPr lang="en-US" dirty="0"/>
              <a:t>ENTER SLIDE TITLE</a:t>
            </a:r>
          </a:p>
        </p:txBody>
      </p:sp>
    </p:spTree>
    <p:extLst>
      <p:ext uri="{BB962C8B-B14F-4D97-AF65-F5344CB8AC3E}">
        <p14:creationId xmlns:p14="http://schemas.microsoft.com/office/powerpoint/2010/main" val="2321767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5231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954212" y="419895"/>
            <a:ext cx="3932237" cy="1001712"/>
          </a:xfrm>
        </p:spPr>
        <p:txBody>
          <a:bodyPr anchor="b"/>
          <a:lstStyle>
            <a:lvl1pPr>
              <a:defRPr sz="3200" baseline="0">
                <a:effectLst>
                  <a:outerShdw blurRad="50800" dist="38100" dir="10800000" algn="r" rotWithShape="0">
                    <a:prstClr val="black">
                      <a:alpha val="40000"/>
                    </a:prstClr>
                  </a:outerShdw>
                </a:effectLst>
              </a:defRPr>
            </a:lvl1pPr>
          </a:lstStyle>
          <a:p>
            <a:r>
              <a:rPr lang="en-US" dirty="0"/>
              <a:t>ENTER SLIDE TITLE</a:t>
            </a:r>
          </a:p>
        </p:txBody>
      </p:sp>
      <p:sp>
        <p:nvSpPr>
          <p:cNvPr id="3" name="Content Placeholder 2"/>
          <p:cNvSpPr>
            <a:spLocks noGrp="1"/>
          </p:cNvSpPr>
          <p:nvPr>
            <p:ph idx="1"/>
          </p:nvPr>
        </p:nvSpPr>
        <p:spPr>
          <a:xfrm>
            <a:off x="6153150" y="419895"/>
            <a:ext cx="5705475" cy="53141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54212" y="1421607"/>
            <a:ext cx="3932237" cy="43124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214974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153150" y="419895"/>
            <a:ext cx="5695950" cy="53141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ext Placeholder 3"/>
          <p:cNvSpPr>
            <a:spLocks noGrp="1"/>
          </p:cNvSpPr>
          <p:nvPr>
            <p:ph type="body" sz="half" idx="2"/>
          </p:nvPr>
        </p:nvSpPr>
        <p:spPr>
          <a:xfrm>
            <a:off x="1954212" y="1421607"/>
            <a:ext cx="3932237" cy="43124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Title 1"/>
          <p:cNvSpPr>
            <a:spLocks noGrp="1"/>
          </p:cNvSpPr>
          <p:nvPr>
            <p:ph type="title" hasCustomPrompt="1"/>
          </p:nvPr>
        </p:nvSpPr>
        <p:spPr>
          <a:xfrm>
            <a:off x="1954212" y="419895"/>
            <a:ext cx="3932237" cy="1001712"/>
          </a:xfrm>
        </p:spPr>
        <p:txBody>
          <a:bodyPr anchor="b"/>
          <a:lstStyle>
            <a:lvl1pPr>
              <a:defRPr sz="3200" baseline="0">
                <a:effectLst>
                  <a:outerShdw blurRad="50800" dist="38100" dir="10800000" algn="r" rotWithShape="0">
                    <a:prstClr val="black">
                      <a:alpha val="40000"/>
                    </a:prstClr>
                  </a:outerShdw>
                </a:effectLst>
              </a:defRPr>
            </a:lvl1pPr>
          </a:lstStyle>
          <a:p>
            <a:r>
              <a:rPr lang="en-US" dirty="0"/>
              <a:t>ENTER SLIDE TITLE</a:t>
            </a:r>
          </a:p>
        </p:txBody>
      </p:sp>
    </p:spTree>
    <p:extLst>
      <p:ext uri="{BB962C8B-B14F-4D97-AF65-F5344CB8AC3E}">
        <p14:creationId xmlns:p14="http://schemas.microsoft.com/office/powerpoint/2010/main" val="1960549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1838324" y="365125"/>
            <a:ext cx="10086975"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38324" y="1825625"/>
            <a:ext cx="10086976" cy="385127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6834847"/>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Lst>
  <p:txStyles>
    <p:titleStyle>
      <a:lvl1pPr algn="l" defTabSz="914400" rtl="0" eaLnBrk="1" latinLnBrk="0" hangingPunct="1">
        <a:lnSpc>
          <a:spcPct val="90000"/>
        </a:lnSpc>
        <a:spcBef>
          <a:spcPct val="0"/>
        </a:spcBef>
        <a:buNone/>
        <a:defRPr sz="4400" kern="1200">
          <a:solidFill>
            <a:schemeClr val="tx1"/>
          </a:solidFill>
          <a:effectLst>
            <a:outerShdw blurRad="50800" dist="38100" dir="10800000" algn="r" rotWithShape="0">
              <a:prstClr val="black">
                <a:alpha val="40000"/>
              </a:prstClr>
            </a:outerShdw>
          </a:effectLst>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go.umd.edu/iSchool-Antiracism-Syllabus"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hyperlink" Target="https://go.umd.edu/iSchool-Antiracism-Note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docs.google.com/spreadsheets/d/17utt_5zKARbj4mnhlTD-37u0J6cQqmSsmrfNpuLG65Y/edit?usp=sharing"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https://forms.gle/zPVFMKEsP4z3L9Cg6"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hyperlink" Target="mailto:sasgara1@umd.edu"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flipgrid.com/79cec050"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flipgrid.com/79cec050"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docs.google.com/document/d/1pumms0ve2AWZkgz9qffx0y8g44w3xL0LIGPgYtDk82M/edi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iSchool Assembly </a:t>
            </a:r>
          </a:p>
        </p:txBody>
      </p:sp>
      <p:sp>
        <p:nvSpPr>
          <p:cNvPr id="3" name="Subtitle 2"/>
          <p:cNvSpPr>
            <a:spLocks noGrp="1"/>
          </p:cNvSpPr>
          <p:nvPr>
            <p:ph type="subTitle" idx="1"/>
          </p:nvPr>
        </p:nvSpPr>
        <p:spPr/>
        <p:txBody>
          <a:bodyPr>
            <a:normAutofit/>
          </a:bodyPr>
          <a:lstStyle/>
          <a:p>
            <a:r>
              <a:rPr lang="en-US" dirty="0"/>
              <a:t>September 4, 2020</a:t>
            </a:r>
            <a:endParaRPr lang="en-US" sz="2400" dirty="0"/>
          </a:p>
        </p:txBody>
      </p:sp>
    </p:spTree>
    <p:extLst>
      <p:ext uri="{BB962C8B-B14F-4D97-AF65-F5344CB8AC3E}">
        <p14:creationId xmlns:p14="http://schemas.microsoft.com/office/powerpoint/2010/main" val="3157980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p:txBody>
          <a:bodyPr>
            <a:normAutofit fontScale="90000"/>
          </a:bodyPr>
          <a:lstStyle/>
          <a:p>
            <a:r>
              <a:rPr lang="en-US" dirty="0"/>
              <a:t>Master of Professional Studies</a:t>
            </a:r>
            <a:br>
              <a:rPr lang="en-US" dirty="0"/>
            </a:br>
            <a:r>
              <a:rPr lang="en-US" dirty="0"/>
              <a:t>Data Journalism</a:t>
            </a:r>
          </a:p>
        </p:txBody>
      </p:sp>
      <p:sp>
        <p:nvSpPr>
          <p:cNvPr id="9" name="Subtitle 8"/>
          <p:cNvSpPr>
            <a:spLocks noGrp="1"/>
          </p:cNvSpPr>
          <p:nvPr>
            <p:ph type="subTitle" idx="1"/>
          </p:nvPr>
        </p:nvSpPr>
        <p:spPr/>
        <p:txBody>
          <a:bodyPr>
            <a:normAutofit/>
          </a:bodyPr>
          <a:lstStyle/>
          <a:p>
            <a:r>
              <a:rPr lang="en-US" dirty="0"/>
              <a:t>David Loshin</a:t>
            </a:r>
          </a:p>
          <a:p>
            <a:r>
              <a:rPr lang="en-US" dirty="0"/>
              <a:t>iSchool MIM</a:t>
            </a:r>
          </a:p>
          <a:p>
            <a:r>
              <a:rPr lang="en-US" dirty="0"/>
              <a:t>Derivative &amp; Cross-Disciplinary Programs</a:t>
            </a:r>
          </a:p>
        </p:txBody>
      </p:sp>
      <p:sp>
        <p:nvSpPr>
          <p:cNvPr id="2" name="Slide Number Placeholder 1">
            <a:extLst>
              <a:ext uri="{FF2B5EF4-FFF2-40B4-BE49-F238E27FC236}">
                <a16:creationId xmlns:a16="http://schemas.microsoft.com/office/drawing/2014/main" id="{36C3E843-B41B-0F49-A9CF-127B5EE75F3B}"/>
              </a:ext>
            </a:extLst>
          </p:cNvPr>
          <p:cNvSpPr>
            <a:spLocks noGrp="1"/>
          </p:cNvSpPr>
          <p:nvPr>
            <p:ph type="sldNum" sz="quarter" idx="4294967295"/>
          </p:nvPr>
        </p:nvSpPr>
        <p:spPr/>
        <p:txBody>
          <a:bodyPr/>
          <a:lstStyle/>
          <a:p>
            <a:fld id="{4A9467E2-CFEE-1D48-AF99-755B10CF5493}" type="slidenum">
              <a:rPr lang="en-US" smtClean="0"/>
              <a:t>10</a:t>
            </a:fld>
            <a:endParaRPr lang="en-US"/>
          </a:p>
        </p:txBody>
      </p:sp>
    </p:spTree>
    <p:extLst>
      <p:ext uri="{BB962C8B-B14F-4D97-AF65-F5344CB8AC3E}">
        <p14:creationId xmlns:p14="http://schemas.microsoft.com/office/powerpoint/2010/main" val="421362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597750-6DA9-A74F-94AE-96570A90E073}"/>
              </a:ext>
            </a:extLst>
          </p:cNvPr>
          <p:cNvSpPr>
            <a:spLocks noGrp="1"/>
          </p:cNvSpPr>
          <p:nvPr>
            <p:ph type="title"/>
          </p:nvPr>
        </p:nvSpPr>
        <p:spPr>
          <a:xfrm>
            <a:off x="1838324" y="124974"/>
            <a:ext cx="10086975" cy="885516"/>
          </a:xfrm>
        </p:spPr>
        <p:txBody>
          <a:bodyPr>
            <a:normAutofit fontScale="90000"/>
          </a:bodyPr>
          <a:lstStyle/>
          <a:p>
            <a:r>
              <a:rPr lang="en-US" dirty="0"/>
              <a:t>Increasing Adoption of Data Journalism</a:t>
            </a:r>
          </a:p>
        </p:txBody>
      </p:sp>
      <p:sp>
        <p:nvSpPr>
          <p:cNvPr id="4" name="Slide Number Placeholder 3">
            <a:extLst>
              <a:ext uri="{FF2B5EF4-FFF2-40B4-BE49-F238E27FC236}">
                <a16:creationId xmlns:a16="http://schemas.microsoft.com/office/drawing/2014/main" id="{61D482A9-C8E1-5346-A458-D6BF10692CD6}"/>
              </a:ext>
            </a:extLst>
          </p:cNvPr>
          <p:cNvSpPr>
            <a:spLocks noGrp="1"/>
          </p:cNvSpPr>
          <p:nvPr>
            <p:ph type="sldNum" sz="quarter" idx="4294967295"/>
          </p:nvPr>
        </p:nvSpPr>
        <p:spPr/>
        <p:txBody>
          <a:bodyPr/>
          <a:lstStyle/>
          <a:p>
            <a:fld id="{4A9467E2-CFEE-1D48-AF99-755B10CF5493}" type="slidenum">
              <a:rPr lang="en-US" smtClean="0"/>
              <a:t>11</a:t>
            </a:fld>
            <a:endParaRPr lang="en-US"/>
          </a:p>
        </p:txBody>
      </p:sp>
      <p:grpSp>
        <p:nvGrpSpPr>
          <p:cNvPr id="15" name="Group 14">
            <a:extLst>
              <a:ext uri="{FF2B5EF4-FFF2-40B4-BE49-F238E27FC236}">
                <a16:creationId xmlns:a16="http://schemas.microsoft.com/office/drawing/2014/main" id="{96BA37C1-37F7-B34B-9EB9-504C8BDEE6C9}"/>
              </a:ext>
            </a:extLst>
          </p:cNvPr>
          <p:cNvGrpSpPr/>
          <p:nvPr/>
        </p:nvGrpSpPr>
        <p:grpSpPr>
          <a:xfrm>
            <a:off x="5580335" y="3237484"/>
            <a:ext cx="4819653" cy="2835511"/>
            <a:chOff x="2819106" y="4786690"/>
            <a:chExt cx="4819653" cy="2492990"/>
          </a:xfrm>
        </p:grpSpPr>
        <p:sp>
          <p:nvSpPr>
            <p:cNvPr id="10" name="Rectangle 9">
              <a:extLst>
                <a:ext uri="{FF2B5EF4-FFF2-40B4-BE49-F238E27FC236}">
                  <a16:creationId xmlns:a16="http://schemas.microsoft.com/office/drawing/2014/main" id="{FC18B555-7EC8-8249-8B28-64760A46865F}"/>
                </a:ext>
              </a:extLst>
            </p:cNvPr>
            <p:cNvSpPr/>
            <p:nvPr/>
          </p:nvSpPr>
          <p:spPr>
            <a:xfrm>
              <a:off x="3775587" y="4786690"/>
              <a:ext cx="3863172" cy="2492990"/>
            </a:xfrm>
            <a:prstGeom prst="rect">
              <a:avLst/>
            </a:prstGeom>
          </p:spPr>
          <p:txBody>
            <a:bodyPr wrap="square">
              <a:spAutoFit/>
            </a:bodyPr>
            <a:lstStyle/>
            <a:p>
              <a:r>
                <a:rPr lang="en-US" sz="1200" dirty="0"/>
                <a:t>USA TODAY, The Center for Public Integrity, The Arizona Republic </a:t>
              </a:r>
            </a:p>
            <a:p>
              <a:r>
                <a:rPr lang="en-US" sz="1200" b="1" dirty="0"/>
                <a:t>Project description:</a:t>
              </a:r>
              <a:r>
                <a:rPr lang="en-US" sz="1200" dirty="0"/>
                <a:t> Copy, Paste, Legislate marks the first time a news organization detailed how deeply legislation enacted into law at the state level is influenced by special interests in a practice known as "model legislation." The series explained how model legislation was used by auto dealers to sell recalled used cars; by anti-abortion advocates to push further restrictions; by far-right groups to advocate for what some called government-sanctioned Islamophobia to moves by the Catholic Church to limit their exposure to past child abuse claims. (Published February 6, April 3, May 23, June 19, July 17 and October 2, 2019)</a:t>
              </a:r>
            </a:p>
          </p:txBody>
        </p:sp>
        <p:pic>
          <p:nvPicPr>
            <p:cNvPr id="1026" name="Picture 2">
              <a:extLst>
                <a:ext uri="{FF2B5EF4-FFF2-40B4-BE49-F238E27FC236}">
                  <a16:creationId xmlns:a16="http://schemas.microsoft.com/office/drawing/2014/main" id="{897BD3D5-B1A5-1140-B36B-5EF820DB54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106" y="4887934"/>
              <a:ext cx="1031331" cy="103133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2" name="Group 11">
            <a:extLst>
              <a:ext uri="{FF2B5EF4-FFF2-40B4-BE49-F238E27FC236}">
                <a16:creationId xmlns:a16="http://schemas.microsoft.com/office/drawing/2014/main" id="{03BB6D5C-BF3C-CF43-96BA-014C7913BE42}"/>
              </a:ext>
            </a:extLst>
          </p:cNvPr>
          <p:cNvGrpSpPr/>
          <p:nvPr/>
        </p:nvGrpSpPr>
        <p:grpSpPr>
          <a:xfrm>
            <a:off x="1792013" y="2737987"/>
            <a:ext cx="3456189" cy="2520098"/>
            <a:chOff x="319397" y="1122022"/>
            <a:chExt cx="3456189" cy="2520098"/>
          </a:xfrm>
        </p:grpSpPr>
        <p:pic>
          <p:nvPicPr>
            <p:cNvPr id="7" name="Picture 6" descr="A close up of a map&#10;&#10;Description automatically generated">
              <a:extLst>
                <a:ext uri="{FF2B5EF4-FFF2-40B4-BE49-F238E27FC236}">
                  <a16:creationId xmlns:a16="http://schemas.microsoft.com/office/drawing/2014/main" id="{6A8144DA-24B1-EB4F-9495-A5B0E32429EC}"/>
                </a:ext>
              </a:extLst>
            </p:cNvPr>
            <p:cNvPicPr>
              <a:picLocks noChangeAspect="1"/>
            </p:cNvPicPr>
            <p:nvPr/>
          </p:nvPicPr>
          <p:blipFill>
            <a:blip r:embed="rId3"/>
            <a:stretch>
              <a:fillRect/>
            </a:stretch>
          </p:blipFill>
          <p:spPr>
            <a:xfrm>
              <a:off x="319397" y="1122022"/>
              <a:ext cx="3456189" cy="2306978"/>
            </a:xfrm>
            <a:prstGeom prst="rect">
              <a:avLst/>
            </a:prstGeom>
          </p:spPr>
        </p:pic>
        <p:sp>
          <p:nvSpPr>
            <p:cNvPr id="11" name="TextBox 10">
              <a:extLst>
                <a:ext uri="{FF2B5EF4-FFF2-40B4-BE49-F238E27FC236}">
                  <a16:creationId xmlns:a16="http://schemas.microsoft.com/office/drawing/2014/main" id="{AA9CE97C-CE24-5D4F-B6F1-3A578470C987}"/>
                </a:ext>
              </a:extLst>
            </p:cNvPr>
            <p:cNvSpPr txBox="1"/>
            <p:nvPr/>
          </p:nvSpPr>
          <p:spPr>
            <a:xfrm>
              <a:off x="427592" y="3365121"/>
              <a:ext cx="3239798" cy="276999"/>
            </a:xfrm>
            <a:prstGeom prst="rect">
              <a:avLst/>
            </a:prstGeom>
            <a:noFill/>
          </p:spPr>
          <p:txBody>
            <a:bodyPr wrap="none" rtlCol="0">
              <a:spAutoFit/>
            </a:bodyPr>
            <a:lstStyle/>
            <a:p>
              <a:pPr algn="ctr"/>
              <a:r>
                <a:rPr lang="en-US" sz="1200" dirty="0"/>
                <a:t>Washington Post ARCOS Opioid prescription data</a:t>
              </a:r>
            </a:p>
          </p:txBody>
        </p:sp>
      </p:grpSp>
      <p:grpSp>
        <p:nvGrpSpPr>
          <p:cNvPr id="13" name="Group 12">
            <a:extLst>
              <a:ext uri="{FF2B5EF4-FFF2-40B4-BE49-F238E27FC236}">
                <a16:creationId xmlns:a16="http://schemas.microsoft.com/office/drawing/2014/main" id="{88979713-88DA-164F-8196-E70C4AF4105D}"/>
              </a:ext>
            </a:extLst>
          </p:cNvPr>
          <p:cNvGrpSpPr/>
          <p:nvPr/>
        </p:nvGrpSpPr>
        <p:grpSpPr>
          <a:xfrm>
            <a:off x="5248202" y="760741"/>
            <a:ext cx="3569110" cy="2226995"/>
            <a:chOff x="5117690" y="1122022"/>
            <a:chExt cx="3569110" cy="2226995"/>
          </a:xfrm>
        </p:grpSpPr>
        <p:pic>
          <p:nvPicPr>
            <p:cNvPr id="9" name="Picture 8" descr="A picture containing food&#10;&#10;Description automatically generated">
              <a:extLst>
                <a:ext uri="{FF2B5EF4-FFF2-40B4-BE49-F238E27FC236}">
                  <a16:creationId xmlns:a16="http://schemas.microsoft.com/office/drawing/2014/main" id="{F1A5447C-CB7A-764D-B9C3-6DDE7316AB69}"/>
                </a:ext>
              </a:extLst>
            </p:cNvPr>
            <p:cNvPicPr>
              <a:picLocks noChangeAspect="1"/>
            </p:cNvPicPr>
            <p:nvPr/>
          </p:nvPicPr>
          <p:blipFill>
            <a:blip r:embed="rId4"/>
            <a:stretch>
              <a:fillRect/>
            </a:stretch>
          </p:blipFill>
          <p:spPr>
            <a:xfrm>
              <a:off x="5117690" y="1122022"/>
              <a:ext cx="3569110" cy="2004762"/>
            </a:xfrm>
            <a:prstGeom prst="rect">
              <a:avLst/>
            </a:prstGeom>
          </p:spPr>
        </p:pic>
        <p:sp>
          <p:nvSpPr>
            <p:cNvPr id="14" name="TextBox 13">
              <a:extLst>
                <a:ext uri="{FF2B5EF4-FFF2-40B4-BE49-F238E27FC236}">
                  <a16:creationId xmlns:a16="http://schemas.microsoft.com/office/drawing/2014/main" id="{2841FDC0-2723-A140-911D-7264D0C829E8}"/>
                </a:ext>
              </a:extLst>
            </p:cNvPr>
            <p:cNvSpPr txBox="1"/>
            <p:nvPr/>
          </p:nvSpPr>
          <p:spPr>
            <a:xfrm>
              <a:off x="5161324" y="3072018"/>
              <a:ext cx="3481852" cy="276999"/>
            </a:xfrm>
            <a:prstGeom prst="rect">
              <a:avLst/>
            </a:prstGeom>
            <a:noFill/>
          </p:spPr>
          <p:txBody>
            <a:bodyPr wrap="none" rtlCol="0">
              <a:spAutoFit/>
            </a:bodyPr>
            <a:lstStyle/>
            <a:p>
              <a:pPr algn="ctr"/>
              <a:r>
                <a:rPr lang="en-US" sz="1200" dirty="0"/>
                <a:t>Washington Post Visualization of COVID transmission</a:t>
              </a:r>
            </a:p>
          </p:txBody>
        </p:sp>
      </p:grpSp>
    </p:spTree>
    <p:extLst>
      <p:ext uri="{BB962C8B-B14F-4D97-AF65-F5344CB8AC3E}">
        <p14:creationId xmlns:p14="http://schemas.microsoft.com/office/powerpoint/2010/main" val="3652190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00B21-4E6C-9A46-8AF8-9C7723DD2AA5}"/>
              </a:ext>
            </a:extLst>
          </p:cNvPr>
          <p:cNvSpPr>
            <a:spLocks noGrp="1"/>
          </p:cNvSpPr>
          <p:nvPr>
            <p:ph type="title"/>
          </p:nvPr>
        </p:nvSpPr>
        <p:spPr/>
        <p:txBody>
          <a:bodyPr/>
          <a:lstStyle/>
          <a:p>
            <a:r>
              <a:rPr lang="en-US" dirty="0"/>
              <a:t>MPS Data Journalism</a:t>
            </a:r>
          </a:p>
        </p:txBody>
      </p:sp>
      <p:sp>
        <p:nvSpPr>
          <p:cNvPr id="3" name="Content Placeholder 2">
            <a:extLst>
              <a:ext uri="{FF2B5EF4-FFF2-40B4-BE49-F238E27FC236}">
                <a16:creationId xmlns:a16="http://schemas.microsoft.com/office/drawing/2014/main" id="{CFE80FA0-2893-064C-851D-0645E2B416A9}"/>
              </a:ext>
            </a:extLst>
          </p:cNvPr>
          <p:cNvSpPr>
            <a:spLocks noGrp="1"/>
          </p:cNvSpPr>
          <p:nvPr>
            <p:ph idx="1"/>
          </p:nvPr>
        </p:nvSpPr>
        <p:spPr/>
        <p:txBody>
          <a:bodyPr>
            <a:normAutofit fontScale="85000" lnSpcReduction="20000"/>
          </a:bodyPr>
          <a:lstStyle/>
          <a:p>
            <a:r>
              <a:rPr lang="en-US" dirty="0"/>
              <a:t>Specially crafted cross-disciplinary program that blends Information Management and Journalism skills</a:t>
            </a:r>
          </a:p>
          <a:p>
            <a:r>
              <a:rPr lang="en-US" dirty="0"/>
              <a:t>Partnership between iSchool and Philip Merrill College of Journalism</a:t>
            </a:r>
          </a:p>
          <a:p>
            <a:r>
              <a:rPr lang="en-US" dirty="0"/>
              <a:t>Leverages the </a:t>
            </a:r>
            <a:r>
              <a:rPr lang="en-US"/>
              <a:t>insight and skills </a:t>
            </a:r>
            <a:r>
              <a:rPr lang="en-US" dirty="0"/>
              <a:t>of our own joint appointee Naeemul Hassan</a:t>
            </a:r>
          </a:p>
          <a:p>
            <a:r>
              <a:rPr lang="en-US" dirty="0"/>
              <a:t>Prepares graduates to leverage techniques and skills in</a:t>
            </a:r>
          </a:p>
          <a:p>
            <a:pPr lvl="1"/>
            <a:r>
              <a:rPr lang="en-US" dirty="0"/>
              <a:t>Open data, public data, FOIA requests, and otherwise acquired data</a:t>
            </a:r>
          </a:p>
          <a:p>
            <a:pPr lvl="1"/>
            <a:r>
              <a:rPr lang="en-US" dirty="0"/>
              <a:t>Data analytics, data science, Machine Learning/AI</a:t>
            </a:r>
          </a:p>
          <a:p>
            <a:pPr lvl="1"/>
            <a:r>
              <a:rPr lang="en-US" dirty="0"/>
              <a:t>Data visualization</a:t>
            </a:r>
          </a:p>
          <a:p>
            <a:pPr lvl="1"/>
            <a:r>
              <a:rPr lang="en-US" dirty="0"/>
              <a:t>Investigative reporting</a:t>
            </a:r>
          </a:p>
          <a:p>
            <a:pPr marL="0" indent="0">
              <a:buNone/>
            </a:pPr>
            <a:r>
              <a:rPr lang="en-US" dirty="0"/>
              <a:t>     to develop and visualize data-driven stories</a:t>
            </a:r>
          </a:p>
        </p:txBody>
      </p:sp>
      <p:sp>
        <p:nvSpPr>
          <p:cNvPr id="4" name="Slide Number Placeholder 3">
            <a:extLst>
              <a:ext uri="{FF2B5EF4-FFF2-40B4-BE49-F238E27FC236}">
                <a16:creationId xmlns:a16="http://schemas.microsoft.com/office/drawing/2014/main" id="{6CCA1340-CBAB-D44A-9473-8D1302C1C076}"/>
              </a:ext>
            </a:extLst>
          </p:cNvPr>
          <p:cNvSpPr>
            <a:spLocks noGrp="1"/>
          </p:cNvSpPr>
          <p:nvPr>
            <p:ph type="sldNum" sz="quarter" idx="4294967295"/>
          </p:nvPr>
        </p:nvSpPr>
        <p:spPr/>
        <p:txBody>
          <a:bodyPr/>
          <a:lstStyle/>
          <a:p>
            <a:fld id="{4A9467E2-CFEE-1D48-AF99-755B10CF5493}" type="slidenum">
              <a:rPr lang="en-US" smtClean="0"/>
              <a:t>12</a:t>
            </a:fld>
            <a:endParaRPr lang="en-US"/>
          </a:p>
        </p:txBody>
      </p:sp>
    </p:spTree>
    <p:extLst>
      <p:ext uri="{BB962C8B-B14F-4D97-AF65-F5344CB8AC3E}">
        <p14:creationId xmlns:p14="http://schemas.microsoft.com/office/powerpoint/2010/main" val="3705965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84E7C-CA14-A24F-9345-FD0D5ECF1E31}"/>
              </a:ext>
            </a:extLst>
          </p:cNvPr>
          <p:cNvSpPr>
            <a:spLocks noGrp="1"/>
          </p:cNvSpPr>
          <p:nvPr>
            <p:ph type="title"/>
          </p:nvPr>
        </p:nvSpPr>
        <p:spPr>
          <a:xfrm>
            <a:off x="1838324" y="365126"/>
            <a:ext cx="10086975" cy="799646"/>
          </a:xfrm>
        </p:spPr>
        <p:txBody>
          <a:bodyPr>
            <a:normAutofit fontScale="90000"/>
          </a:bodyPr>
          <a:lstStyle/>
          <a:p>
            <a:r>
              <a:rPr lang="en-US" dirty="0"/>
              <a:t>Data Journalism MPS Graduates Will…</a:t>
            </a:r>
          </a:p>
        </p:txBody>
      </p:sp>
      <p:graphicFrame>
        <p:nvGraphicFramePr>
          <p:cNvPr id="5" name="Content Placeholder 4">
            <a:extLst>
              <a:ext uri="{FF2B5EF4-FFF2-40B4-BE49-F238E27FC236}">
                <a16:creationId xmlns:a16="http://schemas.microsoft.com/office/drawing/2014/main" id="{3ED0C276-2E3F-E145-A927-D59702865A35}"/>
              </a:ext>
            </a:extLst>
          </p:cNvPr>
          <p:cNvGraphicFramePr>
            <a:graphicFrameLocks noGrp="1"/>
          </p:cNvGraphicFramePr>
          <p:nvPr>
            <p:ph idx="1"/>
          </p:nvPr>
        </p:nvGraphicFramePr>
        <p:xfrm>
          <a:off x="417871" y="1295400"/>
          <a:ext cx="11356258" cy="45284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6863FCC3-2D2D-CD48-BCC9-3FA634057076}"/>
              </a:ext>
            </a:extLst>
          </p:cNvPr>
          <p:cNvSpPr>
            <a:spLocks noGrp="1"/>
          </p:cNvSpPr>
          <p:nvPr>
            <p:ph type="sldNum" sz="quarter" idx="4294967295"/>
          </p:nvPr>
        </p:nvSpPr>
        <p:spPr/>
        <p:txBody>
          <a:bodyPr/>
          <a:lstStyle/>
          <a:p>
            <a:fld id="{4A9467E2-CFEE-1D48-AF99-755B10CF5493}" type="slidenum">
              <a:rPr lang="en-US" smtClean="0"/>
              <a:t>13</a:t>
            </a:fld>
            <a:endParaRPr lang="en-US"/>
          </a:p>
        </p:txBody>
      </p:sp>
    </p:spTree>
    <p:extLst>
      <p:ext uri="{BB962C8B-B14F-4D97-AF65-F5344CB8AC3E}">
        <p14:creationId xmlns:p14="http://schemas.microsoft.com/office/powerpoint/2010/main" val="2659360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A4C6EF-5E04-5549-A74F-BC8BFC428C62}"/>
              </a:ext>
            </a:extLst>
          </p:cNvPr>
          <p:cNvSpPr>
            <a:spLocks noGrp="1"/>
          </p:cNvSpPr>
          <p:nvPr>
            <p:ph type="title"/>
          </p:nvPr>
        </p:nvSpPr>
        <p:spPr>
          <a:xfrm>
            <a:off x="1838324" y="365126"/>
            <a:ext cx="10086975" cy="494846"/>
          </a:xfrm>
        </p:spPr>
        <p:txBody>
          <a:bodyPr>
            <a:normAutofit fontScale="90000"/>
          </a:bodyPr>
          <a:lstStyle/>
          <a:p>
            <a:r>
              <a:rPr lang="en-US" dirty="0"/>
              <a:t>Proposed Program Curriculum</a:t>
            </a:r>
          </a:p>
        </p:txBody>
      </p:sp>
      <p:sp>
        <p:nvSpPr>
          <p:cNvPr id="21" name="Content Placeholder 20">
            <a:extLst>
              <a:ext uri="{FF2B5EF4-FFF2-40B4-BE49-F238E27FC236}">
                <a16:creationId xmlns:a16="http://schemas.microsoft.com/office/drawing/2014/main" id="{DA923498-F896-4E40-AAB5-D6495033109B}"/>
              </a:ext>
            </a:extLst>
          </p:cNvPr>
          <p:cNvSpPr>
            <a:spLocks noGrp="1"/>
          </p:cNvSpPr>
          <p:nvPr>
            <p:ph idx="1"/>
          </p:nvPr>
        </p:nvSpPr>
        <p:spPr>
          <a:xfrm>
            <a:off x="1981201" y="1055914"/>
            <a:ext cx="8229600" cy="2318657"/>
          </a:xfrm>
        </p:spPr>
        <p:txBody>
          <a:bodyPr>
            <a:normAutofit fontScale="62500" lnSpcReduction="20000"/>
          </a:bodyPr>
          <a:lstStyle/>
          <a:p>
            <a:r>
              <a:rPr lang="en-US" sz="2500" dirty="0"/>
              <a:t>2 Year, fully online 30 Credit plan</a:t>
            </a:r>
          </a:p>
          <a:p>
            <a:pPr lvl="1" fontAlgn="base"/>
            <a:r>
              <a:rPr lang="en-US" dirty="0"/>
              <a:t>JOUR652: Interactive Design and Development (3)</a:t>
            </a:r>
          </a:p>
          <a:p>
            <a:pPr lvl="1" fontAlgn="base"/>
            <a:r>
              <a:rPr lang="en-US" dirty="0"/>
              <a:t>JOUR702: Journalism Law and Media Ethics (3)</a:t>
            </a:r>
          </a:p>
          <a:p>
            <a:pPr lvl="1" fontAlgn="base"/>
            <a:r>
              <a:rPr lang="en-US" dirty="0"/>
              <a:t>JOUR772: Data Journalism (3)</a:t>
            </a:r>
          </a:p>
          <a:p>
            <a:pPr lvl="1" fontAlgn="base"/>
            <a:r>
              <a:rPr lang="en-US" dirty="0"/>
              <a:t>JOUR779B: Computational Journalism (3)</a:t>
            </a:r>
          </a:p>
          <a:p>
            <a:pPr lvl="1" fontAlgn="base"/>
            <a:r>
              <a:rPr lang="en-US" dirty="0"/>
              <a:t>INFM600: Information Environments (3)</a:t>
            </a:r>
          </a:p>
          <a:p>
            <a:pPr lvl="1" fontAlgn="base"/>
            <a:r>
              <a:rPr lang="en-US" dirty="0"/>
              <a:t>INST627: Data Analytics for Information Professionals (3)</a:t>
            </a:r>
          </a:p>
          <a:p>
            <a:pPr lvl="1" fontAlgn="base"/>
            <a:r>
              <a:rPr lang="en-US" dirty="0"/>
              <a:t>INST737: Introduction to Data Science (3)</a:t>
            </a:r>
          </a:p>
          <a:p>
            <a:pPr lvl="1" fontAlgn="base"/>
            <a:r>
              <a:rPr lang="en-US" dirty="0"/>
              <a:t>INST750: Advanced Data Science (3) or INST754 Data Preparation</a:t>
            </a:r>
          </a:p>
          <a:p>
            <a:pPr lvl="1" fontAlgn="base"/>
            <a:r>
              <a:rPr lang="en-US" dirty="0"/>
              <a:t>JOUR625: Advanced Capital News Bureau (6)</a:t>
            </a:r>
          </a:p>
        </p:txBody>
      </p:sp>
      <p:sp>
        <p:nvSpPr>
          <p:cNvPr id="4" name="Slide Number Placeholder 3">
            <a:extLst>
              <a:ext uri="{FF2B5EF4-FFF2-40B4-BE49-F238E27FC236}">
                <a16:creationId xmlns:a16="http://schemas.microsoft.com/office/drawing/2014/main" id="{6BF52AC4-E134-C34A-B770-19085E7EA465}"/>
              </a:ext>
            </a:extLst>
          </p:cNvPr>
          <p:cNvSpPr>
            <a:spLocks noGrp="1"/>
          </p:cNvSpPr>
          <p:nvPr>
            <p:ph type="sldNum" sz="quarter" idx="4294967295"/>
          </p:nvPr>
        </p:nvSpPr>
        <p:spPr/>
        <p:txBody>
          <a:bodyPr/>
          <a:lstStyle/>
          <a:p>
            <a:fld id="{4A9467E2-CFEE-1D48-AF99-755B10CF5493}" type="slidenum">
              <a:rPr lang="en-US" smtClean="0"/>
              <a:t>14</a:t>
            </a:fld>
            <a:endParaRPr lang="en-US"/>
          </a:p>
        </p:txBody>
      </p:sp>
      <p:sp>
        <p:nvSpPr>
          <p:cNvPr id="7" name="Rectangle 1">
            <a:extLst>
              <a:ext uri="{FF2B5EF4-FFF2-40B4-BE49-F238E27FC236}">
                <a16:creationId xmlns:a16="http://schemas.microsoft.com/office/drawing/2014/main" id="{A9F2E550-A37A-FD40-B6AD-26BEE145CD91}"/>
              </a:ext>
            </a:extLst>
          </p:cNvPr>
          <p:cNvSpPr>
            <a:spLocks noChangeArrowheads="1"/>
          </p:cNvSpPr>
          <p:nvPr/>
        </p:nvSpPr>
        <p:spPr bwMode="auto">
          <a:xfrm>
            <a:off x="3752851" y="1165523"/>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br>
              <a:rPr lang="en-US" altLang="en-US">
                <a:latin typeface="Arial" panose="020B0604020202020204" pitchFamily="34" charset="0"/>
              </a:rPr>
            </a:br>
            <a:endParaRPr lang="en-US" altLang="en-US">
              <a:latin typeface="Arial" panose="020B0604020202020204" pitchFamily="34" charset="0"/>
            </a:endParaRPr>
          </a:p>
          <a:p>
            <a:pPr defTabSz="914400" eaLnBrk="0" fontAlgn="base" hangingPunct="0">
              <a:spcBef>
                <a:spcPct val="0"/>
              </a:spcBef>
              <a:spcAft>
                <a:spcPct val="0"/>
              </a:spcAft>
            </a:pPr>
            <a:endParaRPr lang="en-US" altLang="en-US">
              <a:latin typeface="Arial" panose="020B0604020202020204" pitchFamily="34" charset="0"/>
            </a:endParaRPr>
          </a:p>
        </p:txBody>
      </p:sp>
      <p:graphicFrame>
        <p:nvGraphicFramePr>
          <p:cNvPr id="2" name="Table 1">
            <a:extLst>
              <a:ext uri="{FF2B5EF4-FFF2-40B4-BE49-F238E27FC236}">
                <a16:creationId xmlns:a16="http://schemas.microsoft.com/office/drawing/2014/main" id="{92BF1471-A0F1-AA42-97E7-18EBFA5AFB38}"/>
              </a:ext>
            </a:extLst>
          </p:cNvPr>
          <p:cNvGraphicFramePr>
            <a:graphicFrameLocks noGrp="1"/>
          </p:cNvGraphicFramePr>
          <p:nvPr/>
        </p:nvGraphicFramePr>
        <p:xfrm>
          <a:off x="1981201" y="3484180"/>
          <a:ext cx="8229599" cy="2353363"/>
        </p:xfrm>
        <a:graphic>
          <a:graphicData uri="http://schemas.openxmlformats.org/drawingml/2006/table">
            <a:tbl>
              <a:tblPr/>
              <a:tblGrid>
                <a:gridCol w="1552042">
                  <a:extLst>
                    <a:ext uri="{9D8B030D-6E8A-4147-A177-3AD203B41FA5}">
                      <a16:colId xmlns:a16="http://schemas.microsoft.com/office/drawing/2014/main" val="158756427"/>
                    </a:ext>
                  </a:extLst>
                </a:gridCol>
                <a:gridCol w="1633768">
                  <a:extLst>
                    <a:ext uri="{9D8B030D-6E8A-4147-A177-3AD203B41FA5}">
                      <a16:colId xmlns:a16="http://schemas.microsoft.com/office/drawing/2014/main" val="625028686"/>
                    </a:ext>
                  </a:extLst>
                </a:gridCol>
                <a:gridCol w="1861737">
                  <a:extLst>
                    <a:ext uri="{9D8B030D-6E8A-4147-A177-3AD203B41FA5}">
                      <a16:colId xmlns:a16="http://schemas.microsoft.com/office/drawing/2014/main" val="2716684782"/>
                    </a:ext>
                  </a:extLst>
                </a:gridCol>
                <a:gridCol w="1586276">
                  <a:extLst>
                    <a:ext uri="{9D8B030D-6E8A-4147-A177-3AD203B41FA5}">
                      <a16:colId xmlns:a16="http://schemas.microsoft.com/office/drawing/2014/main" val="1200580674"/>
                    </a:ext>
                  </a:extLst>
                </a:gridCol>
                <a:gridCol w="1595776">
                  <a:extLst>
                    <a:ext uri="{9D8B030D-6E8A-4147-A177-3AD203B41FA5}">
                      <a16:colId xmlns:a16="http://schemas.microsoft.com/office/drawing/2014/main" val="67849859"/>
                    </a:ext>
                  </a:extLst>
                </a:gridCol>
              </a:tblGrid>
              <a:tr h="238679">
                <a:tc>
                  <a:txBody>
                    <a:bodyPr/>
                    <a:lstStyle/>
                    <a:p>
                      <a:pPr algn="ctr" rtl="0" fontAlgn="b">
                        <a:spcBef>
                          <a:spcPts val="0"/>
                        </a:spcBef>
                        <a:spcAft>
                          <a:spcPts val="0"/>
                        </a:spcAft>
                      </a:pPr>
                      <a:r>
                        <a:rPr lang="en-US" sz="1000" b="1" i="0" u="none" strike="noStrike">
                          <a:solidFill>
                            <a:srgbClr val="000000"/>
                          </a:solidFill>
                          <a:effectLst/>
                          <a:latin typeface="Georgia" panose="02040502050405020303" pitchFamily="18" charset="0"/>
                        </a:rPr>
                        <a:t>Summer 1</a:t>
                      </a:r>
                      <a:endParaRPr lang="en-US">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
                        <a:spcBef>
                          <a:spcPts val="0"/>
                        </a:spcBef>
                        <a:spcAft>
                          <a:spcPts val="0"/>
                        </a:spcAft>
                      </a:pPr>
                      <a:r>
                        <a:rPr lang="en-US" sz="1000" b="1" i="0" u="none" strike="noStrike">
                          <a:solidFill>
                            <a:srgbClr val="000000"/>
                          </a:solidFill>
                          <a:effectLst/>
                          <a:latin typeface="Georgia" panose="02040502050405020303" pitchFamily="18" charset="0"/>
                        </a:rPr>
                        <a:t>Fall 1</a:t>
                      </a:r>
                      <a:endParaRPr lang="en-US">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
                        <a:spcBef>
                          <a:spcPts val="0"/>
                        </a:spcBef>
                        <a:spcAft>
                          <a:spcPts val="0"/>
                        </a:spcAft>
                      </a:pPr>
                      <a:r>
                        <a:rPr lang="en-US" sz="1000" b="1" i="0" u="none" strike="noStrike">
                          <a:solidFill>
                            <a:srgbClr val="000000"/>
                          </a:solidFill>
                          <a:effectLst/>
                          <a:latin typeface="Georgia" panose="02040502050405020303" pitchFamily="18" charset="0"/>
                        </a:rPr>
                        <a:t>Spring 1</a:t>
                      </a:r>
                      <a:endParaRPr lang="en-US">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
                        <a:spcBef>
                          <a:spcPts val="0"/>
                        </a:spcBef>
                        <a:spcAft>
                          <a:spcPts val="0"/>
                        </a:spcAft>
                      </a:pPr>
                      <a:r>
                        <a:rPr lang="en-US" sz="1000" b="1" i="0" u="none" strike="noStrike">
                          <a:solidFill>
                            <a:srgbClr val="000000"/>
                          </a:solidFill>
                          <a:effectLst/>
                          <a:latin typeface="Georgia" panose="02040502050405020303" pitchFamily="18" charset="0"/>
                        </a:rPr>
                        <a:t>Fall 2</a:t>
                      </a:r>
                      <a:endParaRPr lang="en-US">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rtl="0" fontAlgn="b">
                        <a:spcBef>
                          <a:spcPts val="0"/>
                        </a:spcBef>
                        <a:spcAft>
                          <a:spcPts val="0"/>
                        </a:spcAft>
                      </a:pPr>
                      <a:r>
                        <a:rPr lang="en-US" sz="1000" b="1" i="0" u="none" strike="noStrike">
                          <a:solidFill>
                            <a:srgbClr val="000000"/>
                          </a:solidFill>
                          <a:effectLst/>
                          <a:latin typeface="Georgia" panose="02040502050405020303" pitchFamily="18" charset="0"/>
                        </a:rPr>
                        <a:t>Spring 2</a:t>
                      </a:r>
                      <a:endParaRPr lang="en-US">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6964367"/>
                  </a:ext>
                </a:extLst>
              </a:tr>
              <a:tr h="491665">
                <a:tc>
                  <a:txBody>
                    <a:bodyPr/>
                    <a:lstStyle/>
                    <a:p>
                      <a:pPr rtl="0" fontAlgn="b">
                        <a:spcBef>
                          <a:spcPts val="0"/>
                        </a:spcBef>
                        <a:spcAft>
                          <a:spcPts val="0"/>
                        </a:spcAft>
                      </a:pPr>
                      <a:r>
                        <a:rPr lang="en-US" sz="1000" b="0" i="1" u="none" strike="noStrike">
                          <a:solidFill>
                            <a:srgbClr val="000000"/>
                          </a:solidFill>
                          <a:effectLst/>
                          <a:latin typeface="Georgia" panose="02040502050405020303" pitchFamily="18" charset="0"/>
                        </a:rPr>
                        <a:t>JOUR501: Fundamentals of Writing and Editing</a:t>
                      </a:r>
                      <a:endParaRPr lang="en-US">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000" b="0" i="0" u="none" strike="noStrike" dirty="0">
                          <a:solidFill>
                            <a:srgbClr val="000000"/>
                          </a:solidFill>
                          <a:effectLst/>
                          <a:latin typeface="Georgia" panose="02040502050405020303" pitchFamily="18" charset="0"/>
                        </a:rPr>
                        <a:t>INFM600: Information Environments</a:t>
                      </a:r>
                      <a:endParaRPr lang="en-US" dirty="0">
                        <a:effectLst/>
                      </a:endParaRPr>
                    </a:p>
                  </a:txBody>
                  <a:tcPr marL="25400" marR="25400" marT="25400" marB="254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000" b="0" i="0" u="none" strike="noStrike">
                          <a:solidFill>
                            <a:srgbClr val="000000"/>
                          </a:solidFill>
                          <a:effectLst/>
                          <a:latin typeface="Georgia" panose="02040502050405020303" pitchFamily="18" charset="0"/>
                        </a:rPr>
                        <a:t>JOUR652: Interactive Design and Development</a:t>
                      </a:r>
                      <a:endParaRPr lang="en-US">
                        <a:effectLst/>
                      </a:endParaRPr>
                    </a:p>
                  </a:txBody>
                  <a:tcPr marL="25400" marR="25400" marT="25400" marB="254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000" b="0" i="0" u="none" strike="noStrike">
                          <a:solidFill>
                            <a:srgbClr val="000000"/>
                          </a:solidFill>
                          <a:effectLst/>
                          <a:latin typeface="Georgia" panose="02040502050405020303" pitchFamily="18" charset="0"/>
                        </a:rPr>
                        <a:t>JOUR702: Journalism Law and Media Ethics</a:t>
                      </a:r>
                      <a:endParaRPr lang="en-US">
                        <a:effectLst/>
                      </a:endParaRPr>
                    </a:p>
                  </a:txBody>
                  <a:tcPr marL="25400" marR="25400" marT="25400" marB="254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000" b="0" i="0" u="none" strike="noStrike" dirty="0">
                          <a:solidFill>
                            <a:srgbClr val="7030A0"/>
                          </a:solidFill>
                          <a:effectLst/>
                          <a:latin typeface="Georgia" panose="02040502050405020303" pitchFamily="18" charset="0"/>
                        </a:rPr>
                        <a:t>INST750: Advanced Data Science</a:t>
                      </a:r>
                      <a:endParaRPr lang="en-US" dirty="0">
                        <a:solidFill>
                          <a:srgbClr val="7030A0"/>
                        </a:solidFill>
                        <a:effectLst/>
                      </a:endParaRPr>
                    </a:p>
                  </a:txBody>
                  <a:tcPr marL="25400" marR="25400" marT="25400" marB="254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81052953"/>
                  </a:ext>
                </a:extLst>
              </a:tr>
              <a:tr h="704104">
                <a:tc>
                  <a:txBody>
                    <a:bodyPr/>
                    <a:lstStyle/>
                    <a:p>
                      <a:pPr fontAlgn="b"/>
                      <a:br>
                        <a:rPr lang="en-US" dirty="0">
                          <a:effectLst/>
                        </a:rPr>
                      </a:br>
                      <a:endParaRPr lang="en-US" dirty="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000" b="0" i="0" u="none" strike="noStrike" dirty="0">
                          <a:solidFill>
                            <a:srgbClr val="000000"/>
                          </a:solidFill>
                          <a:effectLst/>
                          <a:latin typeface="Georgia" panose="02040502050405020303" pitchFamily="18" charset="0"/>
                        </a:rPr>
                        <a:t>INST627: Data Analytics for Information Professionals</a:t>
                      </a:r>
                      <a:endParaRPr lang="en-US" dirty="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000" b="0" i="0" u="none" strike="noStrike" dirty="0">
                          <a:solidFill>
                            <a:srgbClr val="000000"/>
                          </a:solidFill>
                          <a:effectLst/>
                          <a:latin typeface="Georgia" panose="02040502050405020303" pitchFamily="18" charset="0"/>
                        </a:rPr>
                        <a:t>JOUR779V: Computational Journalism</a:t>
                      </a:r>
                      <a:endParaRPr lang="en-US" dirty="0">
                        <a:effectLst/>
                      </a:endParaRPr>
                    </a:p>
                  </a:txBody>
                  <a:tcPr marL="25400" marR="25400" marT="25400" marB="254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rtl="0" fontAlgn="b">
                        <a:spcBef>
                          <a:spcPts val="0"/>
                        </a:spcBef>
                        <a:spcAft>
                          <a:spcPts val="0"/>
                        </a:spcAft>
                      </a:pPr>
                      <a:r>
                        <a:rPr lang="en-US" sz="1000" b="0" i="0" u="none" strike="noStrike" dirty="0">
                          <a:solidFill>
                            <a:srgbClr val="000000"/>
                          </a:solidFill>
                          <a:effectLst/>
                          <a:latin typeface="Georgia" panose="02040502050405020303" pitchFamily="18" charset="0"/>
                        </a:rPr>
                        <a:t>INST737: Introduction to Data Science</a:t>
                      </a:r>
                      <a:endParaRPr lang="en-US" dirty="0">
                        <a:effectLst/>
                      </a:endParaRPr>
                    </a:p>
                  </a:txBody>
                  <a:tcPr marL="25400" marR="25400" marT="25400" marB="254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rowSpan="2">
                  <a:txBody>
                    <a:bodyPr/>
                    <a:lstStyle/>
                    <a:p>
                      <a:pPr rtl="0" fontAlgn="ctr">
                        <a:spcBef>
                          <a:spcPts val="0"/>
                        </a:spcBef>
                        <a:spcAft>
                          <a:spcPts val="0"/>
                        </a:spcAft>
                      </a:pPr>
                      <a:r>
                        <a:rPr lang="en-US" sz="1000" b="0" i="0" u="none" strike="noStrike" dirty="0">
                          <a:solidFill>
                            <a:srgbClr val="000000"/>
                          </a:solidFill>
                          <a:effectLst/>
                          <a:latin typeface="Georgia" panose="02040502050405020303" pitchFamily="18" charset="0"/>
                        </a:rPr>
                        <a:t>JOUR625: Advanced Capital News Bureau (6 credits)</a:t>
                      </a:r>
                      <a:endParaRPr lang="en-US" dirty="0">
                        <a:effectLst/>
                      </a:endParaRPr>
                    </a:p>
                  </a:txBody>
                  <a:tcPr marL="25400" marR="25400" marT="25400" marB="254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151836"/>
                  </a:ext>
                </a:extLst>
              </a:tr>
              <a:tr h="918915">
                <a:tc>
                  <a:txBody>
                    <a:bodyPr/>
                    <a:lstStyle/>
                    <a:p>
                      <a:pPr fontAlgn="b"/>
                      <a:endParaRPr lang="en-US" dirty="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b"/>
                      <a:endParaRPr lang="en-US" dirty="0">
                        <a:effectLst/>
                      </a:endParaRPr>
                    </a:p>
                  </a:txBody>
                  <a:tcPr marL="25400" marR="25400" marT="25400" marB="25400" anchor="b">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b"/>
                      <a:br>
                        <a:rPr lang="en-US" dirty="0">
                          <a:effectLst/>
                        </a:rPr>
                      </a:br>
                      <a:endParaRPr lang="en-US" dirty="0">
                        <a:effectLst/>
                      </a:endParaRPr>
                    </a:p>
                  </a:txBody>
                  <a:tcPr marL="25400" marR="25400" marT="25400" marB="254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fontAlgn="b"/>
                      <a:r>
                        <a:rPr lang="en-US" sz="1000" b="0" i="0" u="none" strike="noStrike" kern="1200" dirty="0">
                          <a:solidFill>
                            <a:srgbClr val="7030A0"/>
                          </a:solidFill>
                          <a:effectLst/>
                          <a:latin typeface="Georgia" panose="02040502050405020303" pitchFamily="18" charset="0"/>
                          <a:ea typeface="+mn-ea"/>
                          <a:cs typeface="+mn-cs"/>
                        </a:rPr>
                        <a:t>INST-754: Data Integration and Preparation for Analytics</a:t>
                      </a:r>
                      <a:br>
                        <a:rPr lang="en-US" dirty="0">
                          <a:effectLst/>
                        </a:rPr>
                      </a:br>
                      <a:endParaRPr lang="en-US" dirty="0">
                        <a:effectLst/>
                      </a:endParaRPr>
                    </a:p>
                  </a:txBody>
                  <a:tcPr marL="25400" marR="25400" marT="25400" marB="254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2434772121"/>
                  </a:ext>
                </a:extLst>
              </a:tr>
            </a:tbl>
          </a:graphicData>
        </a:graphic>
      </p:graphicFrame>
      <p:sp>
        <p:nvSpPr>
          <p:cNvPr id="3" name="Rectangle 1">
            <a:extLst>
              <a:ext uri="{FF2B5EF4-FFF2-40B4-BE49-F238E27FC236}">
                <a16:creationId xmlns:a16="http://schemas.microsoft.com/office/drawing/2014/main" id="{8C4A9E9A-4F36-6947-A884-9B2A25D8AD07}"/>
              </a:ext>
            </a:extLst>
          </p:cNvPr>
          <p:cNvSpPr>
            <a:spLocks noChangeArrowheads="1"/>
          </p:cNvSpPr>
          <p:nvPr/>
        </p:nvSpPr>
        <p:spPr bwMode="auto">
          <a:xfrm>
            <a:off x="3018605" y="3270700"/>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br>
              <a:rPr lang="en-US" altLang="en-US">
                <a:latin typeface="Arial" panose="020B0604020202020204" pitchFamily="34" charset="0"/>
              </a:rPr>
            </a:br>
            <a:endParaRPr lang="en-US" altLang="en-US">
              <a:latin typeface="Arial" panose="020B0604020202020204" pitchFamily="34" charset="0"/>
            </a:endParaRPr>
          </a:p>
          <a:p>
            <a:pPr defTabSz="914400" eaLnBrk="0" fontAlgn="base" hangingPunct="0">
              <a:spcBef>
                <a:spcPct val="0"/>
              </a:spcBef>
              <a:spcAft>
                <a:spcPct val="0"/>
              </a:spcAft>
            </a:pPr>
            <a:endParaRPr lang="en-US" altLang="en-US">
              <a:latin typeface="Arial" panose="020B0604020202020204" pitchFamily="34" charset="0"/>
            </a:endParaRPr>
          </a:p>
        </p:txBody>
      </p:sp>
    </p:spTree>
    <p:extLst>
      <p:ext uri="{BB962C8B-B14F-4D97-AF65-F5344CB8AC3E}">
        <p14:creationId xmlns:p14="http://schemas.microsoft.com/office/powerpoint/2010/main" val="1518576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DA1DB-4A9F-C049-8EE4-2BBDFAB30671}"/>
              </a:ext>
            </a:extLst>
          </p:cNvPr>
          <p:cNvSpPr>
            <a:spLocks noGrp="1"/>
          </p:cNvSpPr>
          <p:nvPr>
            <p:ph type="title"/>
          </p:nvPr>
        </p:nvSpPr>
        <p:spPr/>
        <p:txBody>
          <a:bodyPr/>
          <a:lstStyle/>
          <a:p>
            <a:r>
              <a:rPr lang="en-US" dirty="0"/>
              <a:t>How You Can Help…</a:t>
            </a:r>
          </a:p>
        </p:txBody>
      </p:sp>
      <p:sp>
        <p:nvSpPr>
          <p:cNvPr id="3" name="Content Placeholder 2">
            <a:extLst>
              <a:ext uri="{FF2B5EF4-FFF2-40B4-BE49-F238E27FC236}">
                <a16:creationId xmlns:a16="http://schemas.microsoft.com/office/drawing/2014/main" id="{51BCC4FF-63F1-6C49-A70B-35D3567E00FC}"/>
              </a:ext>
            </a:extLst>
          </p:cNvPr>
          <p:cNvSpPr>
            <a:spLocks noGrp="1"/>
          </p:cNvSpPr>
          <p:nvPr>
            <p:ph idx="1"/>
          </p:nvPr>
        </p:nvSpPr>
        <p:spPr/>
        <p:txBody>
          <a:bodyPr>
            <a:normAutofit fontScale="92500" lnSpcReduction="10000"/>
          </a:bodyPr>
          <a:lstStyle/>
          <a:p>
            <a:r>
              <a:rPr lang="en-US" dirty="0"/>
              <a:t>Provide feedback about:</a:t>
            </a:r>
          </a:p>
          <a:p>
            <a:pPr lvl="1"/>
            <a:r>
              <a:rPr lang="en-US" dirty="0"/>
              <a:t>Market demand</a:t>
            </a:r>
          </a:p>
          <a:p>
            <a:pPr lvl="1"/>
            <a:r>
              <a:rPr lang="en-US" dirty="0"/>
              <a:t>Opportunities for improvement of the proposed course outline</a:t>
            </a:r>
          </a:p>
          <a:p>
            <a:pPr lvl="1"/>
            <a:r>
              <a:rPr lang="en-US" dirty="0"/>
              <a:t>Provide opportunities for capstone projects</a:t>
            </a:r>
          </a:p>
          <a:p>
            <a:pPr lvl="1"/>
            <a:r>
              <a:rPr lang="en-US" dirty="0"/>
              <a:t>Internships</a:t>
            </a:r>
          </a:p>
          <a:p>
            <a:pPr lvl="1"/>
            <a:r>
              <a:rPr lang="en-US" dirty="0"/>
              <a:t>Employment opportunities</a:t>
            </a:r>
          </a:p>
          <a:p>
            <a:pPr lvl="1"/>
            <a:r>
              <a:rPr lang="en-US" dirty="0"/>
              <a:t>Help us Network!</a:t>
            </a:r>
          </a:p>
          <a:p>
            <a:r>
              <a:rPr lang="en-US" dirty="0"/>
              <a:t>Actively participate:</a:t>
            </a:r>
          </a:p>
          <a:p>
            <a:pPr lvl="1"/>
            <a:r>
              <a:rPr lang="en-US" dirty="0"/>
              <a:t>Recommend individuals for an advisory board</a:t>
            </a:r>
          </a:p>
          <a:p>
            <a:pPr lvl="1"/>
            <a:r>
              <a:rPr lang="en-US" dirty="0"/>
              <a:t>Teach a class!</a:t>
            </a:r>
          </a:p>
        </p:txBody>
      </p:sp>
      <p:sp>
        <p:nvSpPr>
          <p:cNvPr id="4" name="Slide Number Placeholder 3">
            <a:extLst>
              <a:ext uri="{FF2B5EF4-FFF2-40B4-BE49-F238E27FC236}">
                <a16:creationId xmlns:a16="http://schemas.microsoft.com/office/drawing/2014/main" id="{72A37C08-B8F9-8B4E-8E5C-C179F9E00FD0}"/>
              </a:ext>
            </a:extLst>
          </p:cNvPr>
          <p:cNvSpPr>
            <a:spLocks noGrp="1"/>
          </p:cNvSpPr>
          <p:nvPr>
            <p:ph type="sldNum" sz="quarter" idx="4294967295"/>
          </p:nvPr>
        </p:nvSpPr>
        <p:spPr/>
        <p:txBody>
          <a:bodyPr/>
          <a:lstStyle/>
          <a:p>
            <a:fld id="{4A9467E2-CFEE-1D48-AF99-755B10CF5493}" type="slidenum">
              <a:rPr lang="en-US" smtClean="0"/>
              <a:t>15</a:t>
            </a:fld>
            <a:endParaRPr lang="en-US"/>
          </a:p>
        </p:txBody>
      </p:sp>
    </p:spTree>
    <p:extLst>
      <p:ext uri="{BB962C8B-B14F-4D97-AF65-F5344CB8AC3E}">
        <p14:creationId xmlns:p14="http://schemas.microsoft.com/office/powerpoint/2010/main" val="78876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981C1-7FBC-8B4C-B501-38D80F8991B7}"/>
              </a:ext>
            </a:extLst>
          </p:cNvPr>
          <p:cNvSpPr>
            <a:spLocks noGrp="1"/>
          </p:cNvSpPr>
          <p:nvPr>
            <p:ph type="title"/>
          </p:nvPr>
        </p:nvSpPr>
        <p:spPr/>
        <p:txBody>
          <a:bodyPr/>
          <a:lstStyle/>
          <a:p>
            <a:pPr>
              <a:spcBef>
                <a:spcPts val="0"/>
              </a:spcBef>
            </a:pPr>
            <a:r>
              <a:rPr lang="en-US" dirty="0"/>
              <a:t>Questions?</a:t>
            </a:r>
          </a:p>
        </p:txBody>
      </p:sp>
      <p:sp>
        <p:nvSpPr>
          <p:cNvPr id="3" name="Content Placeholder 2">
            <a:extLst>
              <a:ext uri="{FF2B5EF4-FFF2-40B4-BE49-F238E27FC236}">
                <a16:creationId xmlns:a16="http://schemas.microsoft.com/office/drawing/2014/main" id="{0AB21E13-CC27-EC4F-A891-AC84D1F778DE}"/>
              </a:ext>
            </a:extLst>
          </p:cNvPr>
          <p:cNvSpPr>
            <a:spLocks noGrp="1"/>
          </p:cNvSpPr>
          <p:nvPr>
            <p:ph idx="1"/>
          </p:nvPr>
        </p:nvSpPr>
        <p:spPr/>
        <p:txBody>
          <a:bodyPr/>
          <a:lstStyle/>
          <a:p>
            <a:r>
              <a:rPr lang="en-US" dirty="0"/>
              <a:t>Additional questions? </a:t>
            </a:r>
          </a:p>
          <a:p>
            <a:r>
              <a:rPr lang="en-US" dirty="0"/>
              <a:t>Email </a:t>
            </a:r>
            <a:r>
              <a:rPr lang="en-US" dirty="0" err="1"/>
              <a:t>dloshin@umd.edu</a:t>
            </a:r>
            <a:endParaRPr lang="en-US" dirty="0"/>
          </a:p>
        </p:txBody>
      </p:sp>
      <p:sp>
        <p:nvSpPr>
          <p:cNvPr id="4" name="Slide Number Placeholder 3">
            <a:extLst>
              <a:ext uri="{FF2B5EF4-FFF2-40B4-BE49-F238E27FC236}">
                <a16:creationId xmlns:a16="http://schemas.microsoft.com/office/drawing/2014/main" id="{17F029AD-B598-B040-AFEC-6627D4D25177}"/>
              </a:ext>
            </a:extLst>
          </p:cNvPr>
          <p:cNvSpPr>
            <a:spLocks noGrp="1"/>
          </p:cNvSpPr>
          <p:nvPr>
            <p:ph type="sldNum" sz="quarter" idx="4294967295"/>
          </p:nvPr>
        </p:nvSpPr>
        <p:spPr/>
        <p:txBody>
          <a:bodyPr/>
          <a:lstStyle/>
          <a:p>
            <a:fld id="{4A9467E2-CFEE-1D48-AF99-755B10CF5493}" type="slidenum">
              <a:rPr lang="en-US" smtClean="0"/>
              <a:t>16</a:t>
            </a:fld>
            <a:endParaRPr lang="en-US"/>
          </a:p>
        </p:txBody>
      </p:sp>
    </p:spTree>
    <p:extLst>
      <p:ext uri="{BB962C8B-B14F-4D97-AF65-F5344CB8AC3E}">
        <p14:creationId xmlns:p14="http://schemas.microsoft.com/office/powerpoint/2010/main" val="4175113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Social Data Science Center @ UMD(</a:t>
            </a:r>
            <a:r>
              <a:rPr lang="en-US" dirty="0" err="1"/>
              <a:t>SoDa</a:t>
            </a:r>
            <a:r>
              <a:rPr lang="en-US" dirty="0"/>
              <a:t>)Launch </a:t>
            </a:r>
          </a:p>
        </p:txBody>
      </p:sp>
      <p:sp>
        <p:nvSpPr>
          <p:cNvPr id="3" name="Subtitle 2"/>
          <p:cNvSpPr>
            <a:spLocks noGrp="1"/>
          </p:cNvSpPr>
          <p:nvPr>
            <p:ph type="subTitle" idx="1"/>
          </p:nvPr>
        </p:nvSpPr>
        <p:spPr/>
        <p:txBody>
          <a:bodyPr/>
          <a:lstStyle/>
          <a:p>
            <a:r>
              <a:rPr lang="en-US" dirty="0"/>
              <a:t>Brian Butler and Katie Shilton</a:t>
            </a:r>
          </a:p>
        </p:txBody>
      </p:sp>
    </p:spTree>
    <p:extLst>
      <p:ext uri="{BB962C8B-B14F-4D97-AF65-F5344CB8AC3E}">
        <p14:creationId xmlns:p14="http://schemas.microsoft.com/office/powerpoint/2010/main" val="33167898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Future of Work @ the </a:t>
            </a:r>
            <a:r>
              <a:rPr lang="en-US" dirty="0" err="1"/>
              <a:t>iSchool:Working</a:t>
            </a:r>
            <a:r>
              <a:rPr lang="en-US" dirty="0"/>
              <a:t> Group</a:t>
            </a:r>
          </a:p>
        </p:txBody>
      </p:sp>
      <p:sp>
        <p:nvSpPr>
          <p:cNvPr id="3" name="Subtitle 2"/>
          <p:cNvSpPr>
            <a:spLocks noGrp="1"/>
          </p:cNvSpPr>
          <p:nvPr>
            <p:ph type="subTitle" idx="1"/>
          </p:nvPr>
        </p:nvSpPr>
        <p:spPr/>
        <p:txBody>
          <a:bodyPr/>
          <a:lstStyle/>
          <a:p>
            <a:r>
              <a:rPr lang="en-US" dirty="0"/>
              <a:t>Sarah </a:t>
            </a:r>
            <a:r>
              <a:rPr lang="en-US" dirty="0" err="1"/>
              <a:t>Grun</a:t>
            </a:r>
            <a:endParaRPr lang="en-US" dirty="0"/>
          </a:p>
        </p:txBody>
      </p:sp>
    </p:spTree>
    <p:extLst>
      <p:ext uri="{BB962C8B-B14F-4D97-AF65-F5344CB8AC3E}">
        <p14:creationId xmlns:p14="http://schemas.microsoft.com/office/powerpoint/2010/main" val="3585012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of Work @ the iSchool</a:t>
            </a:r>
          </a:p>
        </p:txBody>
      </p:sp>
      <p:sp>
        <p:nvSpPr>
          <p:cNvPr id="3" name="Content Placeholder 2"/>
          <p:cNvSpPr>
            <a:spLocks noGrp="1"/>
          </p:cNvSpPr>
          <p:nvPr>
            <p:ph idx="1"/>
          </p:nvPr>
        </p:nvSpPr>
        <p:spPr/>
        <p:txBody>
          <a:bodyPr>
            <a:normAutofit lnSpcReduction="10000"/>
          </a:bodyPr>
          <a:lstStyle/>
          <a:p>
            <a:r>
              <a:rPr lang="en-US" dirty="0"/>
              <a:t>Working group members:</a:t>
            </a:r>
          </a:p>
          <a:p>
            <a:pPr lvl="1"/>
            <a:r>
              <a:rPr lang="en-US" dirty="0"/>
              <a:t>Sarah Grun, Beth </a:t>
            </a:r>
            <a:r>
              <a:rPr lang="en-US" dirty="0" err="1"/>
              <a:t>Bonsignore</a:t>
            </a:r>
            <a:r>
              <a:rPr lang="en-US" dirty="0"/>
              <a:t>, Joan Cole, </a:t>
            </a:r>
            <a:r>
              <a:rPr lang="en-US" dirty="0" err="1"/>
              <a:t>Niklas</a:t>
            </a:r>
            <a:r>
              <a:rPr lang="en-US" dirty="0"/>
              <a:t> </a:t>
            </a:r>
            <a:r>
              <a:rPr lang="en-US" dirty="0" err="1"/>
              <a:t>Elmqvist</a:t>
            </a:r>
            <a:r>
              <a:rPr lang="en-US" dirty="0"/>
              <a:t>, Mia </a:t>
            </a:r>
            <a:r>
              <a:rPr lang="en-US" dirty="0" err="1"/>
              <a:t>Hinckle</a:t>
            </a:r>
            <a:r>
              <a:rPr lang="en-US" dirty="0"/>
              <a:t>, Allan </a:t>
            </a:r>
            <a:r>
              <a:rPr lang="en-US" dirty="0" err="1"/>
              <a:t>Oliveros</a:t>
            </a:r>
            <a:r>
              <a:rPr lang="en-US" dirty="0"/>
              <a:t>, </a:t>
            </a:r>
            <a:r>
              <a:rPr lang="en-US" dirty="0" err="1"/>
              <a:t>Cece</a:t>
            </a:r>
            <a:r>
              <a:rPr lang="en-US" dirty="0"/>
              <a:t> Penn-Diallo, Ron Padron, Mega </a:t>
            </a:r>
            <a:r>
              <a:rPr lang="en-US" dirty="0" err="1"/>
              <a:t>Subramaniam</a:t>
            </a:r>
            <a:r>
              <a:rPr lang="en-US" dirty="0"/>
              <a:t>, Jeff Waters, and Kathy Weaver.</a:t>
            </a:r>
          </a:p>
          <a:p>
            <a:r>
              <a:rPr lang="en-US" dirty="0"/>
              <a:t>Listening Sessions COMING SOON</a:t>
            </a:r>
          </a:p>
          <a:p>
            <a:r>
              <a:rPr lang="en-US" dirty="0"/>
              <a:t>Faculty and Staff Survey COMING SOON</a:t>
            </a:r>
          </a:p>
          <a:p>
            <a:r>
              <a:rPr lang="en-US" dirty="0"/>
              <a:t>Reach out to any member of the working group with thoughts, questions, ideas.</a:t>
            </a:r>
          </a:p>
          <a:p>
            <a:r>
              <a:rPr lang="en-US" dirty="0"/>
              <a:t>Information will be treated as anonymous</a:t>
            </a:r>
          </a:p>
        </p:txBody>
      </p:sp>
    </p:spTree>
    <p:extLst>
      <p:ext uri="{BB962C8B-B14F-4D97-AF65-F5344CB8AC3E}">
        <p14:creationId xmlns:p14="http://schemas.microsoft.com/office/powerpoint/2010/main" val="129779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38324" y="0"/>
            <a:ext cx="10086975" cy="782832"/>
          </a:xfrm>
        </p:spPr>
        <p:txBody>
          <a:bodyPr>
            <a:noAutofit/>
          </a:bodyPr>
          <a:lstStyle/>
          <a:p>
            <a:pPr algn="ctr"/>
            <a:r>
              <a:rPr lang="en-US" sz="4000" dirty="0"/>
              <a:t>Agenda</a:t>
            </a:r>
          </a:p>
        </p:txBody>
      </p:sp>
      <p:sp>
        <p:nvSpPr>
          <p:cNvPr id="3" name="Content Placeholder 2"/>
          <p:cNvSpPr>
            <a:spLocks noGrp="1"/>
          </p:cNvSpPr>
          <p:nvPr>
            <p:ph idx="1"/>
          </p:nvPr>
        </p:nvSpPr>
        <p:spPr>
          <a:xfrm>
            <a:off x="1602297" y="694944"/>
            <a:ext cx="10331392" cy="5084064"/>
          </a:xfrm>
        </p:spPr>
        <p:txBody>
          <a:bodyPr>
            <a:noAutofit/>
          </a:bodyPr>
          <a:lstStyle/>
          <a:p>
            <a:pPr>
              <a:spcBef>
                <a:spcPts val="300"/>
              </a:spcBef>
              <a:spcAft>
                <a:spcPts val="1200"/>
              </a:spcAft>
            </a:pPr>
            <a:r>
              <a:rPr lang="en-US" sz="1800" dirty="0"/>
              <a:t>Call to order</a:t>
            </a:r>
          </a:p>
          <a:p>
            <a:pPr>
              <a:spcBef>
                <a:spcPts val="300"/>
              </a:spcBef>
              <a:spcAft>
                <a:spcPts val="1200"/>
              </a:spcAft>
            </a:pPr>
            <a:r>
              <a:rPr lang="en-US" sz="1800" dirty="0"/>
              <a:t>Review and approval of minutes from Friday, May 1 2020 meeting </a:t>
            </a:r>
          </a:p>
          <a:p>
            <a:pPr>
              <a:spcBef>
                <a:spcPts val="300"/>
              </a:spcBef>
              <a:spcAft>
                <a:spcPts val="1200"/>
              </a:spcAft>
            </a:pPr>
            <a:r>
              <a:rPr lang="en-US" sz="1800" dirty="0"/>
              <a:t>Review and approval of this agenda</a:t>
            </a:r>
          </a:p>
          <a:p>
            <a:pPr>
              <a:spcBef>
                <a:spcPts val="300"/>
              </a:spcBef>
              <a:spcAft>
                <a:spcPts val="1200"/>
              </a:spcAft>
            </a:pPr>
            <a:r>
              <a:rPr lang="en-US" sz="1800" dirty="0"/>
              <a:t>Dean's Update [Keith]</a:t>
            </a:r>
          </a:p>
          <a:p>
            <a:pPr>
              <a:spcBef>
                <a:spcPts val="300"/>
              </a:spcBef>
              <a:spcAft>
                <a:spcPts val="1200"/>
              </a:spcAft>
            </a:pPr>
            <a:r>
              <a:rPr lang="en-US" sz="1800" dirty="0"/>
              <a:t>Introduction: Brooke Fisher, ADVANCE Professor</a:t>
            </a:r>
          </a:p>
          <a:p>
            <a:pPr>
              <a:spcBef>
                <a:spcPts val="300"/>
              </a:spcBef>
              <a:spcAft>
                <a:spcPts val="1200"/>
              </a:spcAft>
            </a:pPr>
            <a:r>
              <a:rPr lang="en-US" sz="1800" dirty="0"/>
              <a:t>Shady Grove Undergraduate Minor [Galina/</a:t>
            </a:r>
            <a:r>
              <a:rPr lang="en-US" sz="1800" dirty="0" err="1"/>
              <a:t>Tetyana</a:t>
            </a:r>
            <a:r>
              <a:rPr lang="en-US" sz="1800" dirty="0"/>
              <a:t>]</a:t>
            </a:r>
          </a:p>
          <a:p>
            <a:pPr>
              <a:spcBef>
                <a:spcPts val="300"/>
              </a:spcBef>
              <a:spcAft>
                <a:spcPts val="1200"/>
              </a:spcAft>
            </a:pPr>
            <a:r>
              <a:rPr lang="en-US" sz="1800" dirty="0"/>
              <a:t>Journalism/</a:t>
            </a:r>
            <a:r>
              <a:rPr lang="en-US" sz="1800" dirty="0" err="1"/>
              <a:t>iSchool</a:t>
            </a:r>
            <a:r>
              <a:rPr lang="en-US" sz="1800" dirty="0"/>
              <a:t> “data journalism” professional master’s program [David]</a:t>
            </a:r>
          </a:p>
          <a:p>
            <a:pPr>
              <a:spcBef>
                <a:spcPts val="300"/>
              </a:spcBef>
              <a:spcAft>
                <a:spcPts val="1200"/>
              </a:spcAft>
            </a:pPr>
            <a:r>
              <a:rPr lang="en-US" sz="1800" dirty="0"/>
              <a:t>Social Data Science Center at UMD (</a:t>
            </a:r>
            <a:r>
              <a:rPr lang="en-US" sz="1800" dirty="0" err="1"/>
              <a:t>SoDa</a:t>
            </a:r>
            <a:r>
              <a:rPr lang="en-US" sz="1800" dirty="0"/>
              <a:t>) Launch [Brian/Katie]</a:t>
            </a:r>
          </a:p>
          <a:p>
            <a:pPr>
              <a:spcBef>
                <a:spcPts val="300"/>
              </a:spcBef>
              <a:spcAft>
                <a:spcPts val="1200"/>
              </a:spcAft>
            </a:pPr>
            <a:r>
              <a:rPr lang="en-US" sz="1800" dirty="0"/>
              <a:t>Future of Work @ the </a:t>
            </a:r>
            <a:r>
              <a:rPr lang="en-US" sz="1800" dirty="0" err="1"/>
              <a:t>iSchool</a:t>
            </a:r>
            <a:r>
              <a:rPr lang="en-US" sz="1800" dirty="0"/>
              <a:t> Working Group Updates [Sarah]</a:t>
            </a:r>
          </a:p>
          <a:p>
            <a:pPr>
              <a:spcBef>
                <a:spcPts val="300"/>
              </a:spcBef>
              <a:spcAft>
                <a:spcPts val="1200"/>
              </a:spcAft>
            </a:pPr>
            <a:r>
              <a:rPr lang="en-US" sz="1800" dirty="0"/>
              <a:t>Summer anti-racist efforts in </a:t>
            </a:r>
            <a:r>
              <a:rPr lang="en-US" sz="1800" dirty="0" err="1"/>
              <a:t>iSchool</a:t>
            </a:r>
            <a:r>
              <a:rPr lang="en-US" sz="1800" dirty="0"/>
              <a:t> [Bill]</a:t>
            </a:r>
          </a:p>
          <a:p>
            <a:pPr>
              <a:spcBef>
                <a:spcPts val="300"/>
              </a:spcBef>
              <a:spcAft>
                <a:spcPts val="1200"/>
              </a:spcAft>
            </a:pPr>
            <a:r>
              <a:rPr lang="en-US" sz="1800" dirty="0"/>
              <a:t>WAYWO: What are You Working On [Sarah/Katrina]</a:t>
            </a:r>
          </a:p>
          <a:p>
            <a:pPr>
              <a:spcBef>
                <a:spcPts val="300"/>
              </a:spcBef>
              <a:spcAft>
                <a:spcPts val="1200"/>
              </a:spcAft>
            </a:pPr>
            <a:r>
              <a:rPr lang="en-US" sz="1800" dirty="0"/>
              <a:t>Announcements</a:t>
            </a:r>
          </a:p>
          <a:p>
            <a:pPr marL="0" lvl="0" indent="0">
              <a:spcBef>
                <a:spcPts val="300"/>
              </a:spcBef>
              <a:spcAft>
                <a:spcPts val="1200"/>
              </a:spcAft>
              <a:buNone/>
            </a:pPr>
            <a:endParaRPr lang="en-US" sz="1800" dirty="0"/>
          </a:p>
          <a:p>
            <a:pPr lvl="2">
              <a:spcBef>
                <a:spcPts val="300"/>
              </a:spcBef>
              <a:spcAft>
                <a:spcPts val="1200"/>
              </a:spcAft>
            </a:pPr>
            <a:endParaRPr lang="en-US" sz="1800" dirty="0"/>
          </a:p>
          <a:p>
            <a:pPr>
              <a:spcBef>
                <a:spcPts val="300"/>
              </a:spcBef>
              <a:spcAft>
                <a:spcPts val="1200"/>
              </a:spcAft>
              <a:buFont typeface="Wingdings" panose="05000000000000000000" pitchFamily="2" charset="2"/>
              <a:buChar char="q"/>
            </a:pPr>
            <a:endParaRPr lang="en-US" sz="1800" dirty="0"/>
          </a:p>
        </p:txBody>
      </p:sp>
    </p:spTree>
    <p:extLst>
      <p:ext uri="{BB962C8B-B14F-4D97-AF65-F5344CB8AC3E}">
        <p14:creationId xmlns:p14="http://schemas.microsoft.com/office/powerpoint/2010/main" val="527645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9325" y="1901952"/>
            <a:ext cx="9144000" cy="2340864"/>
          </a:xfrm>
        </p:spPr>
        <p:txBody>
          <a:bodyPr>
            <a:normAutofit fontScale="90000"/>
          </a:bodyPr>
          <a:lstStyle/>
          <a:p>
            <a:r>
              <a:rPr lang="en-US" dirty="0"/>
              <a:t>Summer Anti-Racist</a:t>
            </a:r>
            <a:br>
              <a:rPr lang="en-US" dirty="0"/>
            </a:br>
            <a:r>
              <a:rPr lang="en-US" dirty="0"/>
              <a:t>Activities in the </a:t>
            </a:r>
            <a:r>
              <a:rPr lang="en-US" dirty="0" err="1"/>
              <a:t>iSchool</a:t>
            </a:r>
            <a:r>
              <a:rPr lang="en-US" dirty="0"/>
              <a:t> </a:t>
            </a:r>
            <a:br>
              <a:rPr lang="en-US" dirty="0"/>
            </a:br>
            <a:r>
              <a:rPr lang="en-US" dirty="0"/>
              <a:t>  </a:t>
            </a:r>
          </a:p>
        </p:txBody>
      </p:sp>
      <p:sp>
        <p:nvSpPr>
          <p:cNvPr id="3" name="Subtitle 2"/>
          <p:cNvSpPr>
            <a:spLocks noGrp="1"/>
          </p:cNvSpPr>
          <p:nvPr>
            <p:ph type="subTitle" idx="1"/>
          </p:nvPr>
        </p:nvSpPr>
        <p:spPr>
          <a:xfrm>
            <a:off x="2219325" y="3429000"/>
            <a:ext cx="9144000" cy="1118616"/>
          </a:xfrm>
        </p:spPr>
        <p:txBody>
          <a:bodyPr/>
          <a:lstStyle/>
          <a:p>
            <a:r>
              <a:rPr lang="en-US" dirty="0"/>
              <a:t>Bill </a:t>
            </a:r>
            <a:r>
              <a:rPr lang="en-US" dirty="0" err="1"/>
              <a:t>Kules</a:t>
            </a:r>
            <a:endParaRPr lang="en-US" dirty="0"/>
          </a:p>
        </p:txBody>
      </p:sp>
    </p:spTree>
    <p:extLst>
      <p:ext uri="{BB962C8B-B14F-4D97-AF65-F5344CB8AC3E}">
        <p14:creationId xmlns:p14="http://schemas.microsoft.com/office/powerpoint/2010/main" val="1551637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415600" y="314632"/>
            <a:ext cx="11360800" cy="1042335"/>
          </a:xfrm>
          <a:prstGeom prst="rect">
            <a:avLst/>
          </a:prstGeom>
        </p:spPr>
        <p:txBody>
          <a:bodyPr spcFirstLastPara="1" vert="horz" wrap="square" lIns="121900" tIns="121900" rIns="121900" bIns="121900" rtlCol="0" anchor="t" anchorCtr="0">
            <a:noAutofit/>
          </a:bodyPr>
          <a:lstStyle/>
          <a:p>
            <a:pPr algn="ctr"/>
            <a:r>
              <a:rPr lang="en" dirty="0"/>
              <a:t>Anti-Racism Reading Group</a:t>
            </a:r>
            <a:endParaRPr dirty="0"/>
          </a:p>
        </p:txBody>
      </p:sp>
      <p:sp>
        <p:nvSpPr>
          <p:cNvPr id="61" name="Google Shape;61;p14"/>
          <p:cNvSpPr txBox="1">
            <a:spLocks noGrp="1"/>
          </p:cNvSpPr>
          <p:nvPr>
            <p:ph type="body" idx="1"/>
          </p:nvPr>
        </p:nvSpPr>
        <p:spPr>
          <a:xfrm>
            <a:off x="1573161" y="1139798"/>
            <a:ext cx="10203239" cy="4149098"/>
          </a:xfrm>
          <a:prstGeom prst="rect">
            <a:avLst/>
          </a:prstGeom>
        </p:spPr>
        <p:txBody>
          <a:bodyPr spcFirstLastPara="1" vert="horz" wrap="square" lIns="121900" tIns="121900" rIns="121900" bIns="121900" rtlCol="0" anchor="t" anchorCtr="0">
            <a:noAutofit/>
          </a:bodyPr>
          <a:lstStyle/>
          <a:p>
            <a:pPr indent="-482588">
              <a:buClr>
                <a:srgbClr val="000000"/>
              </a:buClr>
              <a:buSzPts val="2100"/>
            </a:pPr>
            <a:r>
              <a:rPr lang="en" dirty="0">
                <a:solidFill>
                  <a:srgbClr val="000000"/>
                </a:solidFill>
              </a:rPr>
              <a:t>10 weeks, 15-20 students, faculty, staff</a:t>
            </a:r>
            <a:endParaRPr dirty="0">
              <a:solidFill>
                <a:srgbClr val="000000"/>
              </a:solidFill>
            </a:endParaRPr>
          </a:p>
          <a:p>
            <a:pPr indent="-482588">
              <a:buClr>
                <a:srgbClr val="000000"/>
              </a:buClr>
              <a:buSzPts val="2100"/>
            </a:pPr>
            <a:r>
              <a:rPr lang="en" dirty="0">
                <a:solidFill>
                  <a:srgbClr val="000000"/>
                </a:solidFill>
              </a:rPr>
              <a:t>Each discussion began with an Artist Spotlight</a:t>
            </a:r>
            <a:endParaRPr dirty="0">
              <a:solidFill>
                <a:srgbClr val="000000"/>
              </a:solidFill>
            </a:endParaRPr>
          </a:p>
          <a:p>
            <a:pPr indent="-482588">
              <a:buClr>
                <a:srgbClr val="000000"/>
              </a:buClr>
              <a:buSzPts val="2100"/>
            </a:pPr>
            <a:r>
              <a:rPr lang="en" dirty="0">
                <a:solidFill>
                  <a:srgbClr val="000000"/>
                </a:solidFill>
              </a:rPr>
              <a:t>Topics: Racism and: our local community, education, criminal justice, librarianship, technology design; Afrofuturism</a:t>
            </a:r>
            <a:endParaRPr dirty="0">
              <a:solidFill>
                <a:srgbClr val="000000"/>
              </a:solidFill>
            </a:endParaRPr>
          </a:p>
          <a:p>
            <a:pPr indent="-482588">
              <a:buClr>
                <a:srgbClr val="000000"/>
              </a:buClr>
              <a:buSzPts val="2100"/>
            </a:pPr>
            <a:r>
              <a:rPr lang="en" dirty="0">
                <a:solidFill>
                  <a:srgbClr val="000000"/>
                </a:solidFill>
              </a:rPr>
              <a:t>Materials</a:t>
            </a:r>
            <a:endParaRPr dirty="0">
              <a:solidFill>
                <a:srgbClr val="000000"/>
              </a:solidFill>
            </a:endParaRPr>
          </a:p>
          <a:p>
            <a:pPr lvl="1" indent="-448722">
              <a:spcBef>
                <a:spcPts val="0"/>
              </a:spcBef>
              <a:buClr>
                <a:schemeClr val="dk1"/>
              </a:buClr>
              <a:buSzPts val="1700"/>
            </a:pPr>
            <a:r>
              <a:rPr lang="en" sz="2267" dirty="0">
                <a:solidFill>
                  <a:schemeClr val="dk1"/>
                </a:solidFill>
              </a:rPr>
              <a:t>Syllabus: </a:t>
            </a:r>
            <a:r>
              <a:rPr lang="en" sz="2267" u="sng" dirty="0">
                <a:solidFill>
                  <a:schemeClr val="accent5"/>
                </a:solidFill>
                <a:hlinkClick r:id="rId3">
                  <a:extLst>
                    <a:ext uri="{A12FA001-AC4F-418D-AE19-62706E023703}">
                      <ahyp:hlinkClr xmlns:ahyp="http://schemas.microsoft.com/office/drawing/2018/hyperlinkcolor" val="tx"/>
                    </a:ext>
                  </a:extLst>
                </a:hlinkClick>
              </a:rPr>
              <a:t>https://go.umd.edu/iSchool-Antiracism-Syllabus</a:t>
            </a:r>
            <a:r>
              <a:rPr lang="en" sz="2267" dirty="0">
                <a:solidFill>
                  <a:schemeClr val="dk1"/>
                </a:solidFill>
              </a:rPr>
              <a:t> (case sensitive)</a:t>
            </a:r>
            <a:endParaRPr sz="2267" dirty="0">
              <a:solidFill>
                <a:schemeClr val="dk1"/>
              </a:solidFill>
            </a:endParaRPr>
          </a:p>
          <a:p>
            <a:pPr lvl="1" indent="-448722">
              <a:spcBef>
                <a:spcPts val="0"/>
              </a:spcBef>
              <a:buClr>
                <a:schemeClr val="dk1"/>
              </a:buClr>
              <a:buSzPts val="1700"/>
            </a:pPr>
            <a:r>
              <a:rPr lang="en" sz="2267" dirty="0">
                <a:solidFill>
                  <a:schemeClr val="dk1"/>
                </a:solidFill>
              </a:rPr>
              <a:t>Weekly Notes: </a:t>
            </a:r>
            <a:r>
              <a:rPr lang="en" sz="2267" u="sng" dirty="0">
                <a:solidFill>
                  <a:schemeClr val="accent5"/>
                </a:solidFill>
                <a:hlinkClick r:id="rId4">
                  <a:extLst>
                    <a:ext uri="{A12FA001-AC4F-418D-AE19-62706E023703}">
                      <ahyp:hlinkClr xmlns:ahyp="http://schemas.microsoft.com/office/drawing/2018/hyperlinkcolor" val="tx"/>
                    </a:ext>
                  </a:extLst>
                </a:hlinkClick>
              </a:rPr>
              <a:t>https://go.umd.edu/iSchool-Antiracism-Notes </a:t>
            </a:r>
            <a:r>
              <a:rPr lang="en" sz="2267" dirty="0">
                <a:solidFill>
                  <a:schemeClr val="dk1"/>
                </a:solidFill>
              </a:rPr>
              <a:t>(case sensitive)</a:t>
            </a:r>
            <a:endParaRPr sz="2267" dirty="0">
              <a:solidFill>
                <a:schemeClr val="dk1"/>
              </a:solidFill>
            </a:endParaRPr>
          </a:p>
          <a:p>
            <a:pPr indent="-482588">
              <a:buClr>
                <a:srgbClr val="000000"/>
              </a:buClr>
              <a:buSzPts val="2100"/>
            </a:pPr>
            <a:r>
              <a:rPr lang="en" dirty="0">
                <a:solidFill>
                  <a:srgbClr val="000000"/>
                </a:solidFill>
              </a:rPr>
              <a:t>Next steps: Let’s talk!</a:t>
            </a:r>
            <a:endParaRPr dirty="0">
              <a:solidFill>
                <a:srgbClr val="000000"/>
              </a:solidFill>
            </a:endParaRPr>
          </a:p>
          <a:p>
            <a:pPr lvl="1" indent="-448722">
              <a:spcBef>
                <a:spcPts val="0"/>
              </a:spcBef>
              <a:buClr>
                <a:srgbClr val="000000"/>
              </a:buClr>
              <a:buSzPts val="1700"/>
            </a:pPr>
            <a:r>
              <a:rPr lang="en" sz="2267" dirty="0">
                <a:solidFill>
                  <a:srgbClr val="000000"/>
                </a:solidFill>
              </a:rPr>
              <a:t>1-credit course?</a:t>
            </a:r>
            <a:endParaRPr sz="2267" dirty="0">
              <a:solidFill>
                <a:srgbClr val="000000"/>
              </a:solidFill>
            </a:endParaRPr>
          </a:p>
          <a:p>
            <a:pPr lvl="1" indent="-448722">
              <a:spcBef>
                <a:spcPts val="0"/>
              </a:spcBef>
              <a:buClr>
                <a:srgbClr val="000000"/>
              </a:buClr>
              <a:buSzPts val="1700"/>
            </a:pPr>
            <a:r>
              <a:rPr lang="en" sz="2267" dirty="0">
                <a:solidFill>
                  <a:srgbClr val="000000"/>
                </a:solidFill>
              </a:rPr>
              <a:t>Faculty workshops, in coordination with ARTS?</a:t>
            </a:r>
            <a:endParaRPr sz="2800" dirty="0">
              <a:solidFill>
                <a:srgbClr val="000000"/>
              </a:solidFill>
            </a:endParaRPr>
          </a:p>
        </p:txBody>
      </p:sp>
    </p:spTree>
    <p:extLst>
      <p:ext uri="{BB962C8B-B14F-4D97-AF65-F5344CB8AC3E}">
        <p14:creationId xmlns:p14="http://schemas.microsoft.com/office/powerpoint/2010/main" val="3008205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1602658" y="206476"/>
            <a:ext cx="10173742" cy="1386349"/>
          </a:xfrm>
          <a:prstGeom prst="rect">
            <a:avLst/>
          </a:prstGeom>
        </p:spPr>
        <p:txBody>
          <a:bodyPr spcFirstLastPara="1" vert="horz" wrap="square" lIns="121900" tIns="121900" rIns="121900" bIns="121900" rtlCol="0" anchor="t" anchorCtr="0">
            <a:noAutofit/>
          </a:bodyPr>
          <a:lstStyle/>
          <a:p>
            <a:pPr algn="ctr"/>
            <a:r>
              <a:rPr lang="en" dirty="0"/>
              <a:t>Anti-Racist Teaching Seminar (ARTS)</a:t>
            </a:r>
            <a:endParaRPr dirty="0"/>
          </a:p>
        </p:txBody>
      </p:sp>
      <p:sp>
        <p:nvSpPr>
          <p:cNvPr id="67" name="Google Shape;67;p15"/>
          <p:cNvSpPr txBox="1">
            <a:spLocks noGrp="1"/>
          </p:cNvSpPr>
          <p:nvPr>
            <p:ph type="body" idx="1"/>
          </p:nvPr>
        </p:nvSpPr>
        <p:spPr>
          <a:xfrm>
            <a:off x="1602658" y="1494503"/>
            <a:ext cx="10173742" cy="4597330"/>
          </a:xfrm>
          <a:prstGeom prst="rect">
            <a:avLst/>
          </a:prstGeom>
        </p:spPr>
        <p:txBody>
          <a:bodyPr spcFirstLastPara="1" vert="horz" wrap="square" lIns="121900" tIns="121900" rIns="121900" bIns="121900" rtlCol="0" anchor="t" anchorCtr="0">
            <a:noAutofit/>
          </a:bodyPr>
          <a:lstStyle/>
          <a:p>
            <a:pPr indent="-491054">
              <a:buClr>
                <a:srgbClr val="000000"/>
              </a:buClr>
              <a:buSzPts val="2200"/>
            </a:pPr>
            <a:r>
              <a:rPr lang="en" sz="2933" dirty="0">
                <a:solidFill>
                  <a:srgbClr val="000000"/>
                </a:solidFill>
              </a:rPr>
              <a:t>Facilitated dialog &amp; work sessions</a:t>
            </a:r>
            <a:endParaRPr sz="2933" dirty="0">
              <a:solidFill>
                <a:srgbClr val="000000"/>
              </a:solidFill>
            </a:endParaRPr>
          </a:p>
          <a:p>
            <a:pPr indent="-491054">
              <a:buClr>
                <a:srgbClr val="000000"/>
              </a:buClr>
              <a:buSzPts val="2200"/>
            </a:pPr>
            <a:r>
              <a:rPr lang="en" sz="2933" dirty="0">
                <a:solidFill>
                  <a:srgbClr val="000000"/>
                </a:solidFill>
              </a:rPr>
              <a:t>15-20 participants </a:t>
            </a:r>
            <a:endParaRPr sz="2933" dirty="0">
              <a:solidFill>
                <a:srgbClr val="000000"/>
              </a:solidFill>
            </a:endParaRPr>
          </a:p>
          <a:p>
            <a:pPr indent="-491054">
              <a:buClr>
                <a:srgbClr val="000000"/>
              </a:buClr>
              <a:buSzPts val="2200"/>
            </a:pPr>
            <a:r>
              <a:rPr lang="en" sz="2933" dirty="0">
                <a:solidFill>
                  <a:schemeClr val="dk1"/>
                </a:solidFill>
              </a:rPr>
              <a:t>18 course initiatives (</a:t>
            </a:r>
            <a:r>
              <a:rPr lang="en" sz="2933" u="sng" dirty="0">
                <a:solidFill>
                  <a:schemeClr val="hlink"/>
                </a:solidFill>
                <a:hlinkClick r:id="rId3"/>
              </a:rPr>
              <a:t>ARTS Curriculum Inventory</a:t>
            </a:r>
            <a:r>
              <a:rPr lang="en" sz="2933" dirty="0">
                <a:solidFill>
                  <a:srgbClr val="000000"/>
                </a:solidFill>
              </a:rPr>
              <a:t>) </a:t>
            </a:r>
            <a:endParaRPr sz="2933" dirty="0">
              <a:solidFill>
                <a:srgbClr val="000000"/>
              </a:solidFill>
            </a:endParaRPr>
          </a:p>
          <a:p>
            <a:pPr indent="-491054">
              <a:buClr>
                <a:srgbClr val="000000"/>
              </a:buClr>
              <a:buSzPts val="2200"/>
            </a:pPr>
            <a:r>
              <a:rPr lang="en" sz="2933" dirty="0">
                <a:solidFill>
                  <a:srgbClr val="000000"/>
                </a:solidFill>
              </a:rPr>
              <a:t>Fall plans</a:t>
            </a:r>
            <a:endParaRPr sz="2933" dirty="0">
              <a:solidFill>
                <a:srgbClr val="000000"/>
              </a:solidFill>
            </a:endParaRPr>
          </a:p>
          <a:p>
            <a:pPr lvl="1" indent="-457189">
              <a:spcBef>
                <a:spcPts val="0"/>
              </a:spcBef>
              <a:buClr>
                <a:srgbClr val="000000"/>
              </a:buClr>
              <a:buSzPts val="1800"/>
            </a:pPr>
            <a:r>
              <a:rPr lang="en" dirty="0">
                <a:solidFill>
                  <a:srgbClr val="000000"/>
                </a:solidFill>
              </a:rPr>
              <a:t>Monthly workshops - sharing experiences as we teach, facilitate &amp; refine</a:t>
            </a:r>
            <a:endParaRPr dirty="0">
              <a:solidFill>
                <a:srgbClr val="000000"/>
              </a:solidFill>
            </a:endParaRPr>
          </a:p>
          <a:p>
            <a:pPr lvl="1" indent="-457189">
              <a:spcBef>
                <a:spcPts val="0"/>
              </a:spcBef>
              <a:buClr>
                <a:srgbClr val="000000"/>
              </a:buClr>
              <a:buSzPts val="1800"/>
            </a:pPr>
            <a:r>
              <a:rPr lang="en" dirty="0">
                <a:solidFill>
                  <a:srgbClr val="000000"/>
                </a:solidFill>
              </a:rPr>
              <a:t>Present 2-3 iSchool-wide webinars - planned:</a:t>
            </a:r>
            <a:endParaRPr dirty="0">
              <a:solidFill>
                <a:srgbClr val="000000"/>
              </a:solidFill>
            </a:endParaRPr>
          </a:p>
          <a:p>
            <a:pPr lvl="2" indent="-457189">
              <a:spcBef>
                <a:spcPts val="0"/>
              </a:spcBef>
              <a:buClr>
                <a:srgbClr val="000000"/>
              </a:buClr>
              <a:buSzPts val="1800"/>
            </a:pPr>
            <a:r>
              <a:rPr lang="en" sz="2400" i="1" dirty="0">
                <a:solidFill>
                  <a:srgbClr val="000000"/>
                </a:solidFill>
              </a:rPr>
              <a:t>Impacting the iSchool Curriculum with ARTS</a:t>
            </a:r>
            <a:endParaRPr sz="2400" i="1" dirty="0">
              <a:solidFill>
                <a:srgbClr val="000000"/>
              </a:solidFill>
            </a:endParaRPr>
          </a:p>
          <a:p>
            <a:pPr lvl="2" indent="-457189">
              <a:spcBef>
                <a:spcPts val="0"/>
              </a:spcBef>
              <a:buClr>
                <a:srgbClr val="000000"/>
              </a:buClr>
              <a:buSzPts val="1800"/>
            </a:pPr>
            <a:r>
              <a:rPr lang="en" sz="2400" i="1" dirty="0">
                <a:solidFill>
                  <a:srgbClr val="000000"/>
                </a:solidFill>
              </a:rPr>
              <a:t>Facilitating classroom conversations</a:t>
            </a:r>
            <a:r>
              <a:rPr lang="en" sz="2400" dirty="0">
                <a:solidFill>
                  <a:srgbClr val="000000"/>
                </a:solidFill>
              </a:rPr>
              <a:t> (with ODI)*</a:t>
            </a:r>
            <a:endParaRPr sz="2400" dirty="0">
              <a:solidFill>
                <a:srgbClr val="000000"/>
              </a:solidFill>
            </a:endParaRPr>
          </a:p>
          <a:p>
            <a:pPr lvl="1" indent="-457189">
              <a:spcBef>
                <a:spcPts val="0"/>
              </a:spcBef>
              <a:buClr>
                <a:srgbClr val="000000"/>
              </a:buClr>
              <a:buSzPts val="1800"/>
            </a:pPr>
            <a:r>
              <a:rPr lang="en" dirty="0">
                <a:solidFill>
                  <a:srgbClr val="000000"/>
                </a:solidFill>
              </a:rPr>
              <a:t>New ideas and participants are invited!</a:t>
            </a:r>
            <a:endParaRPr dirty="0">
              <a:solidFill>
                <a:srgbClr val="000000"/>
              </a:solidFill>
            </a:endParaRPr>
          </a:p>
        </p:txBody>
      </p:sp>
    </p:spTree>
    <p:extLst>
      <p:ext uri="{BB962C8B-B14F-4D97-AF65-F5344CB8AC3E}">
        <p14:creationId xmlns:p14="http://schemas.microsoft.com/office/powerpoint/2010/main" val="3367417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1671484" y="1"/>
            <a:ext cx="10104916" cy="1602658"/>
          </a:xfrm>
          <a:prstGeom prst="rect">
            <a:avLst/>
          </a:prstGeom>
        </p:spPr>
        <p:txBody>
          <a:bodyPr spcFirstLastPara="1" vert="horz" wrap="square" lIns="121900" tIns="121900" rIns="121900" bIns="121900" rtlCol="0" anchor="t" anchorCtr="0">
            <a:noAutofit/>
          </a:bodyPr>
          <a:lstStyle/>
          <a:p>
            <a:pPr algn="ctr"/>
            <a:r>
              <a:rPr lang="en" dirty="0"/>
              <a:t>iSchool Graduate Student of Color Collective (iSGSOCC)</a:t>
            </a:r>
            <a:endParaRPr dirty="0"/>
          </a:p>
        </p:txBody>
      </p:sp>
      <p:sp>
        <p:nvSpPr>
          <p:cNvPr id="73" name="Google Shape;73;p16"/>
          <p:cNvSpPr txBox="1">
            <a:spLocks noGrp="1"/>
          </p:cNvSpPr>
          <p:nvPr>
            <p:ph type="body" idx="1"/>
          </p:nvPr>
        </p:nvSpPr>
        <p:spPr>
          <a:xfrm>
            <a:off x="1602658" y="2059767"/>
            <a:ext cx="10173742" cy="3642943"/>
          </a:xfrm>
          <a:prstGeom prst="rect">
            <a:avLst/>
          </a:prstGeom>
        </p:spPr>
        <p:txBody>
          <a:bodyPr spcFirstLastPara="1" vert="horz" wrap="square" lIns="121900" tIns="121900" rIns="121900" bIns="121900" rtlCol="0" anchor="t" anchorCtr="0">
            <a:noAutofit/>
          </a:bodyPr>
          <a:lstStyle/>
          <a:p>
            <a:pPr indent="-474121">
              <a:buClr>
                <a:srgbClr val="000000"/>
              </a:buClr>
              <a:buSzPts val="2000"/>
            </a:pPr>
            <a:r>
              <a:rPr lang="en" sz="2400" dirty="0">
                <a:solidFill>
                  <a:srgbClr val="000000"/>
                </a:solidFill>
              </a:rPr>
              <a:t>A supportive space for graduate students of color at the iSchool</a:t>
            </a:r>
            <a:endParaRPr sz="2400" dirty="0">
              <a:solidFill>
                <a:srgbClr val="000000"/>
              </a:solidFill>
            </a:endParaRPr>
          </a:p>
          <a:p>
            <a:pPr indent="-474121">
              <a:buClr>
                <a:srgbClr val="000000"/>
              </a:buClr>
              <a:buSzPts val="2000"/>
            </a:pPr>
            <a:r>
              <a:rPr lang="en" sz="2400" dirty="0">
                <a:solidFill>
                  <a:srgbClr val="000000"/>
                </a:solidFill>
              </a:rPr>
              <a:t>Goal: Build a welcoming collective and learning environment for students of color interested in cultivating advocacy, visibility, and community</a:t>
            </a:r>
            <a:endParaRPr sz="2400" dirty="0">
              <a:solidFill>
                <a:srgbClr val="000000"/>
              </a:solidFill>
            </a:endParaRPr>
          </a:p>
          <a:p>
            <a:pPr indent="-474121">
              <a:buClr>
                <a:srgbClr val="000000"/>
              </a:buClr>
              <a:buSzPts val="2000"/>
            </a:pPr>
            <a:r>
              <a:rPr lang="en" sz="2400" dirty="0">
                <a:solidFill>
                  <a:srgbClr val="000000"/>
                </a:solidFill>
              </a:rPr>
              <a:t>All self-identified graduate students of color are welcome</a:t>
            </a:r>
            <a:endParaRPr sz="2400" dirty="0">
              <a:solidFill>
                <a:srgbClr val="000000"/>
              </a:solidFill>
            </a:endParaRPr>
          </a:p>
          <a:p>
            <a:pPr indent="-474121">
              <a:buClr>
                <a:srgbClr val="000000"/>
              </a:buClr>
              <a:buSzPts val="2000"/>
            </a:pPr>
            <a:r>
              <a:rPr lang="en" sz="2400" dirty="0">
                <a:solidFill>
                  <a:srgbClr val="000000"/>
                </a:solidFill>
              </a:rPr>
              <a:t>Will collaboratively create a sustainable space for the Fall and beyond</a:t>
            </a:r>
            <a:endParaRPr sz="2400" dirty="0">
              <a:solidFill>
                <a:srgbClr val="000000"/>
              </a:solidFill>
            </a:endParaRPr>
          </a:p>
          <a:p>
            <a:pPr indent="-474121">
              <a:buClr>
                <a:srgbClr val="000000"/>
              </a:buClr>
              <a:buSzPts val="2000"/>
            </a:pPr>
            <a:r>
              <a:rPr lang="en" sz="2400" u="sng" dirty="0">
                <a:solidFill>
                  <a:schemeClr val="hlink"/>
                </a:solidFill>
                <a:hlinkClick r:id="rId3"/>
              </a:rPr>
              <a:t>iSGSOCC interest form</a:t>
            </a:r>
            <a:endParaRPr sz="2400" dirty="0">
              <a:solidFill>
                <a:srgbClr val="000000"/>
              </a:solidFill>
            </a:endParaRPr>
          </a:p>
          <a:p>
            <a:pPr indent="-474121">
              <a:buClr>
                <a:srgbClr val="000000"/>
              </a:buClr>
              <a:buSzPts val="2000"/>
            </a:pPr>
            <a:r>
              <a:rPr lang="en" sz="2400" dirty="0">
                <a:solidFill>
                  <a:srgbClr val="000000"/>
                </a:solidFill>
              </a:rPr>
              <a:t>Contact Nisa Asgarali-Hoffman (</a:t>
            </a:r>
            <a:r>
              <a:rPr lang="en" sz="2400" u="sng" dirty="0">
                <a:solidFill>
                  <a:schemeClr val="hlink"/>
                </a:solidFill>
                <a:hlinkClick r:id="rId4"/>
              </a:rPr>
              <a:t>sasgara1@umd.edu</a:t>
            </a:r>
            <a:r>
              <a:rPr lang="en" sz="2400" dirty="0">
                <a:solidFill>
                  <a:srgbClr val="000000"/>
                </a:solidFill>
              </a:rPr>
              <a:t>)</a:t>
            </a:r>
            <a:endParaRPr sz="2400" dirty="0">
              <a:solidFill>
                <a:srgbClr val="000000"/>
              </a:solidFill>
            </a:endParaRPr>
          </a:p>
        </p:txBody>
      </p:sp>
    </p:spTree>
    <p:extLst>
      <p:ext uri="{BB962C8B-B14F-4D97-AF65-F5344CB8AC3E}">
        <p14:creationId xmlns:p14="http://schemas.microsoft.com/office/powerpoint/2010/main" val="3520786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WAYWO: What are we working on</a:t>
            </a:r>
          </a:p>
        </p:txBody>
      </p:sp>
      <p:sp>
        <p:nvSpPr>
          <p:cNvPr id="3" name="Subtitle 2"/>
          <p:cNvSpPr>
            <a:spLocks noGrp="1"/>
          </p:cNvSpPr>
          <p:nvPr>
            <p:ph type="subTitle" idx="1"/>
          </p:nvPr>
        </p:nvSpPr>
        <p:spPr/>
        <p:txBody>
          <a:bodyPr/>
          <a:lstStyle/>
          <a:p>
            <a:r>
              <a:rPr lang="en-US" dirty="0"/>
              <a:t> Katrina </a:t>
            </a:r>
            <a:r>
              <a:rPr lang="en-US" dirty="0" err="1"/>
              <a:t>Fenlon</a:t>
            </a:r>
            <a:r>
              <a:rPr lang="en-US" dirty="0"/>
              <a:t> and Caro Williams-Pierce   </a:t>
            </a:r>
          </a:p>
        </p:txBody>
      </p:sp>
    </p:spTree>
    <p:extLst>
      <p:ext uri="{BB962C8B-B14F-4D97-AF65-F5344CB8AC3E}">
        <p14:creationId xmlns:p14="http://schemas.microsoft.com/office/powerpoint/2010/main" val="1855947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5"/>
          <p:cNvSpPr txBox="1"/>
          <p:nvPr/>
        </p:nvSpPr>
        <p:spPr>
          <a:xfrm>
            <a:off x="1667800" y="703200"/>
            <a:ext cx="10346800" cy="1516000"/>
          </a:xfrm>
          <a:prstGeom prst="rect">
            <a:avLst/>
          </a:prstGeom>
          <a:noFill/>
          <a:ln>
            <a:noFill/>
          </a:ln>
        </p:spPr>
        <p:txBody>
          <a:bodyPr spcFirstLastPara="1" wrap="square" lIns="91433" tIns="45700" rIns="91433" bIns="45700" anchor="t" anchorCtr="0">
            <a:noAutofit/>
          </a:bodyPr>
          <a:lstStyle/>
          <a:p>
            <a:pPr algn="ctr">
              <a:spcBef>
                <a:spcPts val="1467"/>
              </a:spcBef>
              <a:buClr>
                <a:srgbClr val="000000"/>
              </a:buClr>
              <a:buSzPts val="3000"/>
            </a:pPr>
            <a:r>
              <a:rPr lang="en" sz="4000">
                <a:solidFill>
                  <a:schemeClr val="dk1"/>
                </a:solidFill>
                <a:latin typeface="Calibri"/>
                <a:ea typeface="Calibri"/>
                <a:cs typeface="Calibri"/>
                <a:sym typeface="Calibri"/>
              </a:rPr>
              <a:t>What Are You Working On?</a:t>
            </a:r>
            <a:endParaRPr sz="4000">
              <a:solidFill>
                <a:schemeClr val="dk1"/>
              </a:solidFill>
              <a:latin typeface="Calibri"/>
              <a:ea typeface="Calibri"/>
              <a:cs typeface="Calibri"/>
              <a:sym typeface="Calibri"/>
            </a:endParaRPr>
          </a:p>
          <a:p>
            <a:pPr algn="ctr">
              <a:spcBef>
                <a:spcPts val="1467"/>
              </a:spcBef>
              <a:buClr>
                <a:srgbClr val="000000"/>
              </a:buClr>
              <a:buSzPts val="3000"/>
            </a:pPr>
            <a:r>
              <a:rPr lang="en" sz="4000">
                <a:solidFill>
                  <a:schemeClr val="dk1"/>
                </a:solidFill>
                <a:latin typeface="Calibri"/>
                <a:ea typeface="Calibri"/>
                <a:cs typeface="Calibri"/>
                <a:sym typeface="Calibri"/>
              </a:rPr>
              <a:t>(</a:t>
            </a:r>
            <a:r>
              <a:rPr lang="en" sz="4000" b="1">
                <a:solidFill>
                  <a:schemeClr val="dk1"/>
                </a:solidFill>
                <a:latin typeface="Calibri"/>
                <a:ea typeface="Calibri"/>
                <a:cs typeface="Calibri"/>
                <a:sym typeface="Calibri"/>
              </a:rPr>
              <a:t>Waywo</a:t>
            </a:r>
            <a:r>
              <a:rPr lang="en" sz="4000">
                <a:solidFill>
                  <a:schemeClr val="dk1"/>
                </a:solidFill>
                <a:latin typeface="Calibri"/>
                <a:ea typeface="Calibri"/>
                <a:cs typeface="Calibri"/>
                <a:sym typeface="Calibri"/>
              </a:rPr>
              <a:t>)</a:t>
            </a:r>
            <a:endParaRPr sz="4000">
              <a:solidFill>
                <a:schemeClr val="dk1"/>
              </a:solidFill>
              <a:latin typeface="Calibri"/>
              <a:ea typeface="Calibri"/>
              <a:cs typeface="Calibri"/>
              <a:sym typeface="Calibri"/>
            </a:endParaRPr>
          </a:p>
          <a:p>
            <a:pPr algn="ctr">
              <a:spcBef>
                <a:spcPts val="1467"/>
              </a:spcBef>
              <a:buClr>
                <a:srgbClr val="000000"/>
              </a:buClr>
              <a:buSzPts val="3000"/>
            </a:pPr>
            <a:r>
              <a:rPr lang="en" sz="4000">
                <a:solidFill>
                  <a:schemeClr val="dk1"/>
                </a:solidFill>
                <a:latin typeface="Calibri"/>
                <a:ea typeface="Calibri"/>
                <a:cs typeface="Calibri"/>
                <a:sym typeface="Calibri"/>
              </a:rPr>
              <a:t>Co-chairs: Katrina Fenlon &amp; Caro Williams-Pierce</a:t>
            </a:r>
            <a:endParaRPr sz="4000">
              <a:solidFill>
                <a:schemeClr val="dk1"/>
              </a:solidFill>
              <a:latin typeface="Calibri"/>
              <a:ea typeface="Calibri"/>
              <a:cs typeface="Calibri"/>
              <a:sym typeface="Calibri"/>
            </a:endParaRPr>
          </a:p>
          <a:p>
            <a:pPr algn="ctr">
              <a:spcBef>
                <a:spcPts val="1467"/>
              </a:spcBef>
              <a:buClr>
                <a:srgbClr val="000000"/>
              </a:buClr>
              <a:buSzPts val="3000"/>
            </a:pPr>
            <a:r>
              <a:rPr lang="en" sz="4000">
                <a:solidFill>
                  <a:schemeClr val="dk1"/>
                </a:solidFill>
                <a:latin typeface="Calibri"/>
                <a:ea typeface="Calibri"/>
                <a:cs typeface="Calibri"/>
                <a:sym typeface="Calibri"/>
              </a:rPr>
              <a:t>Members: Sarah Grun, Galina Madjaroff, Susannah Paletz, Michelle Simon </a:t>
            </a:r>
            <a:endParaRPr sz="40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12672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6"/>
          <p:cNvSpPr txBox="1"/>
          <p:nvPr/>
        </p:nvSpPr>
        <p:spPr>
          <a:xfrm>
            <a:off x="1667800" y="703200"/>
            <a:ext cx="10346800" cy="1516000"/>
          </a:xfrm>
          <a:prstGeom prst="rect">
            <a:avLst/>
          </a:prstGeom>
          <a:noFill/>
          <a:ln>
            <a:noFill/>
          </a:ln>
        </p:spPr>
        <p:txBody>
          <a:bodyPr spcFirstLastPara="1" wrap="square" lIns="91433" tIns="45700" rIns="91433" bIns="45700" anchor="t" anchorCtr="0">
            <a:noAutofit/>
          </a:bodyPr>
          <a:lstStyle/>
          <a:p>
            <a:pPr algn="ctr">
              <a:spcBef>
                <a:spcPts val="1467"/>
              </a:spcBef>
              <a:buClr>
                <a:srgbClr val="000000"/>
              </a:buClr>
              <a:buSzPts val="3000"/>
            </a:pPr>
            <a:endParaRPr sz="4000">
              <a:solidFill>
                <a:schemeClr val="dk1"/>
              </a:solidFill>
              <a:latin typeface="Calibri"/>
              <a:ea typeface="Calibri"/>
              <a:cs typeface="Calibri"/>
              <a:sym typeface="Calibri"/>
            </a:endParaRPr>
          </a:p>
        </p:txBody>
      </p:sp>
      <p:sp>
        <p:nvSpPr>
          <p:cNvPr id="102" name="Google Shape;102;p26"/>
          <p:cNvSpPr txBox="1"/>
          <p:nvPr/>
        </p:nvSpPr>
        <p:spPr>
          <a:xfrm>
            <a:off x="1578233" y="0"/>
            <a:ext cx="10346800" cy="1516000"/>
          </a:xfrm>
          <a:prstGeom prst="rect">
            <a:avLst/>
          </a:prstGeom>
          <a:noFill/>
          <a:ln>
            <a:noFill/>
          </a:ln>
        </p:spPr>
        <p:txBody>
          <a:bodyPr spcFirstLastPara="1" wrap="square" lIns="91433" tIns="45700" rIns="91433" bIns="45700" anchor="t" anchorCtr="0">
            <a:noAutofit/>
          </a:bodyPr>
          <a:lstStyle/>
          <a:p>
            <a:pPr algn="ctr">
              <a:spcBef>
                <a:spcPts val="1467"/>
              </a:spcBef>
              <a:buClr>
                <a:srgbClr val="000000"/>
              </a:buClr>
              <a:buSzPts val="3000"/>
            </a:pPr>
            <a:r>
              <a:rPr lang="en" sz="4000" dirty="0">
                <a:solidFill>
                  <a:schemeClr val="dk1"/>
                </a:solidFill>
                <a:latin typeface="Calibri"/>
                <a:ea typeface="Calibri"/>
                <a:cs typeface="Calibri"/>
                <a:sym typeface="Calibri"/>
              </a:rPr>
              <a:t>Our Charge</a:t>
            </a:r>
            <a:endParaRPr sz="4000" dirty="0">
              <a:solidFill>
                <a:schemeClr val="dk1"/>
              </a:solidFill>
              <a:latin typeface="Calibri"/>
              <a:ea typeface="Calibri"/>
              <a:cs typeface="Calibri"/>
              <a:sym typeface="Calibri"/>
            </a:endParaRPr>
          </a:p>
          <a:p>
            <a:pPr algn="ctr">
              <a:spcBef>
                <a:spcPts val="1467"/>
              </a:spcBef>
              <a:buClr>
                <a:srgbClr val="000000"/>
              </a:buClr>
              <a:buSzPts val="3000"/>
            </a:pPr>
            <a:endParaRPr sz="4000" dirty="0">
              <a:solidFill>
                <a:schemeClr val="dk1"/>
              </a:solidFill>
              <a:latin typeface="Calibri"/>
              <a:ea typeface="Calibri"/>
              <a:cs typeface="Calibri"/>
              <a:sym typeface="Calibri"/>
            </a:endParaRPr>
          </a:p>
        </p:txBody>
      </p:sp>
      <p:sp>
        <p:nvSpPr>
          <p:cNvPr id="103" name="Google Shape;103;p26"/>
          <p:cNvSpPr txBox="1"/>
          <p:nvPr/>
        </p:nvSpPr>
        <p:spPr>
          <a:xfrm>
            <a:off x="1740233" y="1071716"/>
            <a:ext cx="10184800" cy="4673951"/>
          </a:xfrm>
          <a:prstGeom prst="rect">
            <a:avLst/>
          </a:prstGeom>
          <a:noFill/>
          <a:ln>
            <a:noFill/>
          </a:ln>
        </p:spPr>
        <p:txBody>
          <a:bodyPr spcFirstLastPara="1" wrap="square" lIns="121900" tIns="121900" rIns="121900" bIns="121900" anchor="t" anchorCtr="0">
            <a:noAutofit/>
          </a:bodyPr>
          <a:lstStyle/>
          <a:p>
            <a:pPr marL="609585" indent="-423323">
              <a:buSzPts val="1400"/>
              <a:buFont typeface="Verdana"/>
              <a:buChar char="●"/>
            </a:pPr>
            <a:r>
              <a:rPr lang="en" sz="2400" i="1" dirty="0">
                <a:latin typeface="Verdana"/>
                <a:ea typeface="Verdana"/>
                <a:cs typeface="Verdana"/>
                <a:sym typeface="Verdana"/>
              </a:rPr>
              <a:t>Identify an online approach to help our growing, interdisciplinary faculty, staff, and PhD students keep abreast of each other’s work</a:t>
            </a:r>
            <a:endParaRPr sz="2400" i="1" dirty="0">
              <a:latin typeface="Verdana"/>
              <a:ea typeface="Verdana"/>
              <a:cs typeface="Verdana"/>
              <a:sym typeface="Verdana"/>
            </a:endParaRPr>
          </a:p>
          <a:p>
            <a:endParaRPr sz="2400" dirty="0">
              <a:latin typeface="Verdana"/>
              <a:ea typeface="Verdana"/>
              <a:cs typeface="Verdana"/>
              <a:sym typeface="Verdana"/>
            </a:endParaRPr>
          </a:p>
          <a:p>
            <a:pPr marL="609585" indent="-423323">
              <a:buSzPts val="1400"/>
              <a:buFont typeface="Verdana"/>
              <a:buChar char="●"/>
            </a:pPr>
            <a:r>
              <a:rPr lang="en" sz="2400" dirty="0">
                <a:latin typeface="Verdana"/>
                <a:ea typeface="Verdana"/>
                <a:cs typeface="Verdana"/>
                <a:sym typeface="Verdana"/>
              </a:rPr>
              <a:t>The committee met ~weekly in July-August to experiment with different “research chat” formats</a:t>
            </a:r>
            <a:endParaRPr sz="2400" dirty="0">
              <a:latin typeface="Verdana"/>
              <a:ea typeface="Verdana"/>
              <a:cs typeface="Verdana"/>
              <a:sym typeface="Verdana"/>
            </a:endParaRPr>
          </a:p>
          <a:p>
            <a:pPr marL="609585"/>
            <a:endParaRPr sz="2400" dirty="0">
              <a:latin typeface="Verdana"/>
              <a:ea typeface="Verdana"/>
              <a:cs typeface="Verdana"/>
              <a:sym typeface="Verdana"/>
            </a:endParaRPr>
          </a:p>
          <a:p>
            <a:pPr marL="609585" indent="-423323">
              <a:buSzPts val="1400"/>
              <a:buFont typeface="Verdana"/>
              <a:buChar char="●"/>
            </a:pPr>
            <a:r>
              <a:rPr lang="en" sz="2400" dirty="0">
                <a:latin typeface="Verdana"/>
                <a:ea typeface="Verdana"/>
                <a:cs typeface="Verdana"/>
                <a:sym typeface="Verdana"/>
              </a:rPr>
              <a:t>As we narrowed to the most likely options, we solicited casual, prototype contributions and feedback from selected faculty and staff </a:t>
            </a:r>
            <a:endParaRPr sz="2400" dirty="0">
              <a:latin typeface="Verdana"/>
              <a:ea typeface="Verdana"/>
              <a:cs typeface="Verdana"/>
              <a:sym typeface="Verdana"/>
            </a:endParaRPr>
          </a:p>
          <a:p>
            <a:endParaRPr sz="2400" dirty="0">
              <a:latin typeface="Verdana"/>
              <a:ea typeface="Verdana"/>
              <a:cs typeface="Verdana"/>
              <a:sym typeface="Verdana"/>
            </a:endParaRPr>
          </a:p>
          <a:p>
            <a:pPr marL="609585" indent="-423323">
              <a:buSzPts val="1400"/>
              <a:buFont typeface="Verdana"/>
              <a:buChar char="●"/>
            </a:pPr>
            <a:r>
              <a:rPr lang="en" sz="2400" dirty="0">
                <a:latin typeface="Verdana"/>
                <a:ea typeface="Verdana"/>
                <a:cs typeface="Verdana"/>
                <a:sym typeface="Verdana"/>
              </a:rPr>
              <a:t>And ultimately settled on a two-pronged approach… </a:t>
            </a:r>
            <a:endParaRPr sz="2400" dirty="0">
              <a:latin typeface="Verdana"/>
              <a:ea typeface="Verdana"/>
              <a:cs typeface="Verdana"/>
              <a:sym typeface="Verdana"/>
            </a:endParaRPr>
          </a:p>
        </p:txBody>
      </p:sp>
    </p:spTree>
    <p:extLst>
      <p:ext uri="{BB962C8B-B14F-4D97-AF65-F5344CB8AC3E}">
        <p14:creationId xmlns:p14="http://schemas.microsoft.com/office/powerpoint/2010/main" val="4063112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7"/>
          <p:cNvSpPr txBox="1"/>
          <p:nvPr/>
        </p:nvSpPr>
        <p:spPr>
          <a:xfrm>
            <a:off x="1659233" y="124467"/>
            <a:ext cx="10346800" cy="1516000"/>
          </a:xfrm>
          <a:prstGeom prst="rect">
            <a:avLst/>
          </a:prstGeom>
          <a:noFill/>
          <a:ln>
            <a:noFill/>
          </a:ln>
        </p:spPr>
        <p:txBody>
          <a:bodyPr spcFirstLastPara="1" wrap="square" lIns="91433" tIns="45700" rIns="91433" bIns="45700" anchor="t" anchorCtr="0">
            <a:noAutofit/>
          </a:bodyPr>
          <a:lstStyle/>
          <a:p>
            <a:pPr algn="ctr">
              <a:spcBef>
                <a:spcPts val="1467"/>
              </a:spcBef>
              <a:buClr>
                <a:srgbClr val="000000"/>
              </a:buClr>
              <a:buSzPts val="3000"/>
            </a:pPr>
            <a:r>
              <a:rPr lang="en" sz="4000">
                <a:solidFill>
                  <a:schemeClr val="dk1"/>
                </a:solidFill>
                <a:latin typeface="Calibri"/>
                <a:ea typeface="Calibri"/>
                <a:cs typeface="Calibri"/>
                <a:sym typeface="Calibri"/>
              </a:rPr>
              <a:t>Lightning Lunches</a:t>
            </a:r>
            <a:endParaRPr sz="4000">
              <a:solidFill>
                <a:schemeClr val="dk1"/>
              </a:solidFill>
              <a:latin typeface="Calibri"/>
              <a:ea typeface="Calibri"/>
              <a:cs typeface="Calibri"/>
              <a:sym typeface="Calibri"/>
            </a:endParaRPr>
          </a:p>
          <a:p>
            <a:pPr algn="ctr">
              <a:spcBef>
                <a:spcPts val="1467"/>
              </a:spcBef>
              <a:buClr>
                <a:srgbClr val="000000"/>
              </a:buClr>
              <a:buSzPts val="3000"/>
            </a:pPr>
            <a:r>
              <a:rPr lang="en" sz="3067" i="1">
                <a:solidFill>
                  <a:schemeClr val="dk1"/>
                </a:solidFill>
                <a:latin typeface="Calibri"/>
                <a:ea typeface="Calibri"/>
                <a:cs typeface="Calibri"/>
                <a:sym typeface="Calibri"/>
              </a:rPr>
              <a:t>To take place every other week during Sarah’s lunches (TBD)</a:t>
            </a:r>
            <a:endParaRPr sz="3067" i="1">
              <a:solidFill>
                <a:schemeClr val="dk1"/>
              </a:solidFill>
              <a:latin typeface="Calibri"/>
              <a:ea typeface="Calibri"/>
              <a:cs typeface="Calibri"/>
              <a:sym typeface="Calibri"/>
            </a:endParaRPr>
          </a:p>
        </p:txBody>
      </p:sp>
      <p:sp>
        <p:nvSpPr>
          <p:cNvPr id="110" name="Google Shape;110;p27"/>
          <p:cNvSpPr txBox="1"/>
          <p:nvPr/>
        </p:nvSpPr>
        <p:spPr>
          <a:xfrm>
            <a:off x="1740233" y="1773833"/>
            <a:ext cx="10184800" cy="3972000"/>
          </a:xfrm>
          <a:prstGeom prst="rect">
            <a:avLst/>
          </a:prstGeom>
          <a:noFill/>
          <a:ln>
            <a:noFill/>
          </a:ln>
        </p:spPr>
        <p:txBody>
          <a:bodyPr spcFirstLastPara="1" wrap="square" lIns="121900" tIns="121900" rIns="121900" bIns="121900" anchor="t" anchorCtr="0">
            <a:noAutofit/>
          </a:bodyPr>
          <a:lstStyle/>
          <a:p>
            <a:r>
              <a:rPr lang="en" sz="2133" b="1">
                <a:latin typeface="Verdana"/>
                <a:ea typeface="Verdana"/>
                <a:cs typeface="Verdana"/>
                <a:sym typeface="Verdana"/>
              </a:rPr>
              <a:t>Flavor 1: Lunch Bunch Ask Me Anything</a:t>
            </a:r>
            <a:endParaRPr sz="2133" b="1">
              <a:latin typeface="Verdana"/>
              <a:ea typeface="Verdana"/>
              <a:cs typeface="Verdana"/>
              <a:sym typeface="Verdana"/>
            </a:endParaRPr>
          </a:p>
          <a:p>
            <a:pPr marL="1219170" indent="-440256">
              <a:buSzPts val="1600"/>
              <a:buFont typeface="Verdana"/>
              <a:buChar char="●"/>
            </a:pPr>
            <a:r>
              <a:rPr lang="en" sz="2133">
                <a:latin typeface="Verdana"/>
                <a:ea typeface="Verdana"/>
                <a:cs typeface="Verdana"/>
                <a:sym typeface="Verdana"/>
              </a:rPr>
              <a:t>Spotlight two faculty/staff</a:t>
            </a:r>
            <a:endParaRPr sz="2133">
              <a:latin typeface="Verdana"/>
              <a:ea typeface="Verdana"/>
              <a:cs typeface="Verdana"/>
              <a:sym typeface="Verdana"/>
            </a:endParaRPr>
          </a:p>
          <a:p>
            <a:pPr marL="1219170" indent="-440256">
              <a:buSzPts val="1600"/>
              <a:buFont typeface="Verdana"/>
              <a:buChar char="●"/>
            </a:pPr>
            <a:r>
              <a:rPr lang="en" sz="2133">
                <a:latin typeface="Verdana"/>
                <a:ea typeface="Verdana"/>
                <a:cs typeface="Verdana"/>
                <a:sym typeface="Verdana"/>
              </a:rPr>
              <a:t>No preparation allowed, just 2-5 minutes off-the-cuff “about me”</a:t>
            </a:r>
            <a:endParaRPr sz="2133">
              <a:latin typeface="Verdana"/>
              <a:ea typeface="Verdana"/>
              <a:cs typeface="Verdana"/>
              <a:sym typeface="Verdana"/>
            </a:endParaRPr>
          </a:p>
          <a:p>
            <a:pPr marL="1219170" indent="-440256">
              <a:buSzPts val="1600"/>
              <a:buFont typeface="Verdana"/>
              <a:buChar char="●"/>
            </a:pPr>
            <a:r>
              <a:rPr lang="en" sz="2133">
                <a:latin typeface="Verdana"/>
                <a:ea typeface="Verdana"/>
                <a:cs typeface="Verdana"/>
                <a:sym typeface="Verdana"/>
              </a:rPr>
              <a:t>Then, ask them anything as we all nom our lunches</a:t>
            </a:r>
            <a:endParaRPr sz="2133">
              <a:latin typeface="Verdana"/>
              <a:ea typeface="Verdana"/>
              <a:cs typeface="Verdana"/>
              <a:sym typeface="Verdana"/>
            </a:endParaRPr>
          </a:p>
          <a:p>
            <a:endParaRPr sz="2133" b="1">
              <a:latin typeface="Verdana"/>
              <a:ea typeface="Verdana"/>
              <a:cs typeface="Verdana"/>
              <a:sym typeface="Verdana"/>
            </a:endParaRPr>
          </a:p>
          <a:p>
            <a:r>
              <a:rPr lang="en" sz="2133" b="1">
                <a:latin typeface="Verdana"/>
                <a:ea typeface="Verdana"/>
                <a:cs typeface="Verdana"/>
                <a:sym typeface="Verdana"/>
              </a:rPr>
              <a:t>Flavor 2: Lunch Bunch Lightning Talks</a:t>
            </a:r>
            <a:endParaRPr sz="2133" b="1">
              <a:latin typeface="Verdana"/>
              <a:ea typeface="Verdana"/>
              <a:cs typeface="Verdana"/>
              <a:sym typeface="Verdana"/>
            </a:endParaRPr>
          </a:p>
          <a:p>
            <a:pPr marL="1219170" indent="-440256">
              <a:buClr>
                <a:schemeClr val="dk1"/>
              </a:buClr>
              <a:buSzPts val="1600"/>
              <a:buFont typeface="Verdana"/>
              <a:buChar char="●"/>
            </a:pPr>
            <a:r>
              <a:rPr lang="en" sz="2133">
                <a:solidFill>
                  <a:schemeClr val="dk1"/>
                </a:solidFill>
                <a:latin typeface="Verdana"/>
                <a:ea typeface="Verdana"/>
                <a:cs typeface="Verdana"/>
                <a:sym typeface="Verdana"/>
              </a:rPr>
              <a:t>Spotlight two faculty/staff</a:t>
            </a:r>
            <a:endParaRPr sz="2133">
              <a:solidFill>
                <a:schemeClr val="dk1"/>
              </a:solidFill>
              <a:latin typeface="Verdana"/>
              <a:ea typeface="Verdana"/>
              <a:cs typeface="Verdana"/>
              <a:sym typeface="Verdana"/>
            </a:endParaRPr>
          </a:p>
          <a:p>
            <a:pPr marL="1219170" indent="-440256">
              <a:buClr>
                <a:schemeClr val="dk1"/>
              </a:buClr>
              <a:buSzPts val="1600"/>
              <a:buFont typeface="Verdana"/>
              <a:buChar char="●"/>
            </a:pPr>
            <a:r>
              <a:rPr lang="en" sz="2133">
                <a:solidFill>
                  <a:schemeClr val="dk1"/>
                </a:solidFill>
                <a:latin typeface="Verdana"/>
                <a:ea typeface="Verdana"/>
                <a:cs typeface="Verdana"/>
                <a:sym typeface="Verdana"/>
              </a:rPr>
              <a:t>Preparation allowed, for a 2-5 minutes “about me” (maximum of 5 slides)</a:t>
            </a:r>
            <a:endParaRPr sz="2133">
              <a:solidFill>
                <a:schemeClr val="dk1"/>
              </a:solidFill>
              <a:latin typeface="Verdana"/>
              <a:ea typeface="Verdana"/>
              <a:cs typeface="Verdana"/>
              <a:sym typeface="Verdana"/>
            </a:endParaRPr>
          </a:p>
          <a:p>
            <a:pPr marL="1219170" indent="-440256">
              <a:buClr>
                <a:schemeClr val="dk1"/>
              </a:buClr>
              <a:buSzPts val="1600"/>
              <a:buFont typeface="Verdana"/>
              <a:buChar char="●"/>
            </a:pPr>
            <a:r>
              <a:rPr lang="en" sz="2133">
                <a:solidFill>
                  <a:schemeClr val="dk1"/>
                </a:solidFill>
                <a:latin typeface="Verdana"/>
                <a:ea typeface="Verdana"/>
                <a:cs typeface="Verdana"/>
                <a:sym typeface="Verdana"/>
              </a:rPr>
              <a:t>Then, ask questions or devolve in casual noshing</a:t>
            </a:r>
            <a:endParaRPr sz="2133">
              <a:solidFill>
                <a:schemeClr val="dk1"/>
              </a:solidFill>
              <a:latin typeface="Verdana"/>
              <a:ea typeface="Verdana"/>
              <a:cs typeface="Verdana"/>
              <a:sym typeface="Verdana"/>
            </a:endParaRPr>
          </a:p>
        </p:txBody>
      </p:sp>
    </p:spTree>
    <p:extLst>
      <p:ext uri="{BB962C8B-B14F-4D97-AF65-F5344CB8AC3E}">
        <p14:creationId xmlns:p14="http://schemas.microsoft.com/office/powerpoint/2010/main" val="383103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8"/>
          <p:cNvSpPr txBox="1"/>
          <p:nvPr/>
        </p:nvSpPr>
        <p:spPr>
          <a:xfrm>
            <a:off x="1667800" y="703200"/>
            <a:ext cx="10346800" cy="1516000"/>
          </a:xfrm>
          <a:prstGeom prst="rect">
            <a:avLst/>
          </a:prstGeom>
          <a:noFill/>
          <a:ln>
            <a:noFill/>
          </a:ln>
        </p:spPr>
        <p:txBody>
          <a:bodyPr spcFirstLastPara="1" wrap="square" lIns="91433" tIns="45700" rIns="91433" bIns="45700" anchor="t" anchorCtr="0">
            <a:noAutofit/>
          </a:bodyPr>
          <a:lstStyle/>
          <a:p>
            <a:pPr algn="ctr">
              <a:spcBef>
                <a:spcPts val="1467"/>
              </a:spcBef>
              <a:buClr>
                <a:srgbClr val="000000"/>
              </a:buClr>
              <a:buSzPts val="3000"/>
            </a:pPr>
            <a:r>
              <a:rPr lang="en" sz="4000">
                <a:solidFill>
                  <a:schemeClr val="dk1"/>
                </a:solidFill>
                <a:latin typeface="Calibri"/>
                <a:ea typeface="Calibri"/>
                <a:cs typeface="Calibri"/>
                <a:sym typeface="Calibri"/>
              </a:rPr>
              <a:t>Infusing in Flipgrid</a:t>
            </a:r>
            <a:endParaRPr sz="4000">
              <a:solidFill>
                <a:schemeClr val="dk1"/>
              </a:solidFill>
              <a:latin typeface="Calibri"/>
              <a:ea typeface="Calibri"/>
              <a:cs typeface="Calibri"/>
              <a:sym typeface="Calibri"/>
            </a:endParaRPr>
          </a:p>
        </p:txBody>
      </p:sp>
      <p:sp>
        <p:nvSpPr>
          <p:cNvPr id="117" name="Google Shape;117;p28"/>
          <p:cNvSpPr txBox="1"/>
          <p:nvPr/>
        </p:nvSpPr>
        <p:spPr>
          <a:xfrm>
            <a:off x="1740233" y="1658067"/>
            <a:ext cx="10184800" cy="4087600"/>
          </a:xfrm>
          <a:prstGeom prst="rect">
            <a:avLst/>
          </a:prstGeom>
          <a:noFill/>
          <a:ln>
            <a:noFill/>
          </a:ln>
        </p:spPr>
        <p:txBody>
          <a:bodyPr spcFirstLastPara="1" wrap="square" lIns="121900" tIns="121900" rIns="121900" bIns="121900" anchor="t" anchorCtr="0">
            <a:noAutofit/>
          </a:bodyPr>
          <a:lstStyle/>
          <a:p>
            <a:r>
              <a:rPr lang="en" sz="2133" dirty="0" err="1">
                <a:latin typeface="Verdana"/>
                <a:ea typeface="Verdana"/>
                <a:cs typeface="Verdana"/>
                <a:sym typeface="Verdana"/>
              </a:rPr>
              <a:t>Flipgrid</a:t>
            </a:r>
            <a:r>
              <a:rPr lang="en" sz="2133" dirty="0">
                <a:latin typeface="Verdana"/>
                <a:ea typeface="Verdana"/>
                <a:cs typeface="Verdana"/>
                <a:sym typeface="Verdana"/>
              </a:rPr>
              <a:t> is an asynchronous video communication platform (“</a:t>
            </a:r>
            <a:r>
              <a:rPr lang="en" sz="2133" dirty="0" err="1">
                <a:latin typeface="Verdana"/>
                <a:ea typeface="Verdana"/>
                <a:cs typeface="Verdana"/>
                <a:sym typeface="Verdana"/>
              </a:rPr>
              <a:t>Tiktok</a:t>
            </a:r>
            <a:r>
              <a:rPr lang="en" sz="2133" dirty="0">
                <a:latin typeface="Verdana"/>
                <a:ea typeface="Verdana"/>
                <a:cs typeface="Verdana"/>
                <a:sym typeface="Verdana"/>
              </a:rPr>
              <a:t> for schools”) with time limits - e.g., 2 minutes max per video, 10 minutes max, etc. </a:t>
            </a:r>
            <a:endParaRPr sz="2133" dirty="0">
              <a:latin typeface="Verdana"/>
              <a:ea typeface="Verdana"/>
              <a:cs typeface="Verdana"/>
              <a:sym typeface="Verdana"/>
            </a:endParaRPr>
          </a:p>
          <a:p>
            <a:endParaRPr sz="2133" dirty="0">
              <a:latin typeface="Verdana"/>
              <a:ea typeface="Verdana"/>
              <a:cs typeface="Verdana"/>
              <a:sym typeface="Verdana"/>
            </a:endParaRPr>
          </a:p>
          <a:p>
            <a:r>
              <a:rPr lang="en" sz="2133" dirty="0">
                <a:latin typeface="Verdana"/>
                <a:ea typeface="Verdana"/>
                <a:cs typeface="Verdana"/>
                <a:sym typeface="Verdana"/>
              </a:rPr>
              <a:t>CAC recommended the slow infusion of </a:t>
            </a:r>
            <a:r>
              <a:rPr lang="en" sz="2133" dirty="0" err="1">
                <a:latin typeface="Verdana"/>
                <a:ea typeface="Verdana"/>
                <a:cs typeface="Verdana"/>
                <a:sym typeface="Verdana"/>
              </a:rPr>
              <a:t>Flipgrid</a:t>
            </a:r>
            <a:r>
              <a:rPr lang="en" sz="2133" dirty="0">
                <a:latin typeface="Verdana"/>
                <a:ea typeface="Verdana"/>
                <a:cs typeface="Verdana"/>
                <a:sym typeface="Verdana"/>
              </a:rPr>
              <a:t> into Lightning Lunches as a way to get it moving - so you’ll see more about that as Lunches get going. BUT we have some lovely examples to demonstrate!</a:t>
            </a:r>
            <a:endParaRPr sz="2133" dirty="0">
              <a:latin typeface="Verdana"/>
              <a:ea typeface="Verdana"/>
              <a:cs typeface="Verdana"/>
              <a:sym typeface="Verdana"/>
            </a:endParaRPr>
          </a:p>
          <a:p>
            <a:endParaRPr sz="2133" dirty="0">
              <a:latin typeface="Verdana"/>
              <a:ea typeface="Verdana"/>
              <a:cs typeface="Verdana"/>
              <a:sym typeface="Verdana"/>
            </a:endParaRPr>
          </a:p>
          <a:p>
            <a:r>
              <a:rPr lang="en" sz="2133" u="sng" dirty="0">
                <a:solidFill>
                  <a:schemeClr val="hlink"/>
                </a:solidFill>
                <a:latin typeface="Verdana"/>
                <a:ea typeface="Verdana"/>
                <a:cs typeface="Verdana"/>
                <a:sym typeface="Verdana"/>
                <a:hlinkClick r:id="rId3"/>
              </a:rPr>
              <a:t>https://flipgrid.com/79cec050</a:t>
            </a:r>
            <a:r>
              <a:rPr lang="en" sz="2133" dirty="0">
                <a:latin typeface="Verdana"/>
                <a:ea typeface="Verdana"/>
                <a:cs typeface="Verdana"/>
                <a:sym typeface="Verdana"/>
              </a:rPr>
              <a:t> </a:t>
            </a:r>
            <a:endParaRPr sz="2133" dirty="0">
              <a:latin typeface="Verdana"/>
              <a:ea typeface="Verdana"/>
              <a:cs typeface="Verdana"/>
              <a:sym typeface="Verdana"/>
            </a:endParaRPr>
          </a:p>
          <a:p>
            <a:endParaRPr sz="2133" dirty="0">
              <a:latin typeface="Verdana"/>
              <a:ea typeface="Verdana"/>
              <a:cs typeface="Verdana"/>
              <a:sym typeface="Verdana"/>
            </a:endParaRPr>
          </a:p>
          <a:p>
            <a:r>
              <a:rPr lang="en" sz="2133" dirty="0">
                <a:latin typeface="Verdana"/>
                <a:ea typeface="Verdana"/>
                <a:cs typeface="Verdana"/>
                <a:sym typeface="Verdana"/>
              </a:rPr>
              <a:t>Current goal is to keep this purely internal (need UMD credentials to log in) - but we may end up developing some we make public-facing.</a:t>
            </a:r>
            <a:endParaRPr sz="2133" dirty="0">
              <a:latin typeface="Verdana"/>
              <a:ea typeface="Verdana"/>
              <a:cs typeface="Verdana"/>
              <a:sym typeface="Verdana"/>
            </a:endParaRPr>
          </a:p>
        </p:txBody>
      </p:sp>
    </p:spTree>
    <p:extLst>
      <p:ext uri="{BB962C8B-B14F-4D97-AF65-F5344CB8AC3E}">
        <p14:creationId xmlns:p14="http://schemas.microsoft.com/office/powerpoint/2010/main" val="34036664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9"/>
          <p:cNvSpPr txBox="1"/>
          <p:nvPr/>
        </p:nvSpPr>
        <p:spPr>
          <a:xfrm>
            <a:off x="1667800" y="703200"/>
            <a:ext cx="10346800" cy="1516000"/>
          </a:xfrm>
          <a:prstGeom prst="rect">
            <a:avLst/>
          </a:prstGeom>
          <a:noFill/>
          <a:ln>
            <a:noFill/>
          </a:ln>
        </p:spPr>
        <p:txBody>
          <a:bodyPr spcFirstLastPara="1" wrap="square" lIns="91433" tIns="45700" rIns="91433" bIns="45700" anchor="t" anchorCtr="0">
            <a:noAutofit/>
          </a:bodyPr>
          <a:lstStyle/>
          <a:p>
            <a:pPr algn="ctr">
              <a:spcBef>
                <a:spcPts val="1467"/>
              </a:spcBef>
              <a:buClr>
                <a:srgbClr val="000000"/>
              </a:buClr>
              <a:buSzPts val="3000"/>
            </a:pPr>
            <a:r>
              <a:rPr lang="en" sz="4000">
                <a:solidFill>
                  <a:schemeClr val="dk1"/>
                </a:solidFill>
                <a:latin typeface="Calibri"/>
                <a:ea typeface="Calibri"/>
                <a:cs typeface="Calibri"/>
                <a:sym typeface="Calibri"/>
              </a:rPr>
              <a:t>Conclusion</a:t>
            </a:r>
            <a:endParaRPr sz="4000">
              <a:solidFill>
                <a:schemeClr val="dk1"/>
              </a:solidFill>
              <a:latin typeface="Calibri"/>
              <a:ea typeface="Calibri"/>
              <a:cs typeface="Calibri"/>
              <a:sym typeface="Calibri"/>
            </a:endParaRPr>
          </a:p>
        </p:txBody>
      </p:sp>
      <p:sp>
        <p:nvSpPr>
          <p:cNvPr id="124" name="Google Shape;124;p29"/>
          <p:cNvSpPr txBox="1"/>
          <p:nvPr/>
        </p:nvSpPr>
        <p:spPr>
          <a:xfrm>
            <a:off x="1740233" y="1658067"/>
            <a:ext cx="10184800" cy="4087600"/>
          </a:xfrm>
          <a:prstGeom prst="rect">
            <a:avLst/>
          </a:prstGeom>
          <a:noFill/>
          <a:ln>
            <a:noFill/>
          </a:ln>
        </p:spPr>
        <p:txBody>
          <a:bodyPr spcFirstLastPara="1" wrap="square" lIns="121900" tIns="121900" rIns="121900" bIns="121900" anchor="t" anchorCtr="0">
            <a:noAutofit/>
          </a:bodyPr>
          <a:lstStyle/>
          <a:p>
            <a:r>
              <a:rPr lang="en" sz="2133">
                <a:latin typeface="Verdana"/>
                <a:ea typeface="Verdana"/>
                <a:cs typeface="Verdana"/>
                <a:sym typeface="Verdana"/>
              </a:rPr>
              <a:t>You will soon be getting an email asking you to sign up for a Lightning Lunch of one flavor or another!</a:t>
            </a:r>
            <a:endParaRPr sz="2133">
              <a:latin typeface="Verdana"/>
              <a:ea typeface="Verdana"/>
              <a:cs typeface="Verdana"/>
              <a:sym typeface="Verdana"/>
            </a:endParaRPr>
          </a:p>
          <a:p>
            <a:endParaRPr sz="2133">
              <a:latin typeface="Verdana"/>
              <a:ea typeface="Verdana"/>
              <a:cs typeface="Verdana"/>
              <a:sym typeface="Verdana"/>
            </a:endParaRPr>
          </a:p>
          <a:p>
            <a:r>
              <a:rPr lang="en" sz="2133">
                <a:latin typeface="Verdana"/>
                <a:ea typeface="Verdana"/>
                <a:cs typeface="Verdana"/>
                <a:sym typeface="Verdana"/>
              </a:rPr>
              <a:t>They are informal presentations that will help staff, faculty, and students get an idea of what we each are working on - Lunch Bunch Ask Me Anything actually </a:t>
            </a:r>
            <a:r>
              <a:rPr lang="en" sz="2133" i="1">
                <a:latin typeface="Verdana"/>
                <a:ea typeface="Verdana"/>
                <a:cs typeface="Verdana"/>
                <a:sym typeface="Verdana"/>
              </a:rPr>
              <a:t>requires </a:t>
            </a:r>
            <a:r>
              <a:rPr lang="en" sz="2133">
                <a:latin typeface="Verdana"/>
                <a:ea typeface="Verdana"/>
                <a:cs typeface="Verdana"/>
                <a:sym typeface="Verdana"/>
              </a:rPr>
              <a:t>that you do not prepare, so thoroughly informal, while if you like a little prep, Lunch Bunch Lightning allows you a tidy little 5 slides…</a:t>
            </a:r>
            <a:endParaRPr sz="2133">
              <a:latin typeface="Verdana"/>
              <a:ea typeface="Verdana"/>
              <a:cs typeface="Verdana"/>
              <a:sym typeface="Verdana"/>
            </a:endParaRPr>
          </a:p>
          <a:p>
            <a:endParaRPr sz="2133">
              <a:latin typeface="Verdana"/>
              <a:ea typeface="Verdana"/>
              <a:cs typeface="Verdana"/>
              <a:sym typeface="Verdana"/>
            </a:endParaRPr>
          </a:p>
          <a:p>
            <a:r>
              <a:rPr lang="en" sz="2133" i="1">
                <a:latin typeface="Verdana"/>
                <a:ea typeface="Verdana"/>
                <a:cs typeface="Verdana"/>
                <a:sym typeface="Verdana"/>
              </a:rPr>
              <a:t>As we roll out Flipgrid, you’ll see it first at the Lightning Lunches - but if you want to let Sarah and Jonathan know how hilarious their videos were, record a response! </a:t>
            </a:r>
            <a:r>
              <a:rPr lang="en" sz="2133" i="1" u="sng">
                <a:solidFill>
                  <a:schemeClr val="hlink"/>
                </a:solidFill>
                <a:latin typeface="Verdana"/>
                <a:ea typeface="Verdana"/>
                <a:cs typeface="Verdana"/>
                <a:sym typeface="Verdana"/>
                <a:hlinkClick r:id="rId3"/>
              </a:rPr>
              <a:t>https://flipgrid.com/79cec050</a:t>
            </a:r>
            <a:endParaRPr sz="2133" i="1">
              <a:latin typeface="Verdana"/>
              <a:ea typeface="Verdana"/>
              <a:cs typeface="Verdana"/>
              <a:sym typeface="Verdana"/>
            </a:endParaRPr>
          </a:p>
        </p:txBody>
      </p:sp>
    </p:spTree>
    <p:extLst>
      <p:ext uri="{BB962C8B-B14F-4D97-AF65-F5344CB8AC3E}">
        <p14:creationId xmlns:p14="http://schemas.microsoft.com/office/powerpoint/2010/main" val="692931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Dean's Update</a:t>
            </a:r>
          </a:p>
        </p:txBody>
      </p:sp>
      <p:sp>
        <p:nvSpPr>
          <p:cNvPr id="3" name="Subtitle 2"/>
          <p:cNvSpPr>
            <a:spLocks noGrp="1"/>
          </p:cNvSpPr>
          <p:nvPr>
            <p:ph type="subTitle" idx="1"/>
          </p:nvPr>
        </p:nvSpPr>
        <p:spPr/>
        <p:txBody>
          <a:bodyPr/>
          <a:lstStyle/>
          <a:p>
            <a:r>
              <a:rPr lang="en-US" dirty="0"/>
              <a:t>Keith </a:t>
            </a:r>
            <a:r>
              <a:rPr lang="en-US" dirty="0" err="1"/>
              <a:t>Marzullo</a:t>
            </a:r>
            <a:endParaRPr lang="en-US" dirty="0"/>
          </a:p>
        </p:txBody>
      </p:sp>
    </p:spTree>
    <p:extLst>
      <p:ext uri="{BB962C8B-B14F-4D97-AF65-F5344CB8AC3E}">
        <p14:creationId xmlns:p14="http://schemas.microsoft.com/office/powerpoint/2010/main" val="38724240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5920" y="1828676"/>
            <a:ext cx="9692640" cy="1723549"/>
          </a:xfrm>
          <a:prstGeom prst="rect">
            <a:avLst/>
          </a:prstGeom>
          <a:noFill/>
        </p:spPr>
        <p:txBody>
          <a:bodyPr wrap="square" rtlCol="0">
            <a:spAutoFit/>
          </a:bodyPr>
          <a:lstStyle/>
          <a:p>
            <a:pPr algn="ctr"/>
            <a:r>
              <a:rPr lang="en-US" sz="4000" b="1" dirty="0">
                <a:latin typeface="Verdana" panose="020B0604030504040204" pitchFamily="34" charset="0"/>
                <a:ea typeface="Verdana" panose="020B0604030504040204" pitchFamily="34" charset="0"/>
                <a:cs typeface="Verdana" panose="020B0604030504040204" pitchFamily="34" charset="0"/>
              </a:rPr>
              <a:t>Announcements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latin typeface="Verdana" panose="020B0604030504040204" pitchFamily="34" charset="0"/>
                <a:ea typeface="Verdana" panose="020B0604030504040204" pitchFamily="34" charset="0"/>
                <a:cs typeface="Verdana" panose="020B0604030504040204" pitchFamily="34" charset="0"/>
              </a:rPr>
              <a:t>APT Meeting @ 1:00 pm</a:t>
            </a:r>
          </a:p>
          <a:p>
            <a:endParaRPr lang="en-US" dirty="0"/>
          </a:p>
        </p:txBody>
      </p:sp>
    </p:spTree>
    <p:extLst>
      <p:ext uri="{BB962C8B-B14F-4D97-AF65-F5344CB8AC3E}">
        <p14:creationId xmlns:p14="http://schemas.microsoft.com/office/powerpoint/2010/main" val="1578276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9325" y="1426463"/>
            <a:ext cx="9144000" cy="2083499"/>
          </a:xfrm>
        </p:spPr>
        <p:txBody>
          <a:bodyPr/>
          <a:lstStyle/>
          <a:p>
            <a:r>
              <a:rPr lang="en-US" dirty="0"/>
              <a:t>Introduction: ADVANCE Professor</a:t>
            </a:r>
          </a:p>
        </p:txBody>
      </p:sp>
      <p:sp>
        <p:nvSpPr>
          <p:cNvPr id="3" name="Subtitle 2"/>
          <p:cNvSpPr>
            <a:spLocks noGrp="1"/>
          </p:cNvSpPr>
          <p:nvPr>
            <p:ph type="subTitle" idx="1"/>
          </p:nvPr>
        </p:nvSpPr>
        <p:spPr/>
        <p:txBody>
          <a:bodyPr/>
          <a:lstStyle/>
          <a:p>
            <a:r>
              <a:rPr lang="en-US" dirty="0"/>
              <a:t>Brooke Fisher</a:t>
            </a:r>
          </a:p>
        </p:txBody>
      </p:sp>
    </p:spTree>
    <p:extLst>
      <p:ext uri="{BB962C8B-B14F-4D97-AF65-F5344CB8AC3E}">
        <p14:creationId xmlns:p14="http://schemas.microsoft.com/office/powerpoint/2010/main" val="1963108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9325" y="1901952"/>
            <a:ext cx="9144000" cy="2340864"/>
          </a:xfrm>
        </p:spPr>
        <p:txBody>
          <a:bodyPr>
            <a:normAutofit fontScale="90000"/>
          </a:bodyPr>
          <a:lstStyle/>
          <a:p>
            <a:br>
              <a:rPr lang="en-US" dirty="0"/>
            </a:br>
            <a:r>
              <a:rPr lang="en-US" dirty="0"/>
              <a:t>Shady Grove Undergraduate Minor </a:t>
            </a:r>
            <a:br>
              <a:rPr lang="en-US" dirty="0"/>
            </a:br>
            <a:r>
              <a:rPr lang="en-US" dirty="0"/>
              <a:t>  </a:t>
            </a:r>
          </a:p>
        </p:txBody>
      </p:sp>
      <p:sp>
        <p:nvSpPr>
          <p:cNvPr id="3" name="Subtitle 2"/>
          <p:cNvSpPr>
            <a:spLocks noGrp="1"/>
          </p:cNvSpPr>
          <p:nvPr>
            <p:ph type="subTitle" idx="1"/>
          </p:nvPr>
        </p:nvSpPr>
        <p:spPr>
          <a:xfrm>
            <a:off x="2219325" y="3429000"/>
            <a:ext cx="9144000" cy="1118616"/>
          </a:xfrm>
        </p:spPr>
        <p:txBody>
          <a:bodyPr/>
          <a:lstStyle/>
          <a:p>
            <a:r>
              <a:rPr lang="en-US" dirty="0"/>
              <a:t>Galina/</a:t>
            </a:r>
            <a:r>
              <a:rPr lang="en-US" dirty="0" err="1"/>
              <a:t>Tetyana</a:t>
            </a:r>
            <a:endParaRPr lang="en-US" dirty="0"/>
          </a:p>
        </p:txBody>
      </p:sp>
    </p:spTree>
    <p:extLst>
      <p:ext uri="{BB962C8B-B14F-4D97-AF65-F5344CB8AC3E}">
        <p14:creationId xmlns:p14="http://schemas.microsoft.com/office/powerpoint/2010/main" val="407117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A55371-837F-A840-9B1D-CECB2643DB51}"/>
              </a:ext>
            </a:extLst>
          </p:cNvPr>
          <p:cNvSpPr>
            <a:spLocks noGrp="1"/>
          </p:cNvSpPr>
          <p:nvPr>
            <p:ph idx="1"/>
          </p:nvPr>
        </p:nvSpPr>
        <p:spPr>
          <a:xfrm>
            <a:off x="1645920" y="288850"/>
            <a:ext cx="9921240" cy="1875230"/>
          </a:xfrm>
        </p:spPr>
        <p:txBody>
          <a:bodyPr anchor="ctr">
            <a:normAutofit/>
          </a:bodyPr>
          <a:lstStyle/>
          <a:p>
            <a:pPr marL="0" indent="0" algn="ctr">
              <a:buNone/>
            </a:pPr>
            <a:r>
              <a:rPr lang="en-US" sz="3800" dirty="0">
                <a:latin typeface="Verdana" charset="0"/>
                <a:ea typeface="Verdana" charset="0"/>
                <a:cs typeface="Verdana" charset="0"/>
              </a:rPr>
              <a:t>1. Risk Management, Ethics and Privacy</a:t>
            </a:r>
          </a:p>
        </p:txBody>
      </p:sp>
      <p:sp>
        <p:nvSpPr>
          <p:cNvPr id="2" name="TextBox 1">
            <a:extLst>
              <a:ext uri="{FF2B5EF4-FFF2-40B4-BE49-F238E27FC236}">
                <a16:creationId xmlns:a16="http://schemas.microsoft.com/office/drawing/2014/main" id="{DA4A7024-5955-DA43-9A4E-345792FE904F}"/>
              </a:ext>
            </a:extLst>
          </p:cNvPr>
          <p:cNvSpPr txBox="1"/>
          <p:nvPr/>
        </p:nvSpPr>
        <p:spPr>
          <a:xfrm>
            <a:off x="2327221" y="3577234"/>
            <a:ext cx="8994923" cy="2031325"/>
          </a:xfrm>
          <a:prstGeom prst="rect">
            <a:avLst/>
          </a:prstGeom>
          <a:noFill/>
        </p:spPr>
        <p:txBody>
          <a:bodyPr wrap="square" rtlCol="0">
            <a:spAutoFit/>
          </a:bodyPr>
          <a:lstStyle/>
          <a:p>
            <a:r>
              <a:rPr lang="en-US" dirty="0"/>
              <a:t>5 courses (15 credits)</a:t>
            </a:r>
          </a:p>
          <a:p>
            <a:pPr marL="285750" indent="-285750">
              <a:buFont typeface="Arial" panose="020B0604020202020204" pitchFamily="34" charset="0"/>
              <a:buChar char="•"/>
            </a:pPr>
            <a:r>
              <a:rPr lang="en-US" dirty="0">
                <a:solidFill>
                  <a:srgbClr val="C00000"/>
                </a:solidFill>
              </a:rPr>
              <a:t>Managing Risk in the Information Age (new course) – </a:t>
            </a:r>
            <a:r>
              <a:rPr lang="en-US" dirty="0"/>
              <a:t>3 cr.</a:t>
            </a:r>
          </a:p>
          <a:p>
            <a:pPr marL="285750" indent="-285750">
              <a:buFont typeface="Arial" panose="020B0604020202020204" pitchFamily="34" charset="0"/>
              <a:buChar char="•"/>
            </a:pPr>
            <a:r>
              <a:rPr lang="en-US" dirty="0">
                <a:solidFill>
                  <a:srgbClr val="C00000"/>
                </a:solidFill>
              </a:rPr>
              <a:t>Emerging Technologies and Risk Assessment (new course) – </a:t>
            </a:r>
            <a:r>
              <a:rPr lang="en-US" dirty="0"/>
              <a:t>3 cr.</a:t>
            </a:r>
          </a:p>
          <a:p>
            <a:pPr marL="285750" indent="-285750">
              <a:buFont typeface="Arial" panose="020B0604020202020204" pitchFamily="34" charset="0"/>
              <a:buChar char="•"/>
            </a:pPr>
            <a:r>
              <a:rPr lang="en-US" dirty="0">
                <a:solidFill>
                  <a:srgbClr val="C00000"/>
                </a:solidFill>
              </a:rPr>
              <a:t>Information Assurance (new course) – </a:t>
            </a:r>
            <a:r>
              <a:rPr lang="en-US" dirty="0"/>
              <a:t>3 cr.</a:t>
            </a:r>
          </a:p>
          <a:p>
            <a:pPr marL="285750" indent="-285750">
              <a:buFont typeface="Arial" panose="020B0604020202020204" pitchFamily="34" charset="0"/>
              <a:buChar char="•"/>
            </a:pPr>
            <a:r>
              <a:rPr lang="en-US" dirty="0">
                <a:solidFill>
                  <a:srgbClr val="00B050"/>
                </a:solidFill>
              </a:rPr>
              <a:t>Project Management for Information Science (existing course) – </a:t>
            </a:r>
            <a:r>
              <a:rPr lang="en-US" dirty="0"/>
              <a:t>3 cr.</a:t>
            </a:r>
          </a:p>
          <a:p>
            <a:pPr marL="285750" indent="-285750">
              <a:buFont typeface="Arial" panose="020B0604020202020204" pitchFamily="34" charset="0"/>
              <a:buChar char="•"/>
            </a:pPr>
            <a:r>
              <a:rPr lang="en-US" dirty="0">
                <a:solidFill>
                  <a:srgbClr val="00B050"/>
                </a:solidFill>
              </a:rPr>
              <a:t>Human-Centered Cybersecurity (existing course) – </a:t>
            </a:r>
            <a:r>
              <a:rPr lang="en-US" dirty="0"/>
              <a:t>3 cr.</a:t>
            </a:r>
          </a:p>
          <a:p>
            <a:pPr marL="285750" indent="-285750">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5CF0428E-74F8-D24C-BF0A-258F93BF763A}"/>
              </a:ext>
            </a:extLst>
          </p:cNvPr>
          <p:cNvSpPr txBox="1"/>
          <p:nvPr/>
        </p:nvSpPr>
        <p:spPr>
          <a:xfrm>
            <a:off x="2272858" y="2057400"/>
            <a:ext cx="9233342" cy="923330"/>
          </a:xfrm>
          <a:prstGeom prst="rect">
            <a:avLst/>
          </a:prstGeom>
          <a:noFill/>
        </p:spPr>
        <p:txBody>
          <a:bodyPr wrap="square" rtlCol="0">
            <a:spAutoFit/>
          </a:bodyPr>
          <a:lstStyle/>
          <a:p>
            <a:r>
              <a:rPr lang="en-US" dirty="0"/>
              <a:t>Focuses on the need to understand and address emerging and existing threads organizations deal with within the information domain and to gain deeper understanding of risk management, information security, data ethics and privacy.</a:t>
            </a:r>
          </a:p>
        </p:txBody>
      </p:sp>
      <p:cxnSp>
        <p:nvCxnSpPr>
          <p:cNvPr id="6" name="Straight Connector 5">
            <a:extLst>
              <a:ext uri="{FF2B5EF4-FFF2-40B4-BE49-F238E27FC236}">
                <a16:creationId xmlns:a16="http://schemas.microsoft.com/office/drawing/2014/main" id="{91EFBD8B-A01E-6741-8C64-DF3053ED9A49}"/>
              </a:ext>
            </a:extLst>
          </p:cNvPr>
          <p:cNvCxnSpPr/>
          <p:nvPr/>
        </p:nvCxnSpPr>
        <p:spPr>
          <a:xfrm>
            <a:off x="6461760" y="3429000"/>
            <a:ext cx="309372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89423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A55371-837F-A840-9B1D-CECB2643DB51}"/>
              </a:ext>
            </a:extLst>
          </p:cNvPr>
          <p:cNvSpPr>
            <a:spLocks noGrp="1"/>
          </p:cNvSpPr>
          <p:nvPr>
            <p:ph idx="1"/>
          </p:nvPr>
        </p:nvSpPr>
        <p:spPr>
          <a:xfrm>
            <a:off x="1840230" y="0"/>
            <a:ext cx="9886950" cy="1875230"/>
          </a:xfrm>
        </p:spPr>
        <p:txBody>
          <a:bodyPr anchor="ctr">
            <a:normAutofit/>
          </a:bodyPr>
          <a:lstStyle/>
          <a:p>
            <a:pPr marL="0" indent="0">
              <a:buNone/>
            </a:pPr>
            <a:r>
              <a:rPr lang="en-US" sz="3800" dirty="0">
                <a:latin typeface="Verdana" charset="0"/>
                <a:ea typeface="Verdana" charset="0"/>
                <a:cs typeface="Verdana" charset="0"/>
              </a:rPr>
              <a:t>2</a:t>
            </a:r>
            <a:r>
              <a:rPr lang="en-US" sz="3700" dirty="0">
                <a:latin typeface="Verdana" charset="0"/>
                <a:ea typeface="Verdana" charset="0"/>
                <a:cs typeface="Verdana" charset="0"/>
              </a:rPr>
              <a:t>. Technology Innovation &amp; Social Entrepreneurship</a:t>
            </a:r>
          </a:p>
        </p:txBody>
      </p:sp>
      <p:sp>
        <p:nvSpPr>
          <p:cNvPr id="2" name="TextBox 1">
            <a:extLst>
              <a:ext uri="{FF2B5EF4-FFF2-40B4-BE49-F238E27FC236}">
                <a16:creationId xmlns:a16="http://schemas.microsoft.com/office/drawing/2014/main" id="{DA4A7024-5955-DA43-9A4E-345792FE904F}"/>
              </a:ext>
            </a:extLst>
          </p:cNvPr>
          <p:cNvSpPr txBox="1"/>
          <p:nvPr/>
        </p:nvSpPr>
        <p:spPr>
          <a:xfrm>
            <a:off x="1954530" y="3317923"/>
            <a:ext cx="8721090" cy="2631490"/>
          </a:xfrm>
          <a:prstGeom prst="rect">
            <a:avLst/>
          </a:prstGeom>
          <a:noFill/>
        </p:spPr>
        <p:txBody>
          <a:bodyPr wrap="square" rtlCol="0">
            <a:spAutoFit/>
          </a:bodyPr>
          <a:lstStyle/>
          <a:p>
            <a:r>
              <a:rPr lang="en-US" sz="1500" dirty="0"/>
              <a:t>5 courses (15 credits)</a:t>
            </a:r>
          </a:p>
          <a:p>
            <a:r>
              <a:rPr lang="en-US" sz="1500" b="1" dirty="0"/>
              <a:t>REQUIRED: </a:t>
            </a:r>
          </a:p>
          <a:p>
            <a:pPr marL="285750" indent="-285750">
              <a:buFont typeface="Arial" panose="020B0604020202020204" pitchFamily="34" charset="0"/>
              <a:buChar char="•"/>
            </a:pPr>
            <a:r>
              <a:rPr lang="en-US" sz="1500" dirty="0">
                <a:solidFill>
                  <a:srgbClr val="C00000"/>
                </a:solidFill>
              </a:rPr>
              <a:t>Technology Innovation and Entrepreneurship (new course) – </a:t>
            </a:r>
            <a:r>
              <a:rPr lang="en-US" sz="1500" dirty="0"/>
              <a:t>3 cr.</a:t>
            </a:r>
          </a:p>
          <a:p>
            <a:pPr marL="285750" indent="-285750">
              <a:buFont typeface="Arial" panose="020B0604020202020204" pitchFamily="34" charset="0"/>
              <a:buChar char="•"/>
            </a:pPr>
            <a:r>
              <a:rPr lang="en-US" sz="1500" dirty="0">
                <a:solidFill>
                  <a:srgbClr val="C00000"/>
                </a:solidFill>
              </a:rPr>
              <a:t>Strategic Marketing for Entrepreneurs (new course) – </a:t>
            </a:r>
            <a:r>
              <a:rPr lang="en-US" sz="1500" dirty="0"/>
              <a:t>3 cr.</a:t>
            </a:r>
          </a:p>
          <a:p>
            <a:pPr marL="285750" indent="-285750">
              <a:buFont typeface="Arial" panose="020B0604020202020204" pitchFamily="34" charset="0"/>
              <a:buChar char="•"/>
            </a:pPr>
            <a:r>
              <a:rPr lang="en-US" sz="1500" dirty="0">
                <a:solidFill>
                  <a:srgbClr val="C00000"/>
                </a:solidFill>
              </a:rPr>
              <a:t>The Technology </a:t>
            </a:r>
            <a:r>
              <a:rPr lang="en-US" sz="1500" dirty="0" err="1">
                <a:solidFill>
                  <a:srgbClr val="C00000"/>
                </a:solidFill>
              </a:rPr>
              <a:t>Socialpreneuer</a:t>
            </a:r>
            <a:r>
              <a:rPr lang="en-US" sz="1500" dirty="0">
                <a:solidFill>
                  <a:srgbClr val="C00000"/>
                </a:solidFill>
              </a:rPr>
              <a:t> (new course) – </a:t>
            </a:r>
            <a:r>
              <a:rPr lang="en-US" sz="1500" dirty="0"/>
              <a:t>3 cr.</a:t>
            </a:r>
          </a:p>
          <a:p>
            <a:pPr marL="285750" indent="-285750">
              <a:buFont typeface="Arial" panose="020B0604020202020204" pitchFamily="34" charset="0"/>
              <a:buChar char="•"/>
            </a:pPr>
            <a:r>
              <a:rPr lang="en-US" sz="1500" dirty="0">
                <a:solidFill>
                  <a:srgbClr val="C00000"/>
                </a:solidFill>
              </a:rPr>
              <a:t>Leading and Sustaining a Culture of Innovation (new course) – </a:t>
            </a:r>
            <a:r>
              <a:rPr lang="en-US" sz="1500" dirty="0"/>
              <a:t>3 cr.</a:t>
            </a:r>
          </a:p>
          <a:p>
            <a:r>
              <a:rPr lang="en-US" sz="1500" b="1" dirty="0"/>
              <a:t>ELECTIVES: </a:t>
            </a:r>
          </a:p>
          <a:p>
            <a:pPr marL="285750" indent="-285750">
              <a:buFont typeface="Arial" panose="020B0604020202020204" pitchFamily="34" charset="0"/>
              <a:buChar char="•"/>
            </a:pPr>
            <a:r>
              <a:rPr lang="en-US" sz="1500" dirty="0">
                <a:solidFill>
                  <a:srgbClr val="C00000"/>
                </a:solidFill>
              </a:rPr>
              <a:t>Lean Startup in IT (new course) – </a:t>
            </a:r>
            <a:r>
              <a:rPr lang="en-US" sz="1500" dirty="0"/>
              <a:t>3 cr.</a:t>
            </a:r>
          </a:p>
          <a:p>
            <a:pPr marL="285750" indent="-285750">
              <a:buFont typeface="Arial" panose="020B0604020202020204" pitchFamily="34" charset="0"/>
              <a:buChar char="•"/>
            </a:pPr>
            <a:r>
              <a:rPr lang="en-US" sz="1500" dirty="0">
                <a:solidFill>
                  <a:srgbClr val="00B050"/>
                </a:solidFill>
              </a:rPr>
              <a:t>Project Management for Information Science (existing course) – </a:t>
            </a:r>
            <a:r>
              <a:rPr lang="en-US" sz="1500" dirty="0"/>
              <a:t>3 cr.</a:t>
            </a:r>
          </a:p>
          <a:p>
            <a:pPr marL="285750" indent="-285750">
              <a:buFont typeface="Arial" panose="020B0604020202020204" pitchFamily="34" charset="0"/>
              <a:buChar char="•"/>
            </a:pPr>
            <a:r>
              <a:rPr lang="en-US" sz="1500" dirty="0">
                <a:solidFill>
                  <a:srgbClr val="00B050"/>
                </a:solidFill>
              </a:rPr>
              <a:t>Competitive Business Intelligence (existing course) – </a:t>
            </a:r>
            <a:r>
              <a:rPr lang="en-US" sz="1500" dirty="0"/>
              <a:t>3 cr.</a:t>
            </a:r>
          </a:p>
          <a:p>
            <a:pPr marL="285750" indent="-285750">
              <a:buFont typeface="Arial" panose="020B0604020202020204" pitchFamily="34" charset="0"/>
              <a:buChar char="•"/>
            </a:pPr>
            <a:endParaRPr lang="en-US" sz="1500" dirty="0"/>
          </a:p>
        </p:txBody>
      </p:sp>
      <p:sp>
        <p:nvSpPr>
          <p:cNvPr id="4" name="TextBox 3">
            <a:extLst>
              <a:ext uri="{FF2B5EF4-FFF2-40B4-BE49-F238E27FC236}">
                <a16:creationId xmlns:a16="http://schemas.microsoft.com/office/drawing/2014/main" id="{5CF0428E-74F8-D24C-BF0A-258F93BF763A}"/>
              </a:ext>
            </a:extLst>
          </p:cNvPr>
          <p:cNvSpPr txBox="1"/>
          <p:nvPr/>
        </p:nvSpPr>
        <p:spPr>
          <a:xfrm>
            <a:off x="1954530" y="1729912"/>
            <a:ext cx="9246870" cy="1477328"/>
          </a:xfrm>
          <a:prstGeom prst="rect">
            <a:avLst/>
          </a:prstGeom>
          <a:noFill/>
        </p:spPr>
        <p:txBody>
          <a:bodyPr wrap="square" rtlCol="0">
            <a:spAutoFit/>
          </a:bodyPr>
          <a:lstStyle/>
          <a:p>
            <a:r>
              <a:rPr lang="en-US" dirty="0"/>
              <a:t>Focuses on the social impact Information, People, and Technologies create while working together and interacting with each other; discovers different ways Social Entrepreneurs strategically use innovative technologies and information to solve social, cultural, and environmental issues; teaches students to successfully lead, create, and discover while sustaining the culture of innovation in their organizations and teams.</a:t>
            </a:r>
          </a:p>
        </p:txBody>
      </p:sp>
    </p:spTree>
    <p:extLst>
      <p:ext uri="{BB962C8B-B14F-4D97-AF65-F5344CB8AC3E}">
        <p14:creationId xmlns:p14="http://schemas.microsoft.com/office/powerpoint/2010/main" val="2587784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4557B04-9CD5-4244-8963-C8D55352CFE9}"/>
              </a:ext>
            </a:extLst>
          </p:cNvPr>
          <p:cNvSpPr txBox="1"/>
          <p:nvPr/>
        </p:nvSpPr>
        <p:spPr>
          <a:xfrm>
            <a:off x="6712758" y="1920012"/>
            <a:ext cx="5337452" cy="1231106"/>
          </a:xfrm>
          <a:prstGeom prst="rect">
            <a:avLst/>
          </a:prstGeom>
          <a:noFill/>
        </p:spPr>
        <p:txBody>
          <a:bodyPr wrap="square" rtlCol="0">
            <a:spAutoFit/>
          </a:bodyPr>
          <a:lstStyle/>
          <a:p>
            <a:pPr algn="ctr"/>
            <a:r>
              <a:rPr lang="en-US" sz="3700" dirty="0">
                <a:latin typeface="Verdana" charset="0"/>
                <a:ea typeface="Verdana" charset="0"/>
                <a:cs typeface="Verdana" charset="0"/>
              </a:rPr>
              <a:t>InfoSci Shady Grove 2-year Course Plan</a:t>
            </a:r>
          </a:p>
        </p:txBody>
      </p:sp>
      <p:pic>
        <p:nvPicPr>
          <p:cNvPr id="11" name="Picture 10">
            <a:extLst>
              <a:ext uri="{FF2B5EF4-FFF2-40B4-BE49-F238E27FC236}">
                <a16:creationId xmlns:a16="http://schemas.microsoft.com/office/drawing/2014/main" id="{17162C27-3C4A-384C-A79A-84E576E2EA41}"/>
              </a:ext>
            </a:extLst>
          </p:cNvPr>
          <p:cNvPicPr>
            <a:picLocks noChangeAspect="1"/>
          </p:cNvPicPr>
          <p:nvPr/>
        </p:nvPicPr>
        <p:blipFill>
          <a:blip r:embed="rId2"/>
          <a:stretch>
            <a:fillRect/>
          </a:stretch>
        </p:blipFill>
        <p:spPr>
          <a:xfrm>
            <a:off x="6816452" y="4229100"/>
            <a:ext cx="4502332" cy="1676400"/>
          </a:xfrm>
          <a:prstGeom prst="rect">
            <a:avLst/>
          </a:prstGeom>
        </p:spPr>
      </p:pic>
      <p:pic>
        <p:nvPicPr>
          <p:cNvPr id="14" name="Picture 13">
            <a:extLst>
              <a:ext uri="{FF2B5EF4-FFF2-40B4-BE49-F238E27FC236}">
                <a16:creationId xmlns:a16="http://schemas.microsoft.com/office/drawing/2014/main" id="{490EA7C0-4EB5-464A-8A51-509FBB741656}"/>
              </a:ext>
            </a:extLst>
          </p:cNvPr>
          <p:cNvPicPr>
            <a:picLocks noChangeAspect="1"/>
          </p:cNvPicPr>
          <p:nvPr/>
        </p:nvPicPr>
        <p:blipFill>
          <a:blip r:embed="rId3"/>
          <a:stretch>
            <a:fillRect/>
          </a:stretch>
        </p:blipFill>
        <p:spPr>
          <a:xfrm>
            <a:off x="462372" y="16531"/>
            <a:ext cx="6250386" cy="5888969"/>
          </a:xfrm>
          <a:prstGeom prst="rect">
            <a:avLst/>
          </a:prstGeom>
        </p:spPr>
      </p:pic>
    </p:spTree>
    <p:extLst>
      <p:ext uri="{BB962C8B-B14F-4D97-AF65-F5344CB8AC3E}">
        <p14:creationId xmlns:p14="http://schemas.microsoft.com/office/powerpoint/2010/main" val="3364179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6D5AF-1F1C-7240-94ED-D6524448F47B}"/>
              </a:ext>
            </a:extLst>
          </p:cNvPr>
          <p:cNvSpPr>
            <a:spLocks noGrp="1"/>
          </p:cNvSpPr>
          <p:nvPr>
            <p:ph type="title"/>
          </p:nvPr>
        </p:nvSpPr>
        <p:spPr/>
        <p:txBody>
          <a:bodyPr/>
          <a:lstStyle/>
          <a:p>
            <a:r>
              <a:rPr lang="en-US" dirty="0"/>
              <a:t>Comments &amp; Suggestions</a:t>
            </a:r>
          </a:p>
        </p:txBody>
      </p:sp>
      <p:sp>
        <p:nvSpPr>
          <p:cNvPr id="3" name="Content Placeholder 2">
            <a:extLst>
              <a:ext uri="{FF2B5EF4-FFF2-40B4-BE49-F238E27FC236}">
                <a16:creationId xmlns:a16="http://schemas.microsoft.com/office/drawing/2014/main" id="{A40B7E47-7D0D-3A4E-A60C-34317A54638F}"/>
              </a:ext>
            </a:extLst>
          </p:cNvPr>
          <p:cNvSpPr>
            <a:spLocks noGrp="1"/>
          </p:cNvSpPr>
          <p:nvPr>
            <p:ph idx="1"/>
          </p:nvPr>
        </p:nvSpPr>
        <p:spPr/>
        <p:txBody>
          <a:bodyPr/>
          <a:lstStyle/>
          <a:p>
            <a:r>
              <a:rPr lang="en-US" dirty="0"/>
              <a:t>Minor Names</a:t>
            </a:r>
          </a:p>
          <a:p>
            <a:r>
              <a:rPr lang="en-US" dirty="0"/>
              <a:t>Coursework</a:t>
            </a:r>
          </a:p>
          <a:p>
            <a:pPr lvl="1"/>
            <a:r>
              <a:rPr lang="en-US" dirty="0"/>
              <a:t>Courses already listed that do fit minor’s focus area</a:t>
            </a:r>
          </a:p>
          <a:p>
            <a:pPr lvl="1"/>
            <a:r>
              <a:rPr lang="en-US" dirty="0"/>
              <a:t>Courses that are not listed but are important to include </a:t>
            </a:r>
          </a:p>
          <a:p>
            <a:r>
              <a:rPr lang="en-US" dirty="0"/>
              <a:t>Interest in working with us on developing courses</a:t>
            </a:r>
          </a:p>
        </p:txBody>
      </p:sp>
      <p:sp>
        <p:nvSpPr>
          <p:cNvPr id="4" name="TextBox 3">
            <a:extLst>
              <a:ext uri="{FF2B5EF4-FFF2-40B4-BE49-F238E27FC236}">
                <a16:creationId xmlns:a16="http://schemas.microsoft.com/office/drawing/2014/main" id="{98598AB9-5CB1-BE45-8365-A2A86D8ECDAA}"/>
              </a:ext>
            </a:extLst>
          </p:cNvPr>
          <p:cNvSpPr txBox="1"/>
          <p:nvPr/>
        </p:nvSpPr>
        <p:spPr>
          <a:xfrm>
            <a:off x="1838324" y="5036800"/>
            <a:ext cx="8610600" cy="461665"/>
          </a:xfrm>
          <a:prstGeom prst="rect">
            <a:avLst/>
          </a:prstGeom>
          <a:noFill/>
        </p:spPr>
        <p:txBody>
          <a:bodyPr wrap="square" rtlCol="0">
            <a:spAutoFit/>
          </a:bodyPr>
          <a:lstStyle/>
          <a:p>
            <a:r>
              <a:rPr lang="en-US" sz="2400" dirty="0">
                <a:solidFill>
                  <a:srgbClr val="00B0F0"/>
                </a:solidFill>
                <a:hlinkClick r:id="rId3">
                  <a:extLst>
                    <a:ext uri="{A12FA001-AC4F-418D-AE19-62706E023703}">
                      <ahyp:hlinkClr xmlns:ahyp="http://schemas.microsoft.com/office/drawing/2018/hyperlinkcolor" val="tx"/>
                    </a:ext>
                  </a:extLst>
                </a:hlinkClick>
              </a:rPr>
              <a:t>InfoSci Shady Grove Minors Google Sheet</a:t>
            </a:r>
            <a:endParaRPr lang="en-US" sz="2400" dirty="0">
              <a:solidFill>
                <a:srgbClr val="00B0F0"/>
              </a:solidFill>
            </a:endParaRPr>
          </a:p>
        </p:txBody>
      </p:sp>
    </p:spTree>
    <p:extLst>
      <p:ext uri="{BB962C8B-B14F-4D97-AF65-F5344CB8AC3E}">
        <p14:creationId xmlns:p14="http://schemas.microsoft.com/office/powerpoint/2010/main" val="108049612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5898</TotalTime>
  <Words>1851</Words>
  <Application>Microsoft Macintosh PowerPoint</Application>
  <PresentationFormat>Widescreen</PresentationFormat>
  <Paragraphs>233</Paragraphs>
  <Slides>30</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Georgia</vt:lpstr>
      <vt:lpstr>Verdana</vt:lpstr>
      <vt:lpstr>Wingdings</vt:lpstr>
      <vt:lpstr>1_Office Theme</vt:lpstr>
      <vt:lpstr>iSchool Assembly </vt:lpstr>
      <vt:lpstr>Agenda</vt:lpstr>
      <vt:lpstr>Dean's Update</vt:lpstr>
      <vt:lpstr>Introduction: ADVANCE Professor</vt:lpstr>
      <vt:lpstr> Shady Grove Undergraduate Minor    </vt:lpstr>
      <vt:lpstr>PowerPoint Presentation</vt:lpstr>
      <vt:lpstr>PowerPoint Presentation</vt:lpstr>
      <vt:lpstr>PowerPoint Presentation</vt:lpstr>
      <vt:lpstr>Comments &amp; Suggestions</vt:lpstr>
      <vt:lpstr>Master of Professional Studies Data Journalism</vt:lpstr>
      <vt:lpstr>Increasing Adoption of Data Journalism</vt:lpstr>
      <vt:lpstr>MPS Data Journalism</vt:lpstr>
      <vt:lpstr>Data Journalism MPS Graduates Will…</vt:lpstr>
      <vt:lpstr>Proposed Program Curriculum</vt:lpstr>
      <vt:lpstr>How You Can Help…</vt:lpstr>
      <vt:lpstr>Questions?</vt:lpstr>
      <vt:lpstr>Social Data Science Center @ UMD(SoDa)Launch </vt:lpstr>
      <vt:lpstr>Future of Work @ the iSchool:Working Group</vt:lpstr>
      <vt:lpstr>Future of Work @ the iSchool</vt:lpstr>
      <vt:lpstr>Summer Anti-Racist Activities in the iSchool    </vt:lpstr>
      <vt:lpstr>Anti-Racism Reading Group</vt:lpstr>
      <vt:lpstr>Anti-Racist Teaching Seminar (ARTS)</vt:lpstr>
      <vt:lpstr>iSchool Graduate Student of Color Collective (iSGSOCC)</vt:lpstr>
      <vt:lpstr>WAYWO: What are we working 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Administration - Compliance</dc:title>
  <dc:creator>Diane M. Travis</dc:creator>
  <cp:lastModifiedBy>Jessica Vitak</cp:lastModifiedBy>
  <cp:revision>151</cp:revision>
  <dcterms:created xsi:type="dcterms:W3CDTF">2017-05-15T15:43:30Z</dcterms:created>
  <dcterms:modified xsi:type="dcterms:W3CDTF">2020-11-23T01:46:22Z</dcterms:modified>
</cp:coreProperties>
</file>