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20"/>
  </p:notesMasterIdLst>
  <p:handoutMasterIdLst>
    <p:handoutMasterId r:id="rId21"/>
  </p:handoutMasterIdLst>
  <p:sldIdLst>
    <p:sldId id="261" r:id="rId2"/>
    <p:sldId id="276" r:id="rId3"/>
    <p:sldId id="260" r:id="rId4"/>
    <p:sldId id="268" r:id="rId5"/>
    <p:sldId id="275" r:id="rId6"/>
    <p:sldId id="270" r:id="rId7"/>
    <p:sldId id="262" r:id="rId8"/>
    <p:sldId id="256" r:id="rId9"/>
    <p:sldId id="263" r:id="rId10"/>
    <p:sldId id="265" r:id="rId11"/>
    <p:sldId id="271" r:id="rId12"/>
    <p:sldId id="264" r:id="rId13"/>
    <p:sldId id="266" r:id="rId14"/>
    <p:sldId id="273" r:id="rId15"/>
    <p:sldId id="272" r:id="rId16"/>
    <p:sldId id="274" r:id="rId17"/>
    <p:sldId id="267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48"/>
    <p:restoredTop sz="86418"/>
  </p:normalViewPr>
  <p:slideViewPr>
    <p:cSldViewPr snapToGrid="0" snapToObjects="1">
      <p:cViewPr varScale="1">
        <p:scale>
          <a:sx n="79" d="100"/>
          <a:sy n="79" d="100"/>
        </p:scale>
        <p:origin x="85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A9824C7-7E83-0D46-8998-9287BA3F09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CCAFB-48DB-CA49-9267-A9C5A730D8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A173F-691D-2141-A7E4-B27D711749A3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AAE47C-F684-0E4A-AFE0-4404B26100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0CE8A-6DE7-4443-819A-C5F6F84426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F26D3-6D8D-244F-AA02-5BD983A52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48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9824B-AA02-924B-B7D2-D29213BFF09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A51F1-5A47-F148-A085-808E55F5C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5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9A51F1-5A47-F148-A085-808E55F5C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61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A51F1-5A47-F148-A085-808E55F5C1F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85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54747-E1CD-B444-A75C-755D8C863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600" b="0" i="0">
                <a:latin typeface="Interstate RegularCondensed" panose="02000506030000020004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F8F563-E178-8941-9F10-11BDDF0F78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Univers 47 Condensed Light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C43B2-E817-5B43-8143-6453BF927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1D8-0B8D-5647-8526-369D24D7C58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9A915-363E-D042-89A4-A3179429C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E9EC6-FA5A-A940-9314-E3965924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52E5-1989-E640-874D-DBC1FCF11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3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C0894-24FF-BD43-926E-62F679745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597200-45D0-524C-9B22-4A7A0F204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6FF0D-5D50-CA4B-8E0E-56CDABCEB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1D8-0B8D-5647-8526-369D24D7C58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8463E-D592-6348-90BE-68F4962CA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FC734-2C01-7741-8CE1-F0BC8DE75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52E5-1989-E640-874D-DBC1FCF11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6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364B6F-1F62-574B-A918-52981EA7B8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EF9E29-E3CE-E545-A389-A61907F26A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A35A6-2DDE-B341-BB8A-61B1B1657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1D8-0B8D-5647-8526-369D24D7C58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1C75F-34E8-BE4D-B852-10DC9E90B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E3833-FD99-5549-8A38-0C6DD7254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52E5-1989-E640-874D-DBC1FCF11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5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15375-B827-CE42-890F-A4EAC5AED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Interstate RegularCondensed" panose="02000506030000020004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B7DD-243C-B04E-8398-9DC4A14BD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Univers 47 Condensed Light" pitchFamily="2" charset="0"/>
              </a:defRPr>
            </a:lvl1pPr>
            <a:lvl2pPr>
              <a:defRPr b="0" i="0">
                <a:latin typeface="Univers 47 Condensed Light" pitchFamily="2" charset="0"/>
              </a:defRPr>
            </a:lvl2pPr>
            <a:lvl3pPr>
              <a:defRPr b="0" i="0">
                <a:latin typeface="Univers 47 Condensed Light" pitchFamily="2" charset="0"/>
              </a:defRPr>
            </a:lvl3pPr>
            <a:lvl4pPr>
              <a:defRPr b="0" i="0">
                <a:latin typeface="Univers 47 Condensed Light" pitchFamily="2" charset="0"/>
              </a:defRPr>
            </a:lvl4pPr>
            <a:lvl5pPr>
              <a:defRPr b="0" i="0">
                <a:latin typeface="Univers 47 Condensed Light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A2352-2453-9A46-A301-16701D6BB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1D8-0B8D-5647-8526-369D24D7C58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1D7DE-160B-D042-84F8-509D4C84B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FB0A5-3FB7-4B4C-9177-46A4CD397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52E5-1989-E640-874D-DBC1FCF11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1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E8C9B-C1BE-C747-B749-CB1D0674D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765" y="2268537"/>
            <a:ext cx="9051235" cy="1133475"/>
          </a:xfrm>
        </p:spPr>
        <p:txBody>
          <a:bodyPr anchor="b">
            <a:normAutofit/>
          </a:bodyPr>
          <a:lstStyle>
            <a:lvl1pPr>
              <a:defRPr sz="5400" b="0" i="0">
                <a:latin typeface="Interstate RegularCondensed" panose="02000506030000020004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158A62-4342-EB4A-ADAF-BF5A144F4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40765" y="3493331"/>
            <a:ext cx="10515600" cy="1500187"/>
          </a:xfrm>
        </p:spPr>
        <p:txBody>
          <a:bodyPr/>
          <a:lstStyle>
            <a:lvl1pPr marL="0" indent="0">
              <a:buNone/>
              <a:defRPr sz="2400" b="0" i="0">
                <a:solidFill>
                  <a:schemeClr val="tx1">
                    <a:tint val="75000"/>
                  </a:schemeClr>
                </a:solidFill>
                <a:latin typeface="Univers 47 Condensed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8329A-2516-A046-99F3-AAAF249CD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1D8-0B8D-5647-8526-369D24D7C58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B3671-563C-1344-8CB4-8D34CFF80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BA722-4B2F-E54A-A8C3-4AC8E2BA8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52E5-1989-E640-874D-DBC1FCF11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1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1316E-98B9-3948-BFA1-B9BDB5C7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Interstate RegularCondensed" panose="02000506030000020004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88865-D154-5F45-B400-1B735DCE4A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="0" i="0">
                <a:latin typeface="Univers 47 Condensed Light" pitchFamily="2" charset="0"/>
              </a:defRPr>
            </a:lvl1pPr>
            <a:lvl2pPr>
              <a:defRPr b="0" i="0">
                <a:latin typeface="Univers 47 Condensed Light" pitchFamily="2" charset="0"/>
              </a:defRPr>
            </a:lvl2pPr>
            <a:lvl3pPr>
              <a:defRPr b="0" i="0">
                <a:latin typeface="Univers 47 Condensed Light" pitchFamily="2" charset="0"/>
              </a:defRPr>
            </a:lvl3pPr>
            <a:lvl4pPr>
              <a:defRPr b="0" i="0">
                <a:latin typeface="Univers 47 Condensed Light" pitchFamily="2" charset="0"/>
              </a:defRPr>
            </a:lvl4pPr>
            <a:lvl5pPr>
              <a:defRPr b="0" i="0">
                <a:latin typeface="Univers 47 Condensed Light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485CDD-189A-444B-AD26-A69746A17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="0" i="0">
                <a:latin typeface="Univers 47 Condensed Light" pitchFamily="2" charset="0"/>
              </a:defRPr>
            </a:lvl1pPr>
            <a:lvl2pPr>
              <a:defRPr b="0" i="0">
                <a:latin typeface="Univers 47 Condensed Light" pitchFamily="2" charset="0"/>
              </a:defRPr>
            </a:lvl2pPr>
            <a:lvl3pPr>
              <a:defRPr b="0" i="0">
                <a:latin typeface="Univers 47 Condensed Light" pitchFamily="2" charset="0"/>
              </a:defRPr>
            </a:lvl3pPr>
            <a:lvl4pPr>
              <a:defRPr b="0" i="0">
                <a:latin typeface="Univers 47 Condensed Light" pitchFamily="2" charset="0"/>
              </a:defRPr>
            </a:lvl4pPr>
            <a:lvl5pPr>
              <a:defRPr b="0" i="0">
                <a:latin typeface="Univers 47 Condensed Light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35BA3-6E58-E746-924C-5B4886173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1D8-0B8D-5647-8526-369D24D7C58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7B4DC9-1E94-D74F-A080-0BCC37EAD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04EB47-A8DD-E64C-BE98-35BF73F99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52E5-1989-E640-874D-DBC1FCF11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62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D309C-4315-DB45-945E-DEBCCA4D8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0" i="0">
                <a:latin typeface="Interstate RegularCondensed" panose="02000506030000020004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350711-6CF3-C348-BF0D-26BB8E4D3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 i="0">
                <a:latin typeface="Interstate Light" panose="02000506030000020004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330D93-EB09-A04C-9BD5-D5F3E081CF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b="0" i="0">
                <a:latin typeface="Univers 47 Condensed Light" pitchFamily="2" charset="0"/>
              </a:defRPr>
            </a:lvl1pPr>
            <a:lvl2pPr>
              <a:defRPr b="0" i="0">
                <a:latin typeface="Univers 47 Condensed Light" pitchFamily="2" charset="0"/>
              </a:defRPr>
            </a:lvl2pPr>
            <a:lvl3pPr>
              <a:defRPr b="0" i="0">
                <a:latin typeface="Univers 47 Condensed Light" pitchFamily="2" charset="0"/>
              </a:defRPr>
            </a:lvl3pPr>
            <a:lvl4pPr>
              <a:defRPr b="0" i="0">
                <a:latin typeface="Univers 47 Condensed Light" pitchFamily="2" charset="0"/>
              </a:defRPr>
            </a:lvl4pPr>
            <a:lvl5pPr>
              <a:defRPr b="0" i="0">
                <a:latin typeface="Univers 47 Condensed Light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99729D-4388-0842-83CE-C2F8AE2C6E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 i="0">
                <a:latin typeface="Interstate Light" panose="02000506030000020004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C36BFF-85EF-C444-9193-DF2BB39C67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b="0" i="0">
                <a:latin typeface="Univers 47 Condensed Light" pitchFamily="2" charset="0"/>
              </a:defRPr>
            </a:lvl1pPr>
            <a:lvl2pPr>
              <a:defRPr b="0" i="0">
                <a:latin typeface="Univers 47 Condensed Light" pitchFamily="2" charset="0"/>
              </a:defRPr>
            </a:lvl2pPr>
            <a:lvl3pPr>
              <a:defRPr b="0" i="0">
                <a:latin typeface="Univers 47 Condensed Light" pitchFamily="2" charset="0"/>
              </a:defRPr>
            </a:lvl3pPr>
            <a:lvl4pPr>
              <a:defRPr b="0" i="0">
                <a:latin typeface="Univers 47 Condensed Light" pitchFamily="2" charset="0"/>
              </a:defRPr>
            </a:lvl4pPr>
            <a:lvl5pPr>
              <a:defRPr b="0" i="0">
                <a:latin typeface="Univers 47 Condensed Light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28B580-87B0-7646-8346-65BA061C5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1D8-0B8D-5647-8526-369D24D7C58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8E6217-85CA-BE46-8572-2F6F18D5F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4A5506-BA67-CD4F-BCF9-4FF38A16D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52E5-1989-E640-874D-DBC1FCF11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5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2EF4A-ACEB-794E-9578-015FAA4EB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Interstate RegularCondensed" panose="02000506030000020004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F70E9E-418D-C043-80FE-9E48852EB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1D8-0B8D-5647-8526-369D24D7C58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A34C5C-F86E-6141-893F-09FA134FE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40CCFB-DA19-0A41-A577-C1F2C7B05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52E5-1989-E640-874D-DBC1FCF11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4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F66A22-FD5B-5A42-9661-270345108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1D8-0B8D-5647-8526-369D24D7C58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FAE573-A08E-2248-B830-82441C8F8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9C5D40-0936-5F4D-BCB4-E3B3742D2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52E5-1989-E640-874D-DBC1FCF11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05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0865B-9002-DB44-8891-2C38BC19C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D410E-9ED9-D047-A8E2-114EA820F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C44BA3-9F60-E34C-911E-904F000006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8F790B-309A-D948-8A97-221EFE8B1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1D8-0B8D-5647-8526-369D24D7C58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70134D-35C4-7242-BE0C-79B772039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CFDAD1-2B9E-0647-BA8B-16E148D5F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52E5-1989-E640-874D-DBC1FCF11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2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E2206-CB5E-D443-AC12-367E49ABB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1EB3DC-EBBA-BE40-8766-42AF1FCD59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833BA1-7540-0649-9E66-05A0147A4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6B46A-192C-1243-828C-6B4E7740F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1D8-0B8D-5647-8526-369D24D7C58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17C4A1-919B-5F4D-86B9-CEA06816C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3829A9-4A68-4140-9AC4-CC337D904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52E5-1989-E640-874D-DBC1FCF11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63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9F1905-F93D-584C-8D79-B99974DB3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EFB75-6A2B-7044-A91E-C103005B5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375FB-4A02-8647-8311-0C3A3375B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0D1D8-0B8D-5647-8526-369D24D7C58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AB541-93D9-5E4F-9A95-37EDA4E57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2088B-D7B0-A044-A514-2131C22902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A52E5-1989-E640-874D-DBC1FCF11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Interstate RegularCondensed" panose="02000506030000020004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Univers 47 Condensed Light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Univers 47 Condensed Ligh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Univers 47 Condensed Ligh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Univers 47 Condensed Ligh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Univers 47 Condensed Ligh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armstr3@umd.edu" TargetMode="External"/><Relationship Id="rId2" Type="http://schemas.openxmlformats.org/officeDocument/2006/relationships/hyperlink" Target="mailto:lbotlero@umd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%20lcortes@umd.ed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md.infoready4.com/" TargetMode="External"/><Relationship Id="rId2" Type="http://schemas.openxmlformats.org/officeDocument/2006/relationships/hyperlink" Target="https://ora.umd.edu/proposal-development/quick-reference-gui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ra.umd.edu/about/faq" TargetMode="External"/><Relationship Id="rId5" Type="http://schemas.openxmlformats.org/officeDocument/2006/relationships/hyperlink" Target="https://research.umd.edu/irb" TargetMode="External"/><Relationship Id="rId4" Type="http://schemas.openxmlformats.org/officeDocument/2006/relationships/hyperlink" Target="https://ora.umd.edu/proposal-development/locating-fundin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bg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47388B6-E596-304F-B6F3-576AF61DB0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612" t="8866"/>
          <a:stretch/>
        </p:blipFill>
        <p:spPr>
          <a:xfrm>
            <a:off x="-1" y="12699"/>
            <a:ext cx="5353212" cy="378913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870E85F-0740-0A4F-813B-4F60C1497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1278" y="1396997"/>
            <a:ext cx="7766936" cy="2653836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Verdana" charset="0"/>
                <a:ea typeface="Verdana" charset="0"/>
                <a:cs typeface="Verdana" charset="0"/>
              </a:rPr>
              <a:t>iSchool Orientation for New Full-Time Faculty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C2D63-2B7C-FE4E-9DE6-90EC521DF4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50833"/>
            <a:ext cx="9144000" cy="1010815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Research [Lucinda Botlero, 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Jacqueline 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Armstrong]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EA49BE-D61B-A54F-A98C-08DF102AE5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044761" y="-1607068"/>
            <a:ext cx="1505675" cy="57476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447FE7-77B1-3E40-BD0C-0EC643C1FB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4" y="5061648"/>
            <a:ext cx="4996209" cy="177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592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98C2D63-2B7C-FE4E-9DE6-90EC521DF4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6269" y="2419950"/>
            <a:ext cx="10945405" cy="443805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charset="0"/>
                <a:ea typeface="Calibri" charset="0"/>
                <a:cs typeface="Calibri" charset="0"/>
              </a:rPr>
              <a:t>Award Budget reflects the approved expenditures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charset="0"/>
                <a:ea typeface="Calibri" charset="0"/>
                <a:cs typeface="Calibri" charset="0"/>
              </a:rPr>
              <a:t>Personnel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charset="0"/>
                <a:ea typeface="Calibri" charset="0"/>
                <a:cs typeface="Calibri" charset="0"/>
              </a:rPr>
              <a:t>Travel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charset="0"/>
                <a:ea typeface="Calibri" charset="0"/>
                <a:cs typeface="Calibri" charset="0"/>
              </a:rPr>
              <a:t>Equipment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charset="0"/>
                <a:ea typeface="Calibri" charset="0"/>
                <a:cs typeface="Calibri" charset="0"/>
              </a:rPr>
              <a:t>Supplies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charset="0"/>
                <a:ea typeface="Calibri" charset="0"/>
                <a:cs typeface="Calibri" charset="0"/>
              </a:rPr>
              <a:t>Sub-awards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charset="0"/>
                <a:ea typeface="Calibri" charset="0"/>
                <a:cs typeface="Calibri" charset="0"/>
              </a:rPr>
              <a:t>Other Costs</a:t>
            </a:r>
            <a:r>
              <a:rPr lang="en-US" dirty="0">
                <a:latin typeface="Univers 47 Condensed Light" pitchFamily="2" charset="0"/>
              </a:rPr>
              <a:t/>
            </a:r>
            <a:br>
              <a:rPr lang="en-US" dirty="0">
                <a:latin typeface="Univers 47 Condensed Light" pitchFamily="2" charset="0"/>
              </a:rPr>
            </a:br>
            <a:endParaRPr lang="en-US" dirty="0">
              <a:latin typeface="Univers 47 Condensed Light" pitchFamily="2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160B95A-4E40-7D4B-BB66-4F6F0AFE57A7}"/>
              </a:ext>
            </a:extLst>
          </p:cNvPr>
          <p:cNvGrpSpPr/>
          <p:nvPr/>
        </p:nvGrpSpPr>
        <p:grpSpPr>
          <a:xfrm>
            <a:off x="7723450" y="370305"/>
            <a:ext cx="4289610" cy="767662"/>
            <a:chOff x="4528696" y="-14491"/>
            <a:chExt cx="8090947" cy="1447944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04278CF-0030-DE44-8110-C82411CD503C}"/>
                </a:ext>
              </a:extLst>
            </p:cNvPr>
            <p:cNvGrpSpPr/>
            <p:nvPr/>
          </p:nvGrpSpPr>
          <p:grpSpPr>
            <a:xfrm rot="10800000">
              <a:off x="5841775" y="-14491"/>
              <a:ext cx="6777868" cy="1447944"/>
              <a:chOff x="5171879" y="381736"/>
              <a:chExt cx="3207764" cy="685269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91FA79FB-C895-D644-9C48-D44CAB6D96AF}"/>
                  </a:ext>
                </a:extLst>
              </p:cNvPr>
              <p:cNvGrpSpPr/>
              <p:nvPr/>
            </p:nvGrpSpPr>
            <p:grpSpPr>
              <a:xfrm>
                <a:off x="5171879" y="381736"/>
                <a:ext cx="3207764" cy="685269"/>
                <a:chOff x="5171879" y="1"/>
                <a:chExt cx="3207764" cy="685269"/>
              </a:xfrm>
            </p:grpSpPr>
            <p:pic>
              <p:nvPicPr>
                <p:cNvPr id="19" name="Picture 18">
                  <a:extLst>
                    <a:ext uri="{FF2B5EF4-FFF2-40B4-BE49-F238E27FC236}">
                      <a16:creationId xmlns:a16="http://schemas.microsoft.com/office/drawing/2014/main" id="{7A5ACCD5-9B74-5440-9B7F-0ED06953779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 rot="16200000">
                  <a:off x="5997552" y="-825672"/>
                  <a:ext cx="586142" cy="2237487"/>
                </a:xfrm>
                <a:prstGeom prst="rect">
                  <a:avLst/>
                </a:prstGeom>
              </p:spPr>
            </p:pic>
            <p:pic>
              <p:nvPicPr>
                <p:cNvPr id="20" name="Picture 19">
                  <a:extLst>
                    <a:ext uri="{FF2B5EF4-FFF2-40B4-BE49-F238E27FC236}">
                      <a16:creationId xmlns:a16="http://schemas.microsoft.com/office/drawing/2014/main" id="{8DAC3454-C3BF-524B-AFBF-9FE13EF2489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 rot="5400000">
                  <a:off x="7434973" y="-259401"/>
                  <a:ext cx="392198" cy="1497143"/>
                </a:xfrm>
                <a:prstGeom prst="rect">
                  <a:avLst/>
                </a:prstGeom>
              </p:spPr>
            </p:pic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6D31DEFF-0825-A148-9B65-89D42DF37117}"/>
                  </a:ext>
                </a:extLst>
              </p:cNvPr>
              <p:cNvGrpSpPr/>
              <p:nvPr/>
            </p:nvGrpSpPr>
            <p:grpSpPr>
              <a:xfrm rot="10800000">
                <a:off x="5556965" y="498359"/>
                <a:ext cx="2689722" cy="522164"/>
                <a:chOff x="6882500" y="-337543"/>
                <a:chExt cx="5268621" cy="1022813"/>
              </a:xfrm>
            </p:grpSpPr>
            <p:pic>
              <p:nvPicPr>
                <p:cNvPr id="17" name="Picture 16">
                  <a:extLst>
                    <a:ext uri="{FF2B5EF4-FFF2-40B4-BE49-F238E27FC236}">
                      <a16:creationId xmlns:a16="http://schemas.microsoft.com/office/drawing/2014/main" id="{4572C6D4-D3BD-0C40-A90F-4AEE0660941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 rot="16200000">
                  <a:off x="10739307" y="-1163216"/>
                  <a:ext cx="586142" cy="2237487"/>
                </a:xfrm>
                <a:prstGeom prst="rect">
                  <a:avLst/>
                </a:prstGeom>
              </p:spPr>
            </p:pic>
            <p:pic>
              <p:nvPicPr>
                <p:cNvPr id="18" name="Picture 17">
                  <a:extLst>
                    <a:ext uri="{FF2B5EF4-FFF2-40B4-BE49-F238E27FC236}">
                      <a16:creationId xmlns:a16="http://schemas.microsoft.com/office/drawing/2014/main" id="{F0E4616A-FA5C-2D45-831A-3FCC2CE1B3B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 rot="5400000">
                  <a:off x="7434973" y="-259401"/>
                  <a:ext cx="392198" cy="1497143"/>
                </a:xfrm>
                <a:prstGeom prst="rect">
                  <a:avLst/>
                </a:prstGeom>
              </p:spPr>
            </p:pic>
          </p:grpSp>
        </p:grp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9229AB80-8C38-A746-B906-B1CC764FF8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5419350" y="-475485"/>
              <a:ext cx="632272" cy="241358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70E85F-0740-0A4F-813B-4F60C1497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269" y="983940"/>
            <a:ext cx="10357673" cy="943565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latin typeface="Verdana" charset="0"/>
                <a:ea typeface="Verdana" charset="0"/>
                <a:cs typeface="Verdana" charset="0"/>
              </a:rPr>
              <a:t>Award Expenditures</a:t>
            </a:r>
            <a:endParaRPr lang="en-US" sz="480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913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Award Expenditures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Business Managers will assist with:</a:t>
            </a:r>
          </a:p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Sponsored and start up fund expenditures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Procurement </a:t>
            </a:r>
          </a:p>
          <a:p>
            <a:pPr lvl="1"/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Research participant payments</a:t>
            </a:r>
          </a:p>
          <a:p>
            <a:pPr lvl="1"/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Non-travel reimbursements</a:t>
            </a:r>
          </a:p>
          <a:p>
            <a:pPr lvl="1"/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Advisory board payments</a:t>
            </a:r>
          </a:p>
          <a:p>
            <a:pPr lvl="1"/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Consultant payments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861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98C2D63-2B7C-FE4E-9DE6-90EC521DF4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2944" y="2163980"/>
            <a:ext cx="10945405" cy="443805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charset="0"/>
                <a:ea typeface="Calibri" charset="0"/>
                <a:cs typeface="Calibri" charset="0"/>
              </a:rPr>
              <a:t>Any change to the award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charset="0"/>
                <a:ea typeface="Calibri" charset="0"/>
                <a:cs typeface="Calibri" charset="0"/>
              </a:rPr>
              <a:t>Time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charset="0"/>
                <a:ea typeface="Calibri" charset="0"/>
                <a:cs typeface="Calibri" charset="0"/>
              </a:rPr>
              <a:t>Budget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charset="0"/>
                <a:ea typeface="Calibri" charset="0"/>
                <a:cs typeface="Calibri" charset="0"/>
              </a:rPr>
              <a:t>Personnel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charset="0"/>
                <a:ea typeface="Calibri" charset="0"/>
                <a:cs typeface="Calibri" charset="0"/>
              </a:rPr>
              <a:t>No-cost extension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charset="0"/>
                <a:ea typeface="Calibri" charset="0"/>
                <a:cs typeface="Calibri" charset="0"/>
              </a:rPr>
              <a:t>Budget revision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charset="0"/>
                <a:ea typeface="Calibri" charset="0"/>
                <a:cs typeface="Calibri" charset="0"/>
              </a:rPr>
              <a:t>Change of PI</a:t>
            </a:r>
            <a:endParaRPr lang="en-US" sz="2800" dirty="0">
              <a:latin typeface="Univers 47 Condensed Light" pitchFamily="2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160B95A-4E40-7D4B-BB66-4F6F0AFE57A7}"/>
              </a:ext>
            </a:extLst>
          </p:cNvPr>
          <p:cNvGrpSpPr/>
          <p:nvPr/>
        </p:nvGrpSpPr>
        <p:grpSpPr>
          <a:xfrm>
            <a:off x="7723450" y="370305"/>
            <a:ext cx="4289610" cy="767662"/>
            <a:chOff x="4528696" y="-14491"/>
            <a:chExt cx="8090947" cy="1447944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04278CF-0030-DE44-8110-C82411CD503C}"/>
                </a:ext>
              </a:extLst>
            </p:cNvPr>
            <p:cNvGrpSpPr/>
            <p:nvPr/>
          </p:nvGrpSpPr>
          <p:grpSpPr>
            <a:xfrm rot="10800000">
              <a:off x="5841775" y="-14491"/>
              <a:ext cx="6777868" cy="1447944"/>
              <a:chOff x="5171879" y="381736"/>
              <a:chExt cx="3207764" cy="685269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91FA79FB-C895-D644-9C48-D44CAB6D96AF}"/>
                  </a:ext>
                </a:extLst>
              </p:cNvPr>
              <p:cNvGrpSpPr/>
              <p:nvPr/>
            </p:nvGrpSpPr>
            <p:grpSpPr>
              <a:xfrm>
                <a:off x="5171879" y="381736"/>
                <a:ext cx="3207764" cy="685269"/>
                <a:chOff x="5171879" y="1"/>
                <a:chExt cx="3207764" cy="685269"/>
              </a:xfrm>
            </p:grpSpPr>
            <p:pic>
              <p:nvPicPr>
                <p:cNvPr id="19" name="Picture 18">
                  <a:extLst>
                    <a:ext uri="{FF2B5EF4-FFF2-40B4-BE49-F238E27FC236}">
                      <a16:creationId xmlns:a16="http://schemas.microsoft.com/office/drawing/2014/main" id="{7A5ACCD5-9B74-5440-9B7F-0ED06953779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 rot="16200000">
                  <a:off x="5997552" y="-825672"/>
                  <a:ext cx="586142" cy="2237487"/>
                </a:xfrm>
                <a:prstGeom prst="rect">
                  <a:avLst/>
                </a:prstGeom>
              </p:spPr>
            </p:pic>
            <p:pic>
              <p:nvPicPr>
                <p:cNvPr id="20" name="Picture 19">
                  <a:extLst>
                    <a:ext uri="{FF2B5EF4-FFF2-40B4-BE49-F238E27FC236}">
                      <a16:creationId xmlns:a16="http://schemas.microsoft.com/office/drawing/2014/main" id="{8DAC3454-C3BF-524B-AFBF-9FE13EF2489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 rot="5400000">
                  <a:off x="7434973" y="-259401"/>
                  <a:ext cx="392198" cy="1497143"/>
                </a:xfrm>
                <a:prstGeom prst="rect">
                  <a:avLst/>
                </a:prstGeom>
              </p:spPr>
            </p:pic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6D31DEFF-0825-A148-9B65-89D42DF37117}"/>
                  </a:ext>
                </a:extLst>
              </p:cNvPr>
              <p:cNvGrpSpPr/>
              <p:nvPr/>
            </p:nvGrpSpPr>
            <p:grpSpPr>
              <a:xfrm rot="10800000">
                <a:off x="5556965" y="498359"/>
                <a:ext cx="2689722" cy="522164"/>
                <a:chOff x="6882500" y="-337543"/>
                <a:chExt cx="5268621" cy="1022813"/>
              </a:xfrm>
            </p:grpSpPr>
            <p:pic>
              <p:nvPicPr>
                <p:cNvPr id="17" name="Picture 16">
                  <a:extLst>
                    <a:ext uri="{FF2B5EF4-FFF2-40B4-BE49-F238E27FC236}">
                      <a16:creationId xmlns:a16="http://schemas.microsoft.com/office/drawing/2014/main" id="{4572C6D4-D3BD-0C40-A90F-4AEE0660941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 rot="16200000">
                  <a:off x="10739307" y="-1163216"/>
                  <a:ext cx="586142" cy="2237487"/>
                </a:xfrm>
                <a:prstGeom prst="rect">
                  <a:avLst/>
                </a:prstGeom>
              </p:spPr>
            </p:pic>
            <p:pic>
              <p:nvPicPr>
                <p:cNvPr id="18" name="Picture 17">
                  <a:extLst>
                    <a:ext uri="{FF2B5EF4-FFF2-40B4-BE49-F238E27FC236}">
                      <a16:creationId xmlns:a16="http://schemas.microsoft.com/office/drawing/2014/main" id="{F0E4616A-FA5C-2D45-831A-3FCC2CE1B3B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 rot="5400000">
                  <a:off x="7434973" y="-259401"/>
                  <a:ext cx="392198" cy="1497143"/>
                </a:xfrm>
                <a:prstGeom prst="rect">
                  <a:avLst/>
                </a:prstGeom>
              </p:spPr>
            </p:pic>
          </p:grpSp>
        </p:grp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9229AB80-8C38-A746-B906-B1CC764FF8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5419350" y="-475485"/>
              <a:ext cx="632272" cy="241358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70E85F-0740-0A4F-813B-4F60C1497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269" y="983940"/>
            <a:ext cx="10357673" cy="943565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latin typeface="Verdana" charset="0"/>
                <a:ea typeface="Verdana" charset="0"/>
                <a:cs typeface="Verdana" charset="0"/>
              </a:rPr>
              <a:t>Award Modification</a:t>
            </a:r>
            <a:endParaRPr lang="en-US" sz="480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458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98C2D63-2B7C-FE4E-9DE6-90EC521DF4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6269" y="2200875"/>
            <a:ext cx="11050906" cy="443805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charset="0"/>
                <a:ea typeface="Calibri" charset="0"/>
                <a:cs typeface="Calibri" charset="0"/>
              </a:rPr>
              <a:t>Distributed quarterly </a:t>
            </a:r>
            <a:r>
              <a:rPr lang="en-US" sz="3600" dirty="0">
                <a:latin typeface="Calibri" charset="0"/>
                <a:ea typeface="Calibri" charset="0"/>
                <a:cs typeface="Calibri" charset="0"/>
              </a:rPr>
              <a:t> </a:t>
            </a:r>
            <a:endParaRPr lang="en-US" sz="3600" dirty="0" smtClean="0">
              <a:latin typeface="Calibri" charset="0"/>
              <a:ea typeface="Calibri" charset="0"/>
              <a:cs typeface="Calibri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charset="0"/>
                <a:ea typeface="Calibri" charset="0"/>
                <a:cs typeface="Calibri" charset="0"/>
              </a:rPr>
              <a:t>Financial report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charset="0"/>
                <a:cs typeface="Calibri" charset="0"/>
              </a:rPr>
              <a:t>Budget Tracker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charset="0"/>
                <a:cs typeface="Calibri" charset="0"/>
              </a:rPr>
              <a:t>Salaries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charset="0"/>
                <a:cs typeface="Calibri" charset="0"/>
              </a:rPr>
              <a:t>Expenses</a:t>
            </a:r>
            <a:r>
              <a:rPr lang="en-US" dirty="0">
                <a:latin typeface="Univers 47 Condensed Light" pitchFamily="2" charset="0"/>
              </a:rPr>
              <a:t/>
            </a:r>
            <a:br>
              <a:rPr lang="en-US" dirty="0">
                <a:latin typeface="Univers 47 Condensed Light" pitchFamily="2" charset="0"/>
              </a:rPr>
            </a:br>
            <a:endParaRPr lang="en-US" dirty="0">
              <a:latin typeface="Univers 47 Condensed Light" pitchFamily="2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160B95A-4E40-7D4B-BB66-4F6F0AFE57A7}"/>
              </a:ext>
            </a:extLst>
          </p:cNvPr>
          <p:cNvGrpSpPr/>
          <p:nvPr/>
        </p:nvGrpSpPr>
        <p:grpSpPr>
          <a:xfrm>
            <a:off x="7723450" y="370305"/>
            <a:ext cx="4289610" cy="767662"/>
            <a:chOff x="4528696" y="-14491"/>
            <a:chExt cx="8090947" cy="1447944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04278CF-0030-DE44-8110-C82411CD503C}"/>
                </a:ext>
              </a:extLst>
            </p:cNvPr>
            <p:cNvGrpSpPr/>
            <p:nvPr/>
          </p:nvGrpSpPr>
          <p:grpSpPr>
            <a:xfrm rot="10800000">
              <a:off x="5841775" y="-14491"/>
              <a:ext cx="6777868" cy="1447944"/>
              <a:chOff x="5171879" y="381736"/>
              <a:chExt cx="3207764" cy="685269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91FA79FB-C895-D644-9C48-D44CAB6D96AF}"/>
                  </a:ext>
                </a:extLst>
              </p:cNvPr>
              <p:cNvGrpSpPr/>
              <p:nvPr/>
            </p:nvGrpSpPr>
            <p:grpSpPr>
              <a:xfrm>
                <a:off x="5171879" y="381736"/>
                <a:ext cx="3207764" cy="685269"/>
                <a:chOff x="5171879" y="1"/>
                <a:chExt cx="3207764" cy="685269"/>
              </a:xfrm>
            </p:grpSpPr>
            <p:pic>
              <p:nvPicPr>
                <p:cNvPr id="19" name="Picture 18">
                  <a:extLst>
                    <a:ext uri="{FF2B5EF4-FFF2-40B4-BE49-F238E27FC236}">
                      <a16:creationId xmlns:a16="http://schemas.microsoft.com/office/drawing/2014/main" id="{7A5ACCD5-9B74-5440-9B7F-0ED06953779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 rot="16200000">
                  <a:off x="5997552" y="-825672"/>
                  <a:ext cx="586142" cy="2237487"/>
                </a:xfrm>
                <a:prstGeom prst="rect">
                  <a:avLst/>
                </a:prstGeom>
              </p:spPr>
            </p:pic>
            <p:pic>
              <p:nvPicPr>
                <p:cNvPr id="20" name="Picture 19">
                  <a:extLst>
                    <a:ext uri="{FF2B5EF4-FFF2-40B4-BE49-F238E27FC236}">
                      <a16:creationId xmlns:a16="http://schemas.microsoft.com/office/drawing/2014/main" id="{8DAC3454-C3BF-524B-AFBF-9FE13EF2489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 rot="5400000">
                  <a:off x="7434973" y="-259401"/>
                  <a:ext cx="392198" cy="1497143"/>
                </a:xfrm>
                <a:prstGeom prst="rect">
                  <a:avLst/>
                </a:prstGeom>
              </p:spPr>
            </p:pic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6D31DEFF-0825-A148-9B65-89D42DF37117}"/>
                  </a:ext>
                </a:extLst>
              </p:cNvPr>
              <p:cNvGrpSpPr/>
              <p:nvPr/>
            </p:nvGrpSpPr>
            <p:grpSpPr>
              <a:xfrm rot="10800000">
                <a:off x="5556965" y="498359"/>
                <a:ext cx="2689722" cy="522164"/>
                <a:chOff x="6882500" y="-337543"/>
                <a:chExt cx="5268621" cy="1022813"/>
              </a:xfrm>
            </p:grpSpPr>
            <p:pic>
              <p:nvPicPr>
                <p:cNvPr id="17" name="Picture 16">
                  <a:extLst>
                    <a:ext uri="{FF2B5EF4-FFF2-40B4-BE49-F238E27FC236}">
                      <a16:creationId xmlns:a16="http://schemas.microsoft.com/office/drawing/2014/main" id="{4572C6D4-D3BD-0C40-A90F-4AEE0660941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 rot="16200000">
                  <a:off x="10739307" y="-1163216"/>
                  <a:ext cx="586142" cy="2237487"/>
                </a:xfrm>
                <a:prstGeom prst="rect">
                  <a:avLst/>
                </a:prstGeom>
              </p:spPr>
            </p:pic>
            <p:pic>
              <p:nvPicPr>
                <p:cNvPr id="18" name="Picture 17">
                  <a:extLst>
                    <a:ext uri="{FF2B5EF4-FFF2-40B4-BE49-F238E27FC236}">
                      <a16:creationId xmlns:a16="http://schemas.microsoft.com/office/drawing/2014/main" id="{F0E4616A-FA5C-2D45-831A-3FCC2CE1B3B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 rot="5400000">
                  <a:off x="7434973" y="-259401"/>
                  <a:ext cx="392198" cy="1497143"/>
                </a:xfrm>
                <a:prstGeom prst="rect">
                  <a:avLst/>
                </a:prstGeom>
              </p:spPr>
            </p:pic>
          </p:grpSp>
        </p:grp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9229AB80-8C38-A746-B906-B1CC764FF8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5419350" y="-475485"/>
              <a:ext cx="632272" cy="241358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70E85F-0740-0A4F-813B-4F60C1497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269" y="983940"/>
            <a:ext cx="10357673" cy="943565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latin typeface="Verdana" charset="0"/>
                <a:ea typeface="Verdana" charset="0"/>
                <a:cs typeface="Verdana" charset="0"/>
              </a:rPr>
              <a:t>Award Financial Reports</a:t>
            </a:r>
            <a:endParaRPr lang="en-US" sz="480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26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Budget Tracker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339492"/>
              </p:ext>
            </p:extLst>
          </p:nvPr>
        </p:nvGraphicFramePr>
        <p:xfrm>
          <a:off x="1228725" y="1076324"/>
          <a:ext cx="10363201" cy="5638053"/>
        </p:xfrm>
        <a:graphic>
          <a:graphicData uri="http://schemas.openxmlformats.org/drawingml/2006/table">
            <a:tbl>
              <a:tblPr/>
              <a:tblGrid>
                <a:gridCol w="3905652">
                  <a:extLst>
                    <a:ext uri="{9D8B030D-6E8A-4147-A177-3AD203B41FA5}">
                      <a16:colId xmlns:a16="http://schemas.microsoft.com/office/drawing/2014/main" val="1913819013"/>
                    </a:ext>
                  </a:extLst>
                </a:gridCol>
                <a:gridCol w="1763507">
                  <a:extLst>
                    <a:ext uri="{9D8B030D-6E8A-4147-A177-3AD203B41FA5}">
                      <a16:colId xmlns:a16="http://schemas.microsoft.com/office/drawing/2014/main" val="2242571983"/>
                    </a:ext>
                  </a:extLst>
                </a:gridCol>
                <a:gridCol w="1493795">
                  <a:extLst>
                    <a:ext uri="{9D8B030D-6E8A-4147-A177-3AD203B41FA5}">
                      <a16:colId xmlns:a16="http://schemas.microsoft.com/office/drawing/2014/main" val="3951432997"/>
                    </a:ext>
                  </a:extLst>
                </a:gridCol>
                <a:gridCol w="1535288">
                  <a:extLst>
                    <a:ext uri="{9D8B030D-6E8A-4147-A177-3AD203B41FA5}">
                      <a16:colId xmlns:a16="http://schemas.microsoft.com/office/drawing/2014/main" val="2387458459"/>
                    </a:ext>
                  </a:extLst>
                </a:gridCol>
                <a:gridCol w="1664959">
                  <a:extLst>
                    <a:ext uri="{9D8B030D-6E8A-4147-A177-3AD203B41FA5}">
                      <a16:colId xmlns:a16="http://schemas.microsoft.com/office/drawing/2014/main" val="1614883878"/>
                    </a:ext>
                  </a:extLst>
                </a:gridCol>
              </a:tblGrid>
              <a:tr h="31153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XXXXXXXX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8748509"/>
                  </a:ext>
                </a:extLst>
              </a:tr>
              <a:tr h="31153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Joe Smith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6009256"/>
                  </a:ext>
                </a:extLst>
              </a:tr>
              <a:tr h="31153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Title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NSF Grant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472489"/>
                  </a:ext>
                </a:extLst>
              </a:tr>
              <a:tr h="31153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Sponsor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1813263"/>
                  </a:ext>
                </a:extLst>
              </a:tr>
              <a:tr h="354057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Award Dates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09/15/2018 - 08/31/2021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57045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1918046"/>
                  </a:ext>
                </a:extLst>
              </a:tr>
              <a:tr h="950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Expenditures thru July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Projected Expenses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Projected Final Balance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3157999"/>
                  </a:ext>
                </a:extLst>
              </a:tr>
              <a:tr h="3115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 Summer Salary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9,603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3,607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(289)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7915959"/>
                  </a:ext>
                </a:extLst>
              </a:tr>
              <a:tr h="29595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Graduate Assistant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58,608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105619"/>
                  </a:ext>
                </a:extLst>
              </a:tr>
              <a:tr h="3115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Fringe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33,769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9,516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14,437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9,816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548938"/>
                  </a:ext>
                </a:extLst>
              </a:tr>
              <a:tr h="3115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Tuition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9,503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(19,503)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348961"/>
                  </a:ext>
                </a:extLst>
              </a:tr>
              <a:tr h="3115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5,671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3,329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06487"/>
                  </a:ext>
                </a:extLst>
              </a:tr>
              <a:tr h="3115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IDC - 52%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84,433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35,013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39,859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976824"/>
                  </a:ext>
                </a:extLst>
              </a:tr>
              <a:tr h="32711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Account 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246,805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111,849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126,511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8,445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87809"/>
                  </a:ext>
                </a:extLst>
              </a:tr>
              <a:tr h="31153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53506"/>
                  </a:ext>
                </a:extLst>
              </a:tr>
              <a:tr h="3115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AVAILABLE TO SPEND: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5,556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824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221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Salaries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215799"/>
              </p:ext>
            </p:extLst>
          </p:nvPr>
        </p:nvGraphicFramePr>
        <p:xfrm>
          <a:off x="1962910" y="1312499"/>
          <a:ext cx="9009890" cy="5210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Worksheet" r:id="rId4" imgW="6324488" imgH="3657600" progId="Excel.Sheet.12">
                  <p:embed/>
                </p:oleObj>
              </mc:Choice>
              <mc:Fallback>
                <p:oleObj name="Worksheet" r:id="rId4" imgW="6324488" imgH="36576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62910" y="1312499"/>
                        <a:ext cx="9009890" cy="52105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095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386505"/>
              </p:ext>
            </p:extLst>
          </p:nvPr>
        </p:nvGraphicFramePr>
        <p:xfrm>
          <a:off x="249477" y="1819275"/>
          <a:ext cx="11784461" cy="2455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Worksheet" r:id="rId3" imgW="14125463" imgH="2943225" progId="Excel.Sheet.12">
                  <p:embed/>
                </p:oleObj>
              </mc:Choice>
              <mc:Fallback>
                <p:oleObj name="Worksheet" r:id="rId3" imgW="14125463" imgH="29432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9477" y="1819275"/>
                        <a:ext cx="11784461" cy="24558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9468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98C2D63-2B7C-FE4E-9DE6-90EC521DF4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6269" y="2419950"/>
            <a:ext cx="10812781" cy="443805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charset="0"/>
                <a:ea typeface="Calibri" charset="0"/>
                <a:cs typeface="Calibri" charset="0"/>
              </a:rPr>
              <a:t>Final financial report</a:t>
            </a:r>
            <a:r>
              <a:rPr lang="en-US" sz="3600" dirty="0">
                <a:latin typeface="Calibri" charset="0"/>
                <a:ea typeface="Calibri" charset="0"/>
                <a:cs typeface="Calibri" charset="0"/>
              </a:rPr>
              <a:t> </a:t>
            </a:r>
            <a:endParaRPr lang="en-US" sz="3600" dirty="0" smtClean="0">
              <a:latin typeface="Calibri" charset="0"/>
              <a:ea typeface="Calibri" charset="0"/>
              <a:cs typeface="Calibri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charset="0"/>
                <a:ea typeface="Calibri" charset="0"/>
                <a:cs typeface="Calibri" charset="0"/>
              </a:rPr>
              <a:t>PI is solely responsible for any technical aspects of the closeout. Example-technical reports to the sponsor.</a:t>
            </a:r>
          </a:p>
          <a:p>
            <a:pPr algn="l"/>
            <a:r>
              <a:rPr lang="en-US" dirty="0">
                <a:latin typeface="Univers 47 Condensed Light" pitchFamily="2" charset="0"/>
              </a:rPr>
              <a:t/>
            </a:r>
            <a:br>
              <a:rPr lang="en-US" dirty="0">
                <a:latin typeface="Univers 47 Condensed Light" pitchFamily="2" charset="0"/>
              </a:rPr>
            </a:br>
            <a:endParaRPr lang="en-US" dirty="0">
              <a:latin typeface="Univers 47 Condensed Light" pitchFamily="2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160B95A-4E40-7D4B-BB66-4F6F0AFE57A7}"/>
              </a:ext>
            </a:extLst>
          </p:cNvPr>
          <p:cNvGrpSpPr/>
          <p:nvPr/>
        </p:nvGrpSpPr>
        <p:grpSpPr>
          <a:xfrm>
            <a:off x="7723450" y="370305"/>
            <a:ext cx="4289610" cy="767662"/>
            <a:chOff x="4528696" y="-14491"/>
            <a:chExt cx="8090947" cy="1447944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04278CF-0030-DE44-8110-C82411CD503C}"/>
                </a:ext>
              </a:extLst>
            </p:cNvPr>
            <p:cNvGrpSpPr/>
            <p:nvPr/>
          </p:nvGrpSpPr>
          <p:grpSpPr>
            <a:xfrm rot="10800000">
              <a:off x="5841775" y="-14491"/>
              <a:ext cx="6777868" cy="1447944"/>
              <a:chOff x="5171879" y="381736"/>
              <a:chExt cx="3207764" cy="685269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91FA79FB-C895-D644-9C48-D44CAB6D96AF}"/>
                  </a:ext>
                </a:extLst>
              </p:cNvPr>
              <p:cNvGrpSpPr/>
              <p:nvPr/>
            </p:nvGrpSpPr>
            <p:grpSpPr>
              <a:xfrm>
                <a:off x="5171879" y="381736"/>
                <a:ext cx="3207764" cy="685269"/>
                <a:chOff x="5171879" y="1"/>
                <a:chExt cx="3207764" cy="685269"/>
              </a:xfrm>
            </p:grpSpPr>
            <p:pic>
              <p:nvPicPr>
                <p:cNvPr id="19" name="Picture 18">
                  <a:extLst>
                    <a:ext uri="{FF2B5EF4-FFF2-40B4-BE49-F238E27FC236}">
                      <a16:creationId xmlns:a16="http://schemas.microsoft.com/office/drawing/2014/main" id="{7A5ACCD5-9B74-5440-9B7F-0ED06953779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 rot="16200000">
                  <a:off x="5997552" y="-825672"/>
                  <a:ext cx="586142" cy="2237487"/>
                </a:xfrm>
                <a:prstGeom prst="rect">
                  <a:avLst/>
                </a:prstGeom>
              </p:spPr>
            </p:pic>
            <p:pic>
              <p:nvPicPr>
                <p:cNvPr id="20" name="Picture 19">
                  <a:extLst>
                    <a:ext uri="{FF2B5EF4-FFF2-40B4-BE49-F238E27FC236}">
                      <a16:creationId xmlns:a16="http://schemas.microsoft.com/office/drawing/2014/main" id="{8DAC3454-C3BF-524B-AFBF-9FE13EF2489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 rot="5400000">
                  <a:off x="7434973" y="-259401"/>
                  <a:ext cx="392198" cy="1497143"/>
                </a:xfrm>
                <a:prstGeom prst="rect">
                  <a:avLst/>
                </a:prstGeom>
              </p:spPr>
            </p:pic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6D31DEFF-0825-A148-9B65-89D42DF37117}"/>
                  </a:ext>
                </a:extLst>
              </p:cNvPr>
              <p:cNvGrpSpPr/>
              <p:nvPr/>
            </p:nvGrpSpPr>
            <p:grpSpPr>
              <a:xfrm rot="10800000">
                <a:off x="5556965" y="498359"/>
                <a:ext cx="2689722" cy="522164"/>
                <a:chOff x="6882500" y="-337543"/>
                <a:chExt cx="5268621" cy="1022813"/>
              </a:xfrm>
            </p:grpSpPr>
            <p:pic>
              <p:nvPicPr>
                <p:cNvPr id="17" name="Picture 16">
                  <a:extLst>
                    <a:ext uri="{FF2B5EF4-FFF2-40B4-BE49-F238E27FC236}">
                      <a16:creationId xmlns:a16="http://schemas.microsoft.com/office/drawing/2014/main" id="{4572C6D4-D3BD-0C40-A90F-4AEE0660941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 rot="16200000">
                  <a:off x="10739307" y="-1163216"/>
                  <a:ext cx="586142" cy="2237487"/>
                </a:xfrm>
                <a:prstGeom prst="rect">
                  <a:avLst/>
                </a:prstGeom>
              </p:spPr>
            </p:pic>
            <p:pic>
              <p:nvPicPr>
                <p:cNvPr id="18" name="Picture 17">
                  <a:extLst>
                    <a:ext uri="{FF2B5EF4-FFF2-40B4-BE49-F238E27FC236}">
                      <a16:creationId xmlns:a16="http://schemas.microsoft.com/office/drawing/2014/main" id="{F0E4616A-FA5C-2D45-831A-3FCC2CE1B3B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 rot="5400000">
                  <a:off x="7434973" y="-259401"/>
                  <a:ext cx="392198" cy="1497143"/>
                </a:xfrm>
                <a:prstGeom prst="rect">
                  <a:avLst/>
                </a:prstGeom>
              </p:spPr>
            </p:pic>
          </p:grpSp>
        </p:grp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9229AB80-8C38-A746-B906-B1CC764FF8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5419350" y="-475485"/>
              <a:ext cx="632272" cy="241358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70E85F-0740-0A4F-813B-4F60C1497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269" y="983940"/>
            <a:ext cx="10357673" cy="943565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latin typeface="Verdana" charset="0"/>
                <a:ea typeface="Verdana" charset="0"/>
                <a:cs typeface="Verdana" charset="0"/>
              </a:rPr>
              <a:t>Award Closeout</a:t>
            </a:r>
            <a:endParaRPr lang="en-US" sz="480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77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7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iSchool Research Business Managers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Lucinda Botlero- </a:t>
            </a:r>
            <a:r>
              <a:rPr lang="en-US" dirty="0" smtClean="0">
                <a:hlinkClick r:id="rId2"/>
              </a:rPr>
              <a:t>lbotlero@umd.edu</a:t>
            </a:r>
            <a:endParaRPr lang="en-US" dirty="0" smtClean="0"/>
          </a:p>
          <a:p>
            <a:r>
              <a:rPr lang="en-US" dirty="0" smtClean="0"/>
              <a:t>Jacqueline Armstrong- </a:t>
            </a:r>
            <a:r>
              <a:rPr lang="en-US" dirty="0" smtClean="0">
                <a:hlinkClick r:id="rId3"/>
              </a:rPr>
              <a:t>jarmstr3@umd.edu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32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68D902E-BF4C-C941-A0BE-5850C86E9C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596"/>
          <a:stretch/>
        </p:blipFill>
        <p:spPr>
          <a:xfrm>
            <a:off x="0" y="1527102"/>
            <a:ext cx="4308714" cy="312964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55371-837F-A840-9B1D-CECB2643D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0651" y="1127050"/>
            <a:ext cx="6341016" cy="46039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5000" dirty="0" smtClean="0">
                <a:latin typeface="Verdana" charset="0"/>
                <a:ea typeface="Verdana" charset="0"/>
                <a:cs typeface="Verdana" charset="0"/>
              </a:rPr>
              <a:t>Pre-Award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800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584200"/>
          </a:xfrm>
        </p:spPr>
        <p:txBody>
          <a:bodyPr>
            <a:normAutofit/>
          </a:bodyPr>
          <a:lstStyle/>
          <a:p>
            <a:pPr algn="ctr"/>
            <a:r>
              <a:rPr lang="en-US" sz="1800" dirty="0" smtClean="0"/>
              <a:t>Proposal Development Process</a:t>
            </a: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7862572"/>
              </p:ext>
            </p:extLst>
          </p:nvPr>
        </p:nvGraphicFramePr>
        <p:xfrm>
          <a:off x="368300" y="736600"/>
          <a:ext cx="11480800" cy="5683479"/>
        </p:xfrm>
        <a:graphic>
          <a:graphicData uri="http://schemas.openxmlformats.org/drawingml/2006/table">
            <a:tbl>
              <a:tblPr firstRow="1" firstCol="1" bandRow="1"/>
              <a:tblGrid>
                <a:gridCol w="3826342">
                  <a:extLst>
                    <a:ext uri="{9D8B030D-6E8A-4147-A177-3AD203B41FA5}">
                      <a16:colId xmlns:a16="http://schemas.microsoft.com/office/drawing/2014/main" val="4042393015"/>
                    </a:ext>
                  </a:extLst>
                </a:gridCol>
                <a:gridCol w="3827229">
                  <a:extLst>
                    <a:ext uri="{9D8B030D-6E8A-4147-A177-3AD203B41FA5}">
                      <a16:colId xmlns:a16="http://schemas.microsoft.com/office/drawing/2014/main" val="3199284133"/>
                    </a:ext>
                  </a:extLst>
                </a:gridCol>
                <a:gridCol w="3827229">
                  <a:extLst>
                    <a:ext uri="{9D8B030D-6E8A-4147-A177-3AD203B41FA5}">
                      <a16:colId xmlns:a16="http://schemas.microsoft.com/office/drawing/2014/main" val="1392983387"/>
                    </a:ext>
                  </a:extLst>
                </a:gridCol>
              </a:tblGrid>
              <a:tr h="1764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PI’s </a:t>
                      </a:r>
                      <a:r>
                        <a:rPr lang="en-US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Responsibilities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Business Manager(BM)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Office of Research Administration(ORA)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057551"/>
                  </a:ext>
                </a:extLst>
              </a:tr>
              <a:tr h="5487772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Narrative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 and </a:t>
                      </a: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Pending(NSF)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Bio-sketch(NSF)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CoA(NSF)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Thoroughly review RFP to know requirements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required and supplemental documents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Provided bulleted budget wishlist to Business Manager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Finalize budget justification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Certify proposal in KR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 provides sub’s budget contact info to BM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 ensures and confirms that sub has active registration in sams.gov to receive federal funding (takes 4-6 weeks for new registrations)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NSF-provide NSF ID # and PIN for Fastlane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Grants.gov-provide workspace access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Upload all docs (other than budget and budget justification) in sponsor specific submission platforms.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Give ORA access to submission platforms and route proposal to ORA, to review and submit the proposal to the sponsor.</a:t>
                      </a: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**Please notify Luis Cortes at </a:t>
                      </a:r>
                      <a:r>
                        <a:rPr lang="en-US" sz="12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 lcortes@umd.edu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at the proposal development stage, if your proposal has human subjects and sponsor requires IRB for submission.***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960" marR="44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draft budget based on PI’s wish list and send for review/confirmation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Upload all KR items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Serve as ORA liaison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Sub-awards:</a:t>
                      </a:r>
                      <a:r>
                        <a:rPr lang="en-US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collect sub-awardee’s budget and budget</a:t>
                      </a:r>
                      <a:r>
                        <a:rPr lang="en-US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justification </a:t>
                      </a: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submitted administrative </a:t>
                      </a: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docs(sub-award commitment form)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Create/upload final budget in  sponsor specific platforms and attach final budget justification provided by the PI.</a:t>
                      </a:r>
                    </a:p>
                  </a:txBody>
                  <a:tcPr marL="44960" marR="44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Answer </a:t>
                      </a: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questions from PIs’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</a:t>
                      </a: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BMs’.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final proposal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Submit the final</a:t>
                      </a:r>
                      <a:r>
                        <a:rPr lang="en-US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proposal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Communicate with sponsor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Lead appeal process(if there to be any)</a:t>
                      </a:r>
                    </a:p>
                  </a:txBody>
                  <a:tcPr marL="44960" marR="44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467351"/>
                  </a:ext>
                </a:extLst>
              </a:tr>
            </a:tbl>
          </a:graphicData>
        </a:graphic>
      </p:graphicFrame>
      <p:sp>
        <p:nvSpPr>
          <p:cNvPr id="5" name="Rectangle 1">
            <a:hlinkClick r:id="rId2"/>
          </p:cNvPr>
          <p:cNvSpPr>
            <a:spLocks noChangeArrowheads="1"/>
          </p:cNvSpPr>
          <p:nvPr/>
        </p:nvSpPr>
        <p:spPr bwMode="auto">
          <a:xfrm>
            <a:off x="0" y="60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47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9575"/>
          </a:xfrm>
        </p:spPr>
        <p:txBody>
          <a:bodyPr>
            <a:normAutofit/>
          </a:bodyPr>
          <a:lstStyle/>
          <a:p>
            <a:pPr algn="ctr"/>
            <a:r>
              <a:rPr lang="en-US" sz="1600" b="1" dirty="0" smtClean="0">
                <a:latin typeface="+mn-lt"/>
              </a:rPr>
              <a:t>Proposal Development Timeline</a:t>
            </a:r>
            <a:endParaRPr lang="en-US" sz="1600" b="1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586103"/>
              </p:ext>
            </p:extLst>
          </p:nvPr>
        </p:nvGraphicFramePr>
        <p:xfrm>
          <a:off x="355599" y="691115"/>
          <a:ext cx="11468100" cy="6080394"/>
        </p:xfrm>
        <a:graphic>
          <a:graphicData uri="http://schemas.openxmlformats.org/drawingml/2006/table">
            <a:tbl>
              <a:tblPr firstRow="1" firstCol="1" bandRow="1"/>
              <a:tblGrid>
                <a:gridCol w="4281550">
                  <a:extLst>
                    <a:ext uri="{9D8B030D-6E8A-4147-A177-3AD203B41FA5}">
                      <a16:colId xmlns:a16="http://schemas.microsoft.com/office/drawing/2014/main" val="1306553036"/>
                    </a:ext>
                  </a:extLst>
                </a:gridCol>
                <a:gridCol w="3442305">
                  <a:extLst>
                    <a:ext uri="{9D8B030D-6E8A-4147-A177-3AD203B41FA5}">
                      <a16:colId xmlns:a16="http://schemas.microsoft.com/office/drawing/2014/main" val="3879200066"/>
                    </a:ext>
                  </a:extLst>
                </a:gridCol>
                <a:gridCol w="3744245">
                  <a:extLst>
                    <a:ext uri="{9D8B030D-6E8A-4147-A177-3AD203B41FA5}">
                      <a16:colId xmlns:a16="http://schemas.microsoft.com/office/drawing/2014/main" val="35867520"/>
                    </a:ext>
                  </a:extLst>
                </a:gridCol>
              </a:tblGrid>
              <a:tr h="2486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Proposal Type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3" marR="6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Deadline for BM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3" marR="6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Deadline for ORA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3" marR="6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4271362"/>
                  </a:ext>
                </a:extLst>
              </a:tr>
              <a:tr h="23478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proposal that has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sub-award/s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anticipated budget of over </a:t>
                      </a:r>
                      <a:r>
                        <a:rPr lang="en-US" sz="13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200K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</a:t>
                      </a:r>
                      <a:r>
                        <a:rPr lang="en-US" sz="135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5-yr proposal </a:t>
                      </a:r>
                      <a:endParaRPr lang="en-US" sz="13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administrative salary budgeted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cost share (including UMD as subawardee)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 unique sponsor specific requirements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limited submissions/restricted per </a:t>
                      </a:r>
                      <a:r>
                        <a:rPr lang="en-US" sz="13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organization</a:t>
                      </a:r>
                      <a:endParaRPr lang="en-US" sz="13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3" marR="6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BM must be notified and provided with RFP, at a minimum of </a:t>
                      </a:r>
                      <a:r>
                        <a:rPr lang="en-US" sz="13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 </a:t>
                      </a:r>
                      <a:r>
                        <a:rPr lang="en-US" sz="13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days prior to the sponsor’s submission deadline or </a:t>
                      </a:r>
                      <a:r>
                        <a:rPr lang="en-US" sz="13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earlier. Final</a:t>
                      </a:r>
                      <a:r>
                        <a:rPr lang="en-US" sz="135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</a:t>
                      </a:r>
                      <a:r>
                        <a:rPr lang="en-US" sz="13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udget </a:t>
                      </a:r>
                      <a:r>
                        <a:rPr lang="en-US" sz="13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wishlist must be provided at a minimum of 30 days prior.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3" marR="6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Contract Administrator requires 6 business days to review the full proposal, from the date the completed proposal is routed in submission platform to ORA.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3" marR="6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239827"/>
                  </a:ext>
                </a:extLst>
              </a:tr>
              <a:tr h="1296355">
                <a:tc>
                  <a:txBody>
                    <a:bodyPr/>
                    <a:lstStyle/>
                    <a:p>
                      <a:pPr marL="342900" marR="0" lvl="0" indent="-3429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5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proposal with</a:t>
                      </a:r>
                      <a:r>
                        <a:rPr lang="en-US" sz="135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&gt;1M budget</a:t>
                      </a:r>
                      <a:endParaRPr lang="en-US" sz="135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3" marR="6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BM must be notified and provided with RFP, at a minimum of 90 days prior to the sponsor’s deadline or earlier. Final budget wishlist must be provided 45 days prior or sooner.</a:t>
                      </a:r>
                    </a:p>
                    <a:p>
                      <a:endParaRPr lang="en-US" dirty="0"/>
                    </a:p>
                  </a:txBody>
                  <a:tcPr marL="61443" marR="6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Contract Administrator may need over 6 business days to review the full proposal, from the date the completed proposal is routed in submission platform to ORA.</a:t>
                      </a:r>
                    </a:p>
                    <a:p>
                      <a:endParaRPr lang="en-US" dirty="0"/>
                    </a:p>
                  </a:txBody>
                  <a:tcPr marL="61443" marR="6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2601781"/>
                  </a:ext>
                </a:extLst>
              </a:tr>
              <a:tr h="10672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other proposal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anticipated budget under 200k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UMD is the subawardee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3" marR="6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BM must be notified and provided with RFP, at a minimum of 3 weeks prior to the sponsor’s deadline or </a:t>
                      </a:r>
                      <a:r>
                        <a:rPr lang="en-US" sz="13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earlier. </a:t>
                      </a:r>
                      <a:r>
                        <a:rPr lang="en-US" sz="13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Budget wishlist must be provided at that time.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3" marR="6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Contract Administrator requires 6 business days to review the full proposal, from the date the completed proposal is routed in submission platform to ORA.</a:t>
                      </a:r>
                    </a:p>
                  </a:txBody>
                  <a:tcPr marL="61443" marR="6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818824"/>
                  </a:ext>
                </a:extLst>
              </a:tr>
              <a:tr h="10225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budget confirmation: for all proposals</a:t>
                      </a:r>
                    </a:p>
                  </a:txBody>
                  <a:tcPr marL="61443" marR="6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Budget must be finalized 2 weeks prior to the submissions deadline. PI will provide BM the final budget justification at that time</a:t>
                      </a:r>
                    </a:p>
                  </a:txBody>
                  <a:tcPr marL="61443" marR="6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3" marR="6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1430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053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Notes and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0" marR="0" indent="-4572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Regardless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funding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source, all proposals must be submitted to external sponsors by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</a:t>
            </a:r>
          </a:p>
          <a:p>
            <a:pPr marL="685800" marR="0" indent="-4572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roposals must not be routed to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 on the day of sponsor’s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deadline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Helpful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links: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 handy guide: </a:t>
            </a:r>
            <a:r>
              <a:rPr lang="en-US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https://ora.umd.edu/proposal-development/quick-reference-guide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Limited submissions: </a:t>
            </a:r>
            <a:r>
              <a:rPr lang="en-US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https://umd.infoready4.com/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Locating funding: </a:t>
            </a:r>
            <a:r>
              <a:rPr lang="en-US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https://ora.umd.edu/proposal-development/locating-funding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 subjects(IRB): </a:t>
            </a:r>
            <a:r>
              <a:rPr lang="en-US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https://research.umd.edu/irb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 FAQs: </a:t>
            </a:r>
            <a:r>
              <a:rPr lang="en-US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https://ora.umd.edu/about/faq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iSchool’s designated Contract Administrator at ORA: Stephanie Swann(smbrack@umd.edu)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794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68D902E-BF4C-C941-A0BE-5850C86E9C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596"/>
          <a:stretch/>
        </p:blipFill>
        <p:spPr>
          <a:xfrm>
            <a:off x="0" y="1527102"/>
            <a:ext cx="4308714" cy="312964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55371-837F-A840-9B1D-CECB2643D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0651" y="1127050"/>
            <a:ext cx="6341016" cy="46039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5000" dirty="0" smtClean="0">
                <a:latin typeface="Verdana" charset="0"/>
                <a:ea typeface="Verdana" charset="0"/>
                <a:cs typeface="Verdana" charset="0"/>
              </a:rPr>
              <a:t>Post-Award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751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98C2D63-2B7C-FE4E-9DE6-90EC521DF4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6269" y="2419950"/>
            <a:ext cx="4933689" cy="443805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Award notification </a:t>
            </a:r>
            <a:endParaRPr lang="en-US" sz="3200" dirty="0" smtClean="0">
              <a:latin typeface="Calibri" charset="0"/>
              <a:ea typeface="Calibri" charset="0"/>
              <a:cs typeface="Calibri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charset="0"/>
                <a:ea typeface="Calibri" charset="0"/>
                <a:cs typeface="Calibri" charset="0"/>
              </a:rPr>
              <a:t>Award expenditures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Award modification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charset="0"/>
                <a:ea typeface="Calibri" charset="0"/>
                <a:cs typeface="Calibri" charset="0"/>
              </a:rPr>
              <a:t>Award 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financial </a:t>
            </a:r>
            <a:r>
              <a:rPr lang="en-US" sz="3200" dirty="0" smtClean="0">
                <a:latin typeface="Calibri" charset="0"/>
                <a:ea typeface="Calibri" charset="0"/>
                <a:cs typeface="Calibri" charset="0"/>
              </a:rPr>
              <a:t>reports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charset="0"/>
                <a:ea typeface="Calibri" charset="0"/>
                <a:cs typeface="Calibri" charset="0"/>
              </a:rPr>
              <a:t>Award 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closeout</a:t>
            </a:r>
            <a:r>
              <a:rPr lang="en-US" dirty="0">
                <a:latin typeface="Univers 47 Condensed Light" pitchFamily="2" charset="0"/>
              </a:rPr>
              <a:t/>
            </a:r>
            <a:br>
              <a:rPr lang="en-US" dirty="0">
                <a:latin typeface="Univers 47 Condensed Light" pitchFamily="2" charset="0"/>
              </a:rPr>
            </a:br>
            <a:endParaRPr lang="en-US" dirty="0">
              <a:latin typeface="Univers 47 Condensed Light" pitchFamily="2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160B95A-4E40-7D4B-BB66-4F6F0AFE57A7}"/>
              </a:ext>
            </a:extLst>
          </p:cNvPr>
          <p:cNvGrpSpPr/>
          <p:nvPr/>
        </p:nvGrpSpPr>
        <p:grpSpPr>
          <a:xfrm>
            <a:off x="7723450" y="370305"/>
            <a:ext cx="4289610" cy="767662"/>
            <a:chOff x="4528696" y="-14491"/>
            <a:chExt cx="8090947" cy="1447944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04278CF-0030-DE44-8110-C82411CD503C}"/>
                </a:ext>
              </a:extLst>
            </p:cNvPr>
            <p:cNvGrpSpPr/>
            <p:nvPr/>
          </p:nvGrpSpPr>
          <p:grpSpPr>
            <a:xfrm rot="10800000">
              <a:off x="5841775" y="-14491"/>
              <a:ext cx="6777868" cy="1447944"/>
              <a:chOff x="5171879" y="381736"/>
              <a:chExt cx="3207764" cy="685269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91FA79FB-C895-D644-9C48-D44CAB6D96AF}"/>
                  </a:ext>
                </a:extLst>
              </p:cNvPr>
              <p:cNvGrpSpPr/>
              <p:nvPr/>
            </p:nvGrpSpPr>
            <p:grpSpPr>
              <a:xfrm>
                <a:off x="5171879" y="381736"/>
                <a:ext cx="3207764" cy="685269"/>
                <a:chOff x="5171879" y="1"/>
                <a:chExt cx="3207764" cy="685269"/>
              </a:xfrm>
            </p:grpSpPr>
            <p:pic>
              <p:nvPicPr>
                <p:cNvPr id="19" name="Picture 18">
                  <a:extLst>
                    <a:ext uri="{FF2B5EF4-FFF2-40B4-BE49-F238E27FC236}">
                      <a16:creationId xmlns:a16="http://schemas.microsoft.com/office/drawing/2014/main" id="{7A5ACCD5-9B74-5440-9B7F-0ED06953779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 rot="16200000">
                  <a:off x="5997552" y="-825672"/>
                  <a:ext cx="586142" cy="2237487"/>
                </a:xfrm>
                <a:prstGeom prst="rect">
                  <a:avLst/>
                </a:prstGeom>
              </p:spPr>
            </p:pic>
            <p:pic>
              <p:nvPicPr>
                <p:cNvPr id="20" name="Picture 19">
                  <a:extLst>
                    <a:ext uri="{FF2B5EF4-FFF2-40B4-BE49-F238E27FC236}">
                      <a16:creationId xmlns:a16="http://schemas.microsoft.com/office/drawing/2014/main" id="{8DAC3454-C3BF-524B-AFBF-9FE13EF2489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 rot="5400000">
                  <a:off x="7434973" y="-259401"/>
                  <a:ext cx="392198" cy="1497143"/>
                </a:xfrm>
                <a:prstGeom prst="rect">
                  <a:avLst/>
                </a:prstGeom>
              </p:spPr>
            </p:pic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6D31DEFF-0825-A148-9B65-89D42DF37117}"/>
                  </a:ext>
                </a:extLst>
              </p:cNvPr>
              <p:cNvGrpSpPr/>
              <p:nvPr/>
            </p:nvGrpSpPr>
            <p:grpSpPr>
              <a:xfrm rot="10800000">
                <a:off x="5556965" y="498359"/>
                <a:ext cx="2689722" cy="522164"/>
                <a:chOff x="6882500" y="-337543"/>
                <a:chExt cx="5268621" cy="1022813"/>
              </a:xfrm>
            </p:grpSpPr>
            <p:pic>
              <p:nvPicPr>
                <p:cNvPr id="17" name="Picture 16">
                  <a:extLst>
                    <a:ext uri="{FF2B5EF4-FFF2-40B4-BE49-F238E27FC236}">
                      <a16:creationId xmlns:a16="http://schemas.microsoft.com/office/drawing/2014/main" id="{4572C6D4-D3BD-0C40-A90F-4AEE0660941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 rot="16200000">
                  <a:off x="10739307" y="-1163216"/>
                  <a:ext cx="586142" cy="2237487"/>
                </a:xfrm>
                <a:prstGeom prst="rect">
                  <a:avLst/>
                </a:prstGeom>
              </p:spPr>
            </p:pic>
            <p:pic>
              <p:nvPicPr>
                <p:cNvPr id="18" name="Picture 17">
                  <a:extLst>
                    <a:ext uri="{FF2B5EF4-FFF2-40B4-BE49-F238E27FC236}">
                      <a16:creationId xmlns:a16="http://schemas.microsoft.com/office/drawing/2014/main" id="{F0E4616A-FA5C-2D45-831A-3FCC2CE1B3B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 rot="5400000">
                  <a:off x="7434973" y="-259401"/>
                  <a:ext cx="392198" cy="1497143"/>
                </a:xfrm>
                <a:prstGeom prst="rect">
                  <a:avLst/>
                </a:prstGeom>
              </p:spPr>
            </p:pic>
          </p:grpSp>
        </p:grp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9229AB80-8C38-A746-B906-B1CC764FF8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5419350" y="-475485"/>
              <a:ext cx="632272" cy="241358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70E85F-0740-0A4F-813B-4F60C1497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269" y="983940"/>
            <a:ext cx="10357673" cy="943565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latin typeface="Verdana" charset="0"/>
                <a:ea typeface="Verdana" charset="0"/>
                <a:cs typeface="Verdana" charset="0"/>
              </a:rPr>
              <a:t>Post-Award</a:t>
            </a:r>
            <a:endParaRPr lang="en-US" sz="480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440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98C2D63-2B7C-FE4E-9DE6-90EC521DF4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6269" y="2419950"/>
            <a:ext cx="11050906" cy="443805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>
                <a:latin typeface="Calibri" charset="0"/>
                <a:ea typeface="Calibri" charset="0"/>
                <a:cs typeface="Calibri" charset="0"/>
              </a:rPr>
              <a:t>Award </a:t>
            </a:r>
            <a:r>
              <a:rPr lang="en-US" sz="3600" dirty="0" smtClean="0">
                <a:latin typeface="Calibri" charset="0"/>
                <a:ea typeface="Calibri" charset="0"/>
                <a:cs typeface="Calibri" charset="0"/>
              </a:rPr>
              <a:t>notice</a:t>
            </a:r>
            <a:r>
              <a:rPr lang="en-US" sz="3600" dirty="0">
                <a:latin typeface="Calibri" charset="0"/>
                <a:ea typeface="Calibri" charset="0"/>
                <a:cs typeface="Calibri" charset="0"/>
              </a:rPr>
              <a:t> </a:t>
            </a:r>
            <a:endParaRPr lang="en-US" sz="3600" dirty="0" smtClean="0">
              <a:latin typeface="Calibri" charset="0"/>
              <a:ea typeface="Calibri" charset="0"/>
              <a:cs typeface="Calibri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charset="0"/>
                <a:ea typeface="Calibri" charset="0"/>
                <a:cs typeface="Calibri" charset="0"/>
              </a:rPr>
              <a:t>Period of performance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charset="0"/>
                <a:ea typeface="Calibri" charset="0"/>
                <a:cs typeface="Calibri" charset="0"/>
              </a:rPr>
              <a:t>Award amount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charset="0"/>
                <a:ea typeface="Calibri" charset="0"/>
                <a:cs typeface="Calibri" charset="0"/>
              </a:rPr>
              <a:t>Terms &amp; conditions</a:t>
            </a:r>
            <a:r>
              <a:rPr lang="en-US" sz="2400" dirty="0">
                <a:latin typeface="Univers 47 Condensed Light" pitchFamily="2" charset="0"/>
              </a:rPr>
              <a:t/>
            </a:r>
            <a:br>
              <a:rPr lang="en-US" sz="2400" dirty="0">
                <a:latin typeface="Univers 47 Condensed Light" pitchFamily="2" charset="0"/>
              </a:rPr>
            </a:br>
            <a:endParaRPr lang="en-US" sz="2400" dirty="0">
              <a:latin typeface="Univers 47 Condensed Light" pitchFamily="2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160B95A-4E40-7D4B-BB66-4F6F0AFE57A7}"/>
              </a:ext>
            </a:extLst>
          </p:cNvPr>
          <p:cNvGrpSpPr/>
          <p:nvPr/>
        </p:nvGrpSpPr>
        <p:grpSpPr>
          <a:xfrm>
            <a:off x="7723450" y="370305"/>
            <a:ext cx="4289610" cy="767662"/>
            <a:chOff x="4528696" y="-14491"/>
            <a:chExt cx="8090947" cy="1447944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04278CF-0030-DE44-8110-C82411CD503C}"/>
                </a:ext>
              </a:extLst>
            </p:cNvPr>
            <p:cNvGrpSpPr/>
            <p:nvPr/>
          </p:nvGrpSpPr>
          <p:grpSpPr>
            <a:xfrm rot="10800000">
              <a:off x="5841775" y="-14491"/>
              <a:ext cx="6777868" cy="1447944"/>
              <a:chOff x="5171879" y="381736"/>
              <a:chExt cx="3207764" cy="685269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91FA79FB-C895-D644-9C48-D44CAB6D96AF}"/>
                  </a:ext>
                </a:extLst>
              </p:cNvPr>
              <p:cNvGrpSpPr/>
              <p:nvPr/>
            </p:nvGrpSpPr>
            <p:grpSpPr>
              <a:xfrm>
                <a:off x="5171879" y="381736"/>
                <a:ext cx="3207764" cy="685269"/>
                <a:chOff x="5171879" y="1"/>
                <a:chExt cx="3207764" cy="685269"/>
              </a:xfrm>
            </p:grpSpPr>
            <p:pic>
              <p:nvPicPr>
                <p:cNvPr id="19" name="Picture 18">
                  <a:extLst>
                    <a:ext uri="{FF2B5EF4-FFF2-40B4-BE49-F238E27FC236}">
                      <a16:creationId xmlns:a16="http://schemas.microsoft.com/office/drawing/2014/main" id="{7A5ACCD5-9B74-5440-9B7F-0ED06953779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 rot="16200000">
                  <a:off x="5997552" y="-825672"/>
                  <a:ext cx="586142" cy="2237487"/>
                </a:xfrm>
                <a:prstGeom prst="rect">
                  <a:avLst/>
                </a:prstGeom>
              </p:spPr>
            </p:pic>
            <p:pic>
              <p:nvPicPr>
                <p:cNvPr id="20" name="Picture 19">
                  <a:extLst>
                    <a:ext uri="{FF2B5EF4-FFF2-40B4-BE49-F238E27FC236}">
                      <a16:creationId xmlns:a16="http://schemas.microsoft.com/office/drawing/2014/main" id="{8DAC3454-C3BF-524B-AFBF-9FE13EF2489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 rot="5400000">
                  <a:off x="7434973" y="-259401"/>
                  <a:ext cx="392198" cy="1497143"/>
                </a:xfrm>
                <a:prstGeom prst="rect">
                  <a:avLst/>
                </a:prstGeom>
              </p:spPr>
            </p:pic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6D31DEFF-0825-A148-9B65-89D42DF37117}"/>
                  </a:ext>
                </a:extLst>
              </p:cNvPr>
              <p:cNvGrpSpPr/>
              <p:nvPr/>
            </p:nvGrpSpPr>
            <p:grpSpPr>
              <a:xfrm rot="10800000">
                <a:off x="5556965" y="498359"/>
                <a:ext cx="2689722" cy="522164"/>
                <a:chOff x="6882500" y="-337543"/>
                <a:chExt cx="5268621" cy="1022813"/>
              </a:xfrm>
            </p:grpSpPr>
            <p:pic>
              <p:nvPicPr>
                <p:cNvPr id="17" name="Picture 16">
                  <a:extLst>
                    <a:ext uri="{FF2B5EF4-FFF2-40B4-BE49-F238E27FC236}">
                      <a16:creationId xmlns:a16="http://schemas.microsoft.com/office/drawing/2014/main" id="{4572C6D4-D3BD-0C40-A90F-4AEE0660941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 rot="16200000">
                  <a:off x="10739307" y="-1163216"/>
                  <a:ext cx="586142" cy="2237487"/>
                </a:xfrm>
                <a:prstGeom prst="rect">
                  <a:avLst/>
                </a:prstGeom>
              </p:spPr>
            </p:pic>
            <p:pic>
              <p:nvPicPr>
                <p:cNvPr id="18" name="Picture 17">
                  <a:extLst>
                    <a:ext uri="{FF2B5EF4-FFF2-40B4-BE49-F238E27FC236}">
                      <a16:creationId xmlns:a16="http://schemas.microsoft.com/office/drawing/2014/main" id="{F0E4616A-FA5C-2D45-831A-3FCC2CE1B3B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 rot="5400000">
                  <a:off x="7434973" y="-259401"/>
                  <a:ext cx="392198" cy="1497143"/>
                </a:xfrm>
                <a:prstGeom prst="rect">
                  <a:avLst/>
                </a:prstGeom>
              </p:spPr>
            </p:pic>
          </p:grpSp>
        </p:grp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9229AB80-8C38-A746-B906-B1CC764FF8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5419350" y="-475485"/>
              <a:ext cx="632272" cy="241358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70E85F-0740-0A4F-813B-4F60C1497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269" y="983940"/>
            <a:ext cx="10357673" cy="943565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latin typeface="Verdana" charset="0"/>
                <a:ea typeface="Verdana" charset="0"/>
                <a:cs typeface="Verdana" charset="0"/>
              </a:rPr>
              <a:t>Award Notification</a:t>
            </a:r>
            <a:endParaRPr lang="en-US" sz="480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022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FFD520"/>
      </a:accent1>
      <a:accent2>
        <a:srgbClr val="E03A3E"/>
      </a:accent2>
      <a:accent3>
        <a:srgbClr val="FFD520"/>
      </a:accent3>
      <a:accent4>
        <a:srgbClr val="E03A3E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1604</TotalTime>
  <Words>730</Words>
  <Application>Microsoft Office PowerPoint</Application>
  <PresentationFormat>Widescreen</PresentationFormat>
  <Paragraphs>196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Calibri</vt:lpstr>
      <vt:lpstr>Interstate Light</vt:lpstr>
      <vt:lpstr>Interstate RegularCondensed</vt:lpstr>
      <vt:lpstr>Symbol</vt:lpstr>
      <vt:lpstr>Times New Roman</vt:lpstr>
      <vt:lpstr>Univers 47 Condensed Light</vt:lpstr>
      <vt:lpstr>Verdana</vt:lpstr>
      <vt:lpstr>Wingdings</vt:lpstr>
      <vt:lpstr>Office Theme</vt:lpstr>
      <vt:lpstr>Worksheet</vt:lpstr>
      <vt:lpstr>iSchool Orientation for New Full-Time Faculty</vt:lpstr>
      <vt:lpstr>iSchool Research Business Managers </vt:lpstr>
      <vt:lpstr>PowerPoint Presentation</vt:lpstr>
      <vt:lpstr>Proposal Development Process</vt:lpstr>
      <vt:lpstr>Proposal Development Timeline</vt:lpstr>
      <vt:lpstr>Important Notes and Links</vt:lpstr>
      <vt:lpstr>PowerPoint Presentation</vt:lpstr>
      <vt:lpstr>Post-Award</vt:lpstr>
      <vt:lpstr>Award Notification</vt:lpstr>
      <vt:lpstr>Award Expenditures</vt:lpstr>
      <vt:lpstr>Award Expenditures</vt:lpstr>
      <vt:lpstr>Award Modification</vt:lpstr>
      <vt:lpstr>Award Financial Reports</vt:lpstr>
      <vt:lpstr>Budget Tracker</vt:lpstr>
      <vt:lpstr>Salaries</vt:lpstr>
      <vt:lpstr>Expenses</vt:lpstr>
      <vt:lpstr>Award Closeout</vt:lpstr>
      <vt:lpstr>     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Slideshow Title</dc:title>
  <dc:creator>Sanjayan Vijayaverl</dc:creator>
  <cp:lastModifiedBy>Melekte Y. Truneh</cp:lastModifiedBy>
  <cp:revision>56</cp:revision>
  <dcterms:created xsi:type="dcterms:W3CDTF">2019-06-03T14:11:36Z</dcterms:created>
  <dcterms:modified xsi:type="dcterms:W3CDTF">2020-11-05T13:22:48Z</dcterms:modified>
</cp:coreProperties>
</file>