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58" r:id="rId32"/>
    <p:sldId id="262"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2DD76C-465F-FC43-A875-94F1B6EE3800}" type="datetimeFigureOut">
              <a:rPr lang="en-US" smtClean="0"/>
              <a:t>1/15/20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F8C371-06D2-B845-8EC5-90D765519A2A}" type="slidenum">
              <a:rPr lang="en-US" smtClean="0"/>
              <a:t>‹#›</a:t>
            </a:fld>
            <a:endParaRPr lang="en-US"/>
          </a:p>
        </p:txBody>
      </p:sp>
    </p:spTree>
    <p:extLst>
      <p:ext uri="{BB962C8B-B14F-4D97-AF65-F5344CB8AC3E}">
        <p14:creationId xmlns:p14="http://schemas.microsoft.com/office/powerpoint/2010/main" val="2068337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3490"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3491"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3F20CE3B-B15E-5F4F-8EAA-EF2B7447E0EA}" type="slidenum">
              <a:rPr lang="en-GB" sz="1200">
                <a:latin typeface="Times New Roman" charset="0"/>
                <a:cs typeface="Arial" charset="0"/>
              </a:rPr>
              <a:pPr/>
              <a:t>2</a:t>
            </a:fld>
            <a:endParaRPr lang="en-GB" sz="1200">
              <a:latin typeface="Times New Roman"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6562"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6563"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C7E7B56D-236D-0A49-A233-4CA3730F96E0}" type="slidenum">
              <a:rPr lang="en-GB" sz="1200">
                <a:latin typeface="Times New Roman" charset="0"/>
                <a:cs typeface="Arial" charset="0"/>
              </a:rPr>
              <a:pPr/>
              <a:t>11</a:t>
            </a:fld>
            <a:endParaRPr lang="en-GB" sz="1200">
              <a:latin typeface="Times New Roman"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7890" name="Notes Placeholder 2"/>
          <p:cNvSpPr>
            <a:spLocks noGrp="1"/>
          </p:cNvSpPr>
          <p:nvPr>
            <p:ph type="body" idx="1"/>
          </p:nvPr>
        </p:nvSpPr>
        <p:spPr>
          <a:noFill/>
        </p:spPr>
        <p:txBody>
          <a:bodyPr/>
          <a:lstStyle/>
          <a:p>
            <a:r>
              <a:rPr lang="en-US">
                <a:latin typeface="Times New Roman" charset="0"/>
              </a:rPr>
              <a:t>Karen Locke and Karen Golden Biddle on Qualitative Research (Sage book?) </a:t>
            </a:r>
          </a:p>
          <a:p>
            <a:endParaRPr lang="en-US">
              <a:latin typeface="Times New Roman" charset="0"/>
            </a:endParaRPr>
          </a:p>
        </p:txBody>
      </p:sp>
      <p:sp>
        <p:nvSpPr>
          <p:cNvPr id="37891"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6ADA5D70-E9FC-D34F-B1AC-A26FF30DFB07}" type="slidenum">
              <a:rPr lang="en-GB" sz="1200">
                <a:latin typeface="Times New Roman" charset="0"/>
                <a:cs typeface="Arial" charset="0"/>
              </a:rPr>
              <a:pPr/>
              <a:t>12</a:t>
            </a:fld>
            <a:endParaRPr lang="en-GB" sz="1200">
              <a:latin typeface="Times New Roman"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4754" name="Notes Placeholder 2"/>
          <p:cNvSpPr>
            <a:spLocks noGrp="1"/>
          </p:cNvSpPr>
          <p:nvPr>
            <p:ph type="body" idx="1"/>
          </p:nvPr>
        </p:nvSpPr>
        <p:spPr>
          <a:noFill/>
        </p:spPr>
        <p:txBody>
          <a:bodyPr/>
          <a:lstStyle/>
          <a:p>
            <a:endParaRPr lang="en-US" dirty="0">
              <a:latin typeface="Times New Roman" charset="0"/>
            </a:endParaRPr>
          </a:p>
        </p:txBody>
      </p:sp>
      <p:sp>
        <p:nvSpPr>
          <p:cNvPr id="7475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1D96179E-6BCD-AC49-A88B-D271011C6BA3}" type="slidenum">
              <a:rPr lang="en-GB" sz="1200">
                <a:latin typeface="Times New Roman" charset="0"/>
                <a:cs typeface="Arial" charset="0"/>
              </a:rPr>
              <a:pPr/>
              <a:t>13</a:t>
            </a:fld>
            <a:endParaRPr lang="en-GB" sz="1200">
              <a:latin typeface="Times New Roman"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4034" name="Notes Placeholder 2"/>
          <p:cNvSpPr>
            <a:spLocks noGrp="1"/>
          </p:cNvSpPr>
          <p:nvPr>
            <p:ph type="body" idx="1"/>
          </p:nvPr>
        </p:nvSpPr>
        <p:spPr>
          <a:noFill/>
        </p:spPr>
        <p:txBody>
          <a:bodyPr/>
          <a:lstStyle/>
          <a:p>
            <a:r>
              <a:rPr lang="en-US">
                <a:latin typeface="Times New Roman" charset="0"/>
              </a:rPr>
              <a:t>P&amp;P: Pride and Prejudice</a:t>
            </a:r>
          </a:p>
          <a:p>
            <a:r>
              <a:rPr lang="en-US">
                <a:latin typeface="Times New Roman" charset="0"/>
              </a:rPr>
              <a:t>SW Star Wars</a:t>
            </a:r>
          </a:p>
        </p:txBody>
      </p:sp>
      <p:sp>
        <p:nvSpPr>
          <p:cNvPr id="4403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1B722252-E6F5-9444-90AE-9C10D34E4481}" type="slidenum">
              <a:rPr lang="en-GB" sz="1200">
                <a:latin typeface="Times New Roman" charset="0"/>
              </a:rPr>
              <a:pPr/>
              <a:t>14</a:t>
            </a:fld>
            <a:endParaRPr lang="en-GB" sz="120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5778"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75779"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E4AE93A3-3CBF-C84A-9469-EF2408F15B3C}" type="slidenum">
              <a:rPr lang="en-GB" sz="1200">
                <a:latin typeface="Times New Roman" charset="0"/>
                <a:cs typeface="Arial" charset="0"/>
              </a:rPr>
              <a:pPr/>
              <a:t>15</a:t>
            </a:fld>
            <a:endParaRPr lang="en-GB" sz="1200">
              <a:latin typeface="Times New Roman"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6802"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76803"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F5A62A66-010D-E04B-850C-DCF4CB28371E}" type="slidenum">
              <a:rPr lang="en-GB" sz="1200">
                <a:latin typeface="Times New Roman" charset="0"/>
                <a:cs typeface="Arial" charset="0"/>
              </a:rPr>
              <a:pPr/>
              <a:t>17</a:t>
            </a:fld>
            <a:endParaRPr lang="en-GB" sz="1200">
              <a:latin typeface="Times New Roman"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3010" name="Notes Placeholder 2"/>
          <p:cNvSpPr>
            <a:spLocks noGrp="1"/>
          </p:cNvSpPr>
          <p:nvPr>
            <p:ph type="body" idx="1"/>
          </p:nvPr>
        </p:nvSpPr>
        <p:spPr>
          <a:noFill/>
        </p:spPr>
        <p:txBody>
          <a:bodyPr/>
          <a:lstStyle/>
          <a:p>
            <a:pPr eaLnBrk="1" hangingPunct="1"/>
            <a:r>
              <a:rPr lang="en-US">
                <a:latin typeface="Arial" charset="0"/>
              </a:rPr>
              <a:t>This is setting your drama</a:t>
            </a:r>
            <a:r>
              <a:rPr lang="ja-JP" altLang="en-US">
                <a:latin typeface="Arial" charset="0"/>
              </a:rPr>
              <a:t>’</a:t>
            </a:r>
            <a:r>
              <a:rPr lang="en-US" altLang="ja-JP">
                <a:latin typeface="Arial" charset="0"/>
              </a:rPr>
              <a:t>s climactic scene</a:t>
            </a:r>
          </a:p>
          <a:p>
            <a:pPr eaLnBrk="1" hangingPunct="1"/>
            <a:r>
              <a:rPr lang="en-US">
                <a:latin typeface="Arial" charset="0"/>
              </a:rPr>
              <a:t>example</a:t>
            </a:r>
          </a:p>
          <a:p>
            <a:pPr lvl="1" eaLnBrk="1" hangingPunct="1"/>
            <a:r>
              <a:rPr lang="en-US">
                <a:latin typeface="Arial" charset="0"/>
              </a:rPr>
              <a:t>Pre-battle w/death star scene</a:t>
            </a:r>
          </a:p>
          <a:p>
            <a:pPr lvl="2" eaLnBrk="1" hangingPunct="1"/>
            <a:r>
              <a:rPr lang="en-US">
                <a:latin typeface="Arial" charset="0"/>
              </a:rPr>
              <a:t>We have analyzed the death star plans and found this flaw</a:t>
            </a:r>
          </a:p>
          <a:p>
            <a:pPr lvl="2" eaLnBrk="1" hangingPunct="1"/>
            <a:r>
              <a:rPr lang="en-US">
                <a:latin typeface="Arial" charset="0"/>
              </a:rPr>
              <a:t>We need to fire into this vent before the death star clears the moon</a:t>
            </a:r>
          </a:p>
          <a:p>
            <a:pPr lvl="2" eaLnBrk="1" hangingPunct="1"/>
            <a:r>
              <a:rPr lang="en-US">
                <a:latin typeface="Arial" charset="0"/>
              </a:rPr>
              <a:t> Here are the fighter plane squad leaders</a:t>
            </a:r>
          </a:p>
          <a:p>
            <a:endParaRPr lang="en-US">
              <a:latin typeface="Times New Roman" charset="0"/>
            </a:endParaRPr>
          </a:p>
        </p:txBody>
      </p:sp>
      <p:sp>
        <p:nvSpPr>
          <p:cNvPr id="43011"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253999D5-5050-B544-8A55-6C17A7BE09D3}" type="slidenum">
              <a:rPr lang="en-GB" sz="1200">
                <a:latin typeface="Times New Roman" charset="0"/>
              </a:rPr>
              <a:pPr/>
              <a:t>18</a:t>
            </a:fld>
            <a:endParaRPr lang="en-GB" sz="120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7826"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77827"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D2A6A8D6-093F-4644-B6F7-15387299A787}" type="slidenum">
              <a:rPr lang="en-GB" sz="1200">
                <a:latin typeface="Times New Roman" charset="0"/>
                <a:cs typeface="Arial" charset="0"/>
              </a:rPr>
              <a:pPr/>
              <a:t>19</a:t>
            </a:fld>
            <a:endParaRPr lang="en-GB" sz="1200">
              <a:latin typeface="Times New Roman"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8850" name="Notes Placeholder 2"/>
          <p:cNvSpPr>
            <a:spLocks noGrp="1"/>
          </p:cNvSpPr>
          <p:nvPr>
            <p:ph type="body" idx="1"/>
          </p:nvPr>
        </p:nvSpPr>
        <p:spPr>
          <a:noFill/>
        </p:spPr>
        <p:txBody>
          <a:bodyPr/>
          <a:lstStyle/>
          <a:p>
            <a:pPr eaLnBrk="1" hangingPunct="1"/>
            <a:r>
              <a:rPr lang="en-US">
                <a:latin typeface="Arial" charset="0"/>
              </a:rPr>
              <a:t>Behavior of characters in this setting </a:t>
            </a:r>
          </a:p>
          <a:p>
            <a:pPr lvl="1" eaLnBrk="1" hangingPunct="1"/>
            <a:r>
              <a:rPr lang="en-US">
                <a:latin typeface="Arial" charset="0"/>
              </a:rPr>
              <a:t>Resolves the dramatic tension</a:t>
            </a:r>
          </a:p>
          <a:p>
            <a:pPr lvl="1" eaLnBrk="1" hangingPunct="1"/>
            <a:r>
              <a:rPr lang="en-US">
                <a:latin typeface="Arial" charset="0"/>
              </a:rPr>
              <a:t>Illuminates the characters</a:t>
            </a:r>
            <a:r>
              <a:rPr lang="ja-JP" altLang="en-US">
                <a:latin typeface="Arial" charset="0"/>
              </a:rPr>
              <a:t>’</a:t>
            </a:r>
            <a:r>
              <a:rPr lang="en-US" altLang="ja-JP">
                <a:latin typeface="Arial" charset="0"/>
              </a:rPr>
              <a:t> personalities</a:t>
            </a:r>
          </a:p>
          <a:p>
            <a:pPr lvl="2" eaLnBrk="1" hangingPunct="1"/>
            <a:r>
              <a:rPr lang="en-US">
                <a:latin typeface="Arial" charset="0"/>
              </a:rPr>
              <a:t>Does Luke use the force?</a:t>
            </a:r>
          </a:p>
          <a:p>
            <a:pPr lvl="2" eaLnBrk="1" hangingPunct="1"/>
            <a:r>
              <a:rPr lang="en-US">
                <a:latin typeface="Arial" charset="0"/>
              </a:rPr>
              <a:t>Does Han Solo help destroy the death star?</a:t>
            </a:r>
          </a:p>
          <a:p>
            <a:pPr lvl="1" eaLnBrk="1" hangingPunct="1"/>
            <a:r>
              <a:rPr lang="en-US">
                <a:latin typeface="Arial" charset="0"/>
              </a:rPr>
              <a:t>Teaches us about human nature (theory)</a:t>
            </a:r>
          </a:p>
          <a:p>
            <a:endParaRPr lang="en-US">
              <a:latin typeface="Times New Roman" charset="0"/>
            </a:endParaRPr>
          </a:p>
        </p:txBody>
      </p:sp>
      <p:sp>
        <p:nvSpPr>
          <p:cNvPr id="78851"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215AC77C-9AA9-5742-8F7D-133F50FA4DEF}" type="slidenum">
              <a:rPr lang="en-GB" sz="1200">
                <a:latin typeface="Times New Roman" charset="0"/>
                <a:cs typeface="Arial" charset="0"/>
              </a:rPr>
              <a:pPr/>
              <a:t>21</a:t>
            </a:fld>
            <a:endParaRPr lang="en-GB" sz="1200">
              <a:latin typeface="Times New Roman"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9874"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7987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F205E654-B98A-BA4F-899E-268678816749}" type="slidenum">
              <a:rPr lang="en-GB" sz="1200">
                <a:latin typeface="Times New Roman" charset="0"/>
                <a:cs typeface="Arial" charset="0"/>
              </a:rPr>
              <a:pPr/>
              <a:t>23</a:t>
            </a:fld>
            <a:endParaRPr lang="en-GB" sz="1200">
              <a:latin typeface="Times New Roman"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4514" name="Notes Placeholder 2"/>
          <p:cNvSpPr>
            <a:spLocks noGrp="1"/>
          </p:cNvSpPr>
          <p:nvPr>
            <p:ph type="body" idx="1"/>
          </p:nvPr>
        </p:nvSpPr>
        <p:spPr>
          <a:noFill/>
        </p:spPr>
        <p:txBody>
          <a:bodyPr/>
          <a:lstStyle/>
          <a:p>
            <a:pPr lvl="1" eaLnBrk="1" hangingPunct="1"/>
            <a:r>
              <a:rPr lang="en-US">
                <a:latin typeface="Arial" charset="0"/>
              </a:rPr>
              <a:t>Set-up as Dramatic Tension</a:t>
            </a:r>
          </a:p>
          <a:p>
            <a:pPr lvl="2" eaLnBrk="1" hangingPunct="1"/>
            <a:r>
              <a:rPr lang="en-US">
                <a:latin typeface="Arial" charset="0"/>
              </a:rPr>
              <a:t>Star Wars: princess needs saving</a:t>
            </a:r>
          </a:p>
          <a:p>
            <a:pPr lvl="2" eaLnBrk="1" hangingPunct="1"/>
            <a:r>
              <a:rPr lang="en-US">
                <a:latin typeface="Arial" charset="0"/>
              </a:rPr>
              <a:t>murder mystery includes a dead body</a:t>
            </a:r>
          </a:p>
          <a:p>
            <a:pPr lvl="2" eaLnBrk="1" hangingPunct="1"/>
            <a:r>
              <a:rPr lang="en-US">
                <a:latin typeface="Arial" charset="0"/>
              </a:rPr>
              <a:t>Pride &amp; Prejudice: 5 unmarried daughters w/no $</a:t>
            </a:r>
          </a:p>
          <a:p>
            <a:pPr lvl="2" eaLnBrk="1" hangingPunct="1"/>
            <a:r>
              <a:rPr lang="en-US">
                <a:latin typeface="Arial" charset="0"/>
              </a:rPr>
              <a:t>Jackie Chan</a:t>
            </a:r>
          </a:p>
          <a:p>
            <a:pPr lvl="2" eaLnBrk="1" hangingPunct="1"/>
            <a:r>
              <a:rPr lang="en-US">
                <a:latin typeface="Arial" charset="0"/>
              </a:rPr>
              <a:t>Bollywood</a:t>
            </a:r>
          </a:p>
          <a:p>
            <a:endParaRPr lang="en-US">
              <a:latin typeface="Times New Roman" charset="0"/>
            </a:endParaRPr>
          </a:p>
        </p:txBody>
      </p:sp>
      <p:sp>
        <p:nvSpPr>
          <p:cNvPr id="6451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D2CCDAA8-9C8C-104C-B0BF-420E59CCE632}" type="slidenum">
              <a:rPr lang="en-GB" sz="1200">
                <a:latin typeface="Times New Roman" charset="0"/>
                <a:cs typeface="Arial" charset="0"/>
              </a:rPr>
              <a:pPr/>
              <a:t>3</a:t>
            </a:fld>
            <a:endParaRPr lang="en-GB" sz="1200">
              <a:latin typeface="Times New Roman"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0898"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80899"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0930A12D-B350-2B43-AE4E-93B7459F0161}" type="slidenum">
              <a:rPr lang="en-GB" sz="1200">
                <a:latin typeface="Times New Roman" charset="0"/>
                <a:cs typeface="Arial" charset="0"/>
              </a:rPr>
              <a:pPr/>
              <a:t>24</a:t>
            </a:fld>
            <a:endParaRPr lang="en-GB" sz="1200">
              <a:latin typeface="Times New Roman"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1922"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81923"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55C14FFD-5897-2041-8361-8CB141F7CF82}" type="slidenum">
              <a:rPr lang="en-GB" sz="1200">
                <a:latin typeface="Times New Roman" charset="0"/>
                <a:cs typeface="Arial" charset="0"/>
              </a:rPr>
              <a:pPr/>
              <a:t>25</a:t>
            </a:fld>
            <a:endParaRPr lang="en-GB" sz="1200">
              <a:latin typeface="Times New Roman"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2946"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82947"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37597DC2-0FEF-C34E-A4AC-23B340B06EA2}" type="slidenum">
              <a:rPr lang="en-GB" sz="1200">
                <a:latin typeface="Times New Roman" charset="0"/>
                <a:cs typeface="Arial" charset="0"/>
              </a:rPr>
              <a:pPr/>
              <a:t>26</a:t>
            </a:fld>
            <a:endParaRPr lang="en-GB" sz="1200">
              <a:latin typeface="Times New Roman"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3970"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83971"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386064BB-BCB4-F84C-A736-ED4515B67DCD}" type="slidenum">
              <a:rPr lang="en-GB" sz="1200">
                <a:latin typeface="Times New Roman" charset="0"/>
                <a:cs typeface="Arial" charset="0"/>
              </a:rPr>
              <a:pPr/>
              <a:t>27</a:t>
            </a:fld>
            <a:endParaRPr lang="en-GB" sz="1200">
              <a:latin typeface="Times New Roman"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4994"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8499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89BB4A34-C115-864B-A9E2-4C53E50D594E}" type="slidenum">
              <a:rPr lang="en-GB" sz="1200">
                <a:latin typeface="Times New Roman" charset="0"/>
                <a:cs typeface="Arial" charset="0"/>
              </a:rPr>
              <a:pPr/>
              <a:t>28</a:t>
            </a:fld>
            <a:endParaRPr lang="en-GB" sz="1200">
              <a:latin typeface="Times New Roman"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6018"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86019"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37F256AD-1F8F-2E4C-8B3D-B15772CB32C1}" type="slidenum">
              <a:rPr lang="en-GB" sz="1200">
                <a:latin typeface="Times New Roman" charset="0"/>
                <a:cs typeface="Arial" charset="0"/>
              </a:rPr>
              <a:pPr/>
              <a:t>29</a:t>
            </a:fld>
            <a:endParaRPr lang="en-GB" sz="1200">
              <a:latin typeface="Times New Roman"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7042"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87043"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FE1C68F9-2463-E949-9B94-68BC5F0AFC89}" type="slidenum">
              <a:rPr lang="en-GB" sz="1200">
                <a:latin typeface="Times New Roman" charset="0"/>
                <a:cs typeface="Arial" charset="0"/>
              </a:rPr>
              <a:pPr/>
              <a:t>30</a:t>
            </a:fld>
            <a:endParaRPr lang="en-GB" sz="1200">
              <a:latin typeface="Times New Roman"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962" eaLnBrk="0" hangingPunct="0">
              <a:defRPr sz="2400">
                <a:solidFill>
                  <a:schemeClr val="tx1"/>
                </a:solidFill>
                <a:latin typeface="Arial" charset="0"/>
                <a:ea typeface="ＭＳ Ｐゴシック" charset="0"/>
                <a:cs typeface="ＭＳ Ｐゴシック" charset="0"/>
              </a:defRPr>
            </a:lvl1pPr>
            <a:lvl2pPr marL="734480" indent="-282492" defTabSz="914962" eaLnBrk="0" hangingPunct="0">
              <a:defRPr sz="2400">
                <a:solidFill>
                  <a:schemeClr val="tx1"/>
                </a:solidFill>
                <a:latin typeface="Arial" charset="0"/>
                <a:ea typeface="ＭＳ Ｐゴシック" charset="0"/>
              </a:defRPr>
            </a:lvl2pPr>
            <a:lvl3pPr marL="1129970" indent="-225994" defTabSz="914962" eaLnBrk="0" hangingPunct="0">
              <a:defRPr sz="2400">
                <a:solidFill>
                  <a:schemeClr val="tx1"/>
                </a:solidFill>
                <a:latin typeface="Arial" charset="0"/>
                <a:ea typeface="ＭＳ Ｐゴシック" charset="0"/>
              </a:defRPr>
            </a:lvl3pPr>
            <a:lvl4pPr marL="1581958" indent="-225994" defTabSz="914962" eaLnBrk="0" hangingPunct="0">
              <a:defRPr sz="2400">
                <a:solidFill>
                  <a:schemeClr val="tx1"/>
                </a:solidFill>
                <a:latin typeface="Arial" charset="0"/>
                <a:ea typeface="ＭＳ Ｐゴシック" charset="0"/>
              </a:defRPr>
            </a:lvl4pPr>
            <a:lvl5pPr marL="2033946" indent="-225994" defTabSz="914962" eaLnBrk="0" hangingPunct="0">
              <a:defRPr sz="2400">
                <a:solidFill>
                  <a:schemeClr val="tx1"/>
                </a:solidFill>
                <a:latin typeface="Arial" charset="0"/>
                <a:ea typeface="ＭＳ Ｐゴシック" charset="0"/>
              </a:defRPr>
            </a:lvl5pPr>
            <a:lvl6pPr marL="2485934" indent="-225994" algn="ctr" defTabSz="914962" eaLnBrk="0" fontAlgn="base" hangingPunct="0">
              <a:spcBef>
                <a:spcPct val="0"/>
              </a:spcBef>
              <a:spcAft>
                <a:spcPct val="0"/>
              </a:spcAft>
              <a:defRPr sz="2400">
                <a:solidFill>
                  <a:schemeClr val="tx1"/>
                </a:solidFill>
                <a:latin typeface="Arial" charset="0"/>
                <a:ea typeface="ＭＳ Ｐゴシック" charset="0"/>
              </a:defRPr>
            </a:lvl6pPr>
            <a:lvl7pPr marL="2937921" indent="-225994" algn="ctr" defTabSz="914962" eaLnBrk="0" fontAlgn="base" hangingPunct="0">
              <a:spcBef>
                <a:spcPct val="0"/>
              </a:spcBef>
              <a:spcAft>
                <a:spcPct val="0"/>
              </a:spcAft>
              <a:defRPr sz="2400">
                <a:solidFill>
                  <a:schemeClr val="tx1"/>
                </a:solidFill>
                <a:latin typeface="Arial" charset="0"/>
                <a:ea typeface="ＭＳ Ｐゴシック" charset="0"/>
              </a:defRPr>
            </a:lvl7pPr>
            <a:lvl8pPr marL="3389909" indent="-225994" algn="ctr" defTabSz="914962" eaLnBrk="0" fontAlgn="base" hangingPunct="0">
              <a:spcBef>
                <a:spcPct val="0"/>
              </a:spcBef>
              <a:spcAft>
                <a:spcPct val="0"/>
              </a:spcAft>
              <a:defRPr sz="2400">
                <a:solidFill>
                  <a:schemeClr val="tx1"/>
                </a:solidFill>
                <a:latin typeface="Arial" charset="0"/>
                <a:ea typeface="ＭＳ Ｐゴシック" charset="0"/>
              </a:defRPr>
            </a:lvl8pPr>
            <a:lvl9pPr marL="3841897" indent="-225994" algn="ctr" defTabSz="914962"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8C3C4C-1AA3-A647-96CC-3DEE2E14555C}" type="slidenum">
              <a:rPr lang="en-US" sz="1200">
                <a:latin typeface="Times New Roman" charset="0"/>
              </a:rPr>
              <a:pPr eaLnBrk="1" hangingPunct="1"/>
              <a:t>32</a:t>
            </a:fld>
            <a:endParaRPr lang="en-US" sz="1200">
              <a:latin typeface="Times New Roman"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7586"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69C3A31B-B271-6541-92AF-2FE9FC8FFC43}" type="slidenum">
              <a:rPr lang="en-GB" sz="1200">
                <a:latin typeface="Times New Roman" charset="0"/>
                <a:cs typeface="Arial" charset="0"/>
              </a:rPr>
              <a:pPr/>
              <a:t>4</a:t>
            </a:fld>
            <a:endParaRPr lang="en-GB" sz="1200">
              <a:latin typeface="Times New Roman"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9634"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760E65CB-3A1C-0347-A37A-25B46EECD834}" type="slidenum">
              <a:rPr lang="en-GB" sz="1200">
                <a:latin typeface="Times New Roman" charset="0"/>
                <a:cs typeface="Arial" charset="0"/>
              </a:rPr>
              <a:pPr/>
              <a:t>5</a:t>
            </a:fld>
            <a:endParaRPr lang="en-GB" sz="1200">
              <a:latin typeface="Times New Roman"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0658"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70659"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5D0BF309-48DE-DC44-8D35-7748827C3428}" type="slidenum">
              <a:rPr lang="en-GB" sz="1200">
                <a:latin typeface="Times New Roman" charset="0"/>
                <a:cs typeface="Arial" charset="0"/>
              </a:rPr>
              <a:pPr/>
              <a:t>6</a:t>
            </a:fld>
            <a:endParaRPr lang="en-GB" sz="1200">
              <a:latin typeface="Times New Roman"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1682" name="Notes Placeholder 2"/>
          <p:cNvSpPr>
            <a:spLocks noGrp="1"/>
          </p:cNvSpPr>
          <p:nvPr>
            <p:ph type="body" idx="1"/>
          </p:nvPr>
        </p:nvSpPr>
        <p:spPr>
          <a:noFill/>
        </p:spPr>
        <p:txBody>
          <a:bodyPr/>
          <a:lstStyle/>
          <a:p>
            <a:r>
              <a:rPr lang="en-US">
                <a:latin typeface="Times New Roman" charset="0"/>
              </a:rPr>
              <a:t>General Context</a:t>
            </a:r>
          </a:p>
          <a:p>
            <a:r>
              <a:rPr lang="en-US">
                <a:latin typeface="Times New Roman" charset="0"/>
              </a:rPr>
              <a:t>Narrowing Context</a:t>
            </a:r>
          </a:p>
          <a:p>
            <a:r>
              <a:rPr lang="en-US">
                <a:latin typeface="Times New Roman" charset="0"/>
              </a:rPr>
              <a:t>Problem</a:t>
            </a:r>
          </a:p>
        </p:txBody>
      </p:sp>
      <p:sp>
        <p:nvSpPr>
          <p:cNvPr id="71683"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492485B2-4167-0849-A1A7-35C648E67D17}" type="slidenum">
              <a:rPr lang="en-GB" sz="1200">
                <a:latin typeface="Times New Roman" charset="0"/>
                <a:cs typeface="Arial" charset="0"/>
              </a:rPr>
              <a:pPr/>
              <a:t>7</a:t>
            </a:fld>
            <a:endParaRPr lang="en-GB" sz="1200">
              <a:latin typeface="Times New Roman"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2706" name="Notes Placeholder 2"/>
          <p:cNvSpPr>
            <a:spLocks noGrp="1"/>
          </p:cNvSpPr>
          <p:nvPr>
            <p:ph type="body" idx="1"/>
          </p:nvPr>
        </p:nvSpPr>
        <p:spPr>
          <a:noFill/>
        </p:spPr>
        <p:txBody>
          <a:bodyPr/>
          <a:lstStyle/>
          <a:p>
            <a:r>
              <a:rPr lang="en-US">
                <a:latin typeface="Times New Roman" charset="0"/>
              </a:rPr>
              <a:t>General Context</a:t>
            </a:r>
          </a:p>
          <a:p>
            <a:r>
              <a:rPr lang="en-US">
                <a:latin typeface="Times New Roman" charset="0"/>
              </a:rPr>
              <a:t>Narrowing Context</a:t>
            </a:r>
          </a:p>
          <a:p>
            <a:r>
              <a:rPr lang="en-US">
                <a:latin typeface="Times New Roman" charset="0"/>
              </a:rPr>
              <a:t>Complication</a:t>
            </a:r>
          </a:p>
          <a:p>
            <a:r>
              <a:rPr lang="en-US">
                <a:latin typeface="Times New Roman" charset="0"/>
              </a:rPr>
              <a:t>Long-term goal</a:t>
            </a:r>
          </a:p>
        </p:txBody>
      </p:sp>
      <p:sp>
        <p:nvSpPr>
          <p:cNvPr id="72707"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75C215A3-56DF-9D43-89D9-49F478DB0471}" type="slidenum">
              <a:rPr lang="en-GB" sz="1200">
                <a:latin typeface="Times New Roman" charset="0"/>
                <a:cs typeface="Arial" charset="0"/>
              </a:rPr>
              <a:pPr/>
              <a:t>8</a:t>
            </a:fld>
            <a:endParaRPr lang="en-GB" sz="1200">
              <a:latin typeface="Times New Roman"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73730"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73731"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02BD7CB8-07C1-4541-AE15-15EF8C8A1922}" type="slidenum">
              <a:rPr lang="en-GB" sz="1200">
                <a:latin typeface="Times New Roman" charset="0"/>
                <a:cs typeface="Arial" charset="0"/>
              </a:rPr>
              <a:pPr/>
              <a:t>9</a:t>
            </a:fld>
            <a:endParaRPr lang="en-GB" sz="1200">
              <a:latin typeface="Times New Roman"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5538"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5539" name="Slide Number Placeholder 3"/>
          <p:cNvSpPr>
            <a:spLocks noGrp="1"/>
          </p:cNvSpPr>
          <p:nvPr>
            <p:ph type="sldNum" sz="quarter" idx="5"/>
          </p:nvPr>
        </p:nvSpPr>
        <p:spPr>
          <a:noFill/>
        </p:spPr>
        <p:txBody>
          <a:bodyPr/>
          <a:lstStyle>
            <a:lvl1pPr eaLnBrk="0" hangingPunct="0">
              <a:defRPr sz="2400">
                <a:solidFill>
                  <a:schemeClr val="tx1"/>
                </a:solidFill>
                <a:latin typeface="Arial" charset="0"/>
                <a:ea typeface="ＭＳ Ｐゴシック" charset="0"/>
                <a:cs typeface="ＭＳ Ｐゴシック" charset="0"/>
              </a:defRPr>
            </a:lvl1pPr>
            <a:lvl2pPr marL="733069" indent="-281950" eaLnBrk="0" hangingPunct="0">
              <a:defRPr sz="2400">
                <a:solidFill>
                  <a:schemeClr val="tx1"/>
                </a:solidFill>
                <a:latin typeface="Arial" charset="0"/>
                <a:ea typeface="ＭＳ Ｐゴシック" charset="0"/>
              </a:defRPr>
            </a:lvl2pPr>
            <a:lvl3pPr marL="1127798" indent="-225560" eaLnBrk="0" hangingPunct="0">
              <a:defRPr sz="2400">
                <a:solidFill>
                  <a:schemeClr val="tx1"/>
                </a:solidFill>
                <a:latin typeface="Arial" charset="0"/>
                <a:ea typeface="ＭＳ Ｐゴシック" charset="0"/>
              </a:defRPr>
            </a:lvl3pPr>
            <a:lvl4pPr marL="1578917" indent="-225560" eaLnBrk="0" hangingPunct="0">
              <a:defRPr sz="2400">
                <a:solidFill>
                  <a:schemeClr val="tx1"/>
                </a:solidFill>
                <a:latin typeface="Arial" charset="0"/>
                <a:ea typeface="ＭＳ Ｐゴシック" charset="0"/>
              </a:defRPr>
            </a:lvl4pPr>
            <a:lvl5pPr marL="2030037" indent="-225560" eaLnBrk="0" hangingPunct="0">
              <a:defRPr sz="2400">
                <a:solidFill>
                  <a:schemeClr val="tx1"/>
                </a:solidFill>
                <a:latin typeface="Arial" charset="0"/>
                <a:ea typeface="ＭＳ Ｐゴシック" charset="0"/>
              </a:defRPr>
            </a:lvl5pPr>
            <a:lvl6pPr marL="2481156" indent="-225560" eaLnBrk="0" fontAlgn="base" hangingPunct="0">
              <a:spcBef>
                <a:spcPct val="0"/>
              </a:spcBef>
              <a:spcAft>
                <a:spcPct val="0"/>
              </a:spcAft>
              <a:defRPr sz="2400">
                <a:solidFill>
                  <a:schemeClr val="tx1"/>
                </a:solidFill>
                <a:latin typeface="Arial" charset="0"/>
                <a:ea typeface="ＭＳ Ｐゴシック" charset="0"/>
              </a:defRPr>
            </a:lvl6pPr>
            <a:lvl7pPr marL="2932275" indent="-225560" eaLnBrk="0" fontAlgn="base" hangingPunct="0">
              <a:spcBef>
                <a:spcPct val="0"/>
              </a:spcBef>
              <a:spcAft>
                <a:spcPct val="0"/>
              </a:spcAft>
              <a:defRPr sz="2400">
                <a:solidFill>
                  <a:schemeClr val="tx1"/>
                </a:solidFill>
                <a:latin typeface="Arial" charset="0"/>
                <a:ea typeface="ＭＳ Ｐゴシック" charset="0"/>
              </a:defRPr>
            </a:lvl7pPr>
            <a:lvl8pPr marL="3383394" indent="-225560" eaLnBrk="0" fontAlgn="base" hangingPunct="0">
              <a:spcBef>
                <a:spcPct val="0"/>
              </a:spcBef>
              <a:spcAft>
                <a:spcPct val="0"/>
              </a:spcAft>
              <a:defRPr sz="2400">
                <a:solidFill>
                  <a:schemeClr val="tx1"/>
                </a:solidFill>
                <a:latin typeface="Arial" charset="0"/>
                <a:ea typeface="ＭＳ Ｐゴシック" charset="0"/>
              </a:defRPr>
            </a:lvl8pPr>
            <a:lvl9pPr marL="3834514" indent="-225560" eaLnBrk="0" fontAlgn="base" hangingPunct="0">
              <a:spcBef>
                <a:spcPct val="0"/>
              </a:spcBef>
              <a:spcAft>
                <a:spcPct val="0"/>
              </a:spcAft>
              <a:defRPr sz="2400">
                <a:solidFill>
                  <a:schemeClr val="tx1"/>
                </a:solidFill>
                <a:latin typeface="Arial" charset="0"/>
                <a:ea typeface="ＭＳ Ｐゴシック" charset="0"/>
              </a:defRPr>
            </a:lvl9pPr>
          </a:lstStyle>
          <a:p>
            <a:fld id="{70E11852-E299-A94D-83F8-2E84BFCA772A}" type="slidenum">
              <a:rPr lang="en-GB" sz="1200">
                <a:latin typeface="Times New Roman" charset="0"/>
                <a:cs typeface="Arial" charset="0"/>
              </a:rPr>
              <a:pPr/>
              <a:t>10</a:t>
            </a:fld>
            <a:endParaRPr lang="en-GB" sz="1200">
              <a:latin typeface="Times New Roman"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D818DE4-97FD-AB4A-BA29-23F9E05A77AE}"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18DE4-97FD-AB4A-BA29-23F9E05A77AE}"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89F0D-6EBC-AE45-974A-FCCCAD2B531C}"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818DE4-97FD-AB4A-BA29-23F9E05A77AE}"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818DE4-97FD-AB4A-BA29-23F9E05A77AE}"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818DE4-97FD-AB4A-BA29-23F9E05A77AE}"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D818DE4-97FD-AB4A-BA29-23F9E05A77AE}"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89F0D-6EBC-AE45-974A-FCCCAD2B531C}"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818DE4-97FD-AB4A-BA29-23F9E05A77AE}"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D818DE4-97FD-AB4A-BA29-23F9E05A77AE}"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D818DE4-97FD-AB4A-BA29-23F9E05A77AE}" type="datetimeFigureOut">
              <a:rPr lang="en-US" smtClean="0"/>
              <a:t>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D818DE4-97FD-AB4A-BA29-23F9E05A77AE}" type="datetimeFigureOut">
              <a:rPr lang="en-US" smtClean="0"/>
              <a:t>1/15/20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18DE4-97FD-AB4A-BA29-23F9E05A77AE}" type="datetimeFigureOut">
              <a:rPr lang="en-US" smtClean="0"/>
              <a:t>1/15/20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18DE4-97FD-AB4A-BA29-23F9E05A77AE}"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89F0D-6EBC-AE45-974A-FCCCAD2B53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D818DE4-97FD-AB4A-BA29-23F9E05A77AE}" type="datetimeFigureOut">
              <a:rPr lang="en-US" smtClean="0"/>
              <a:t>1/15/20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D989F0D-6EBC-AE45-974A-FCCCAD2B53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Writing the Proposal</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3490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1066800"/>
          </a:xfrm>
        </p:spPr>
        <p:txBody>
          <a:bodyPr/>
          <a:lstStyle/>
          <a:p>
            <a:pPr eaLnBrk="1" hangingPunct="1">
              <a:defRPr/>
            </a:pPr>
            <a:r>
              <a:rPr lang="en-US" dirty="0" smtClean="0">
                <a:solidFill>
                  <a:srgbClr val="FF0000"/>
                </a:solidFill>
                <a:latin typeface="Arial" charset="0"/>
                <a:cs typeface="Arial" charset="0"/>
              </a:rPr>
              <a:t>Introduction Contents</a:t>
            </a:r>
            <a:endParaRPr lang="en-US" dirty="0">
              <a:solidFill>
                <a:srgbClr val="FF0000"/>
              </a:solidFill>
              <a:latin typeface="Arial" charset="0"/>
              <a:cs typeface="Arial" charset="0"/>
            </a:endParaRPr>
          </a:p>
        </p:txBody>
      </p:sp>
      <p:sp>
        <p:nvSpPr>
          <p:cNvPr id="6147" name="Rectangle 3"/>
          <p:cNvSpPr>
            <a:spLocks noGrp="1" noChangeArrowheads="1"/>
          </p:cNvSpPr>
          <p:nvPr>
            <p:ph type="body" idx="1"/>
          </p:nvPr>
        </p:nvSpPr>
        <p:spPr>
          <a:xfrm>
            <a:off x="457200" y="1524000"/>
            <a:ext cx="8229600" cy="4495800"/>
          </a:xfrm>
        </p:spPr>
        <p:txBody>
          <a:bodyPr/>
          <a:lstStyle/>
          <a:p>
            <a:pPr eaLnBrk="1" hangingPunct="1">
              <a:defRPr/>
            </a:pPr>
            <a:r>
              <a:rPr lang="en-US" dirty="0" smtClean="0">
                <a:latin typeface="Arial" charset="0"/>
                <a:cs typeface="Arial" charset="0"/>
              </a:rPr>
              <a:t>General Context &amp; Significance</a:t>
            </a:r>
          </a:p>
          <a:p>
            <a:pPr lvl="1" eaLnBrk="1" hangingPunct="1">
              <a:defRPr/>
            </a:pPr>
            <a:r>
              <a:rPr lang="en-US" dirty="0" smtClean="0">
                <a:latin typeface="Arial" charset="0"/>
                <a:cs typeface="Arial" charset="0"/>
              </a:rPr>
              <a:t>What is “big picture” for research?</a:t>
            </a:r>
          </a:p>
          <a:p>
            <a:pPr lvl="1" eaLnBrk="1" hangingPunct="1">
              <a:defRPr/>
            </a:pPr>
            <a:r>
              <a:rPr lang="en-US" dirty="0" smtClean="0">
                <a:latin typeface="Arial" charset="0"/>
                <a:cs typeface="Arial" charset="0"/>
              </a:rPr>
              <a:t>Why is it important?</a:t>
            </a:r>
          </a:p>
          <a:p>
            <a:pPr eaLnBrk="1" hangingPunct="1">
              <a:defRPr/>
            </a:pPr>
            <a:r>
              <a:rPr lang="en-US" dirty="0" smtClean="0">
                <a:latin typeface="Arial" charset="0"/>
                <a:cs typeface="Arial" charset="0"/>
              </a:rPr>
              <a:t>Narrowing Context</a:t>
            </a:r>
          </a:p>
          <a:p>
            <a:pPr lvl="1" eaLnBrk="1" hangingPunct="1">
              <a:defRPr/>
            </a:pPr>
            <a:r>
              <a:rPr lang="en-US" dirty="0" smtClean="0">
                <a:latin typeface="Arial" charset="0"/>
                <a:cs typeface="Arial" charset="0"/>
              </a:rPr>
              <a:t>What is known and accepted in your area?</a:t>
            </a:r>
          </a:p>
          <a:p>
            <a:pPr eaLnBrk="1" hangingPunct="1">
              <a:defRPr/>
            </a:pPr>
            <a:r>
              <a:rPr lang="en-US" dirty="0" smtClean="0">
                <a:latin typeface="Arial" charset="0"/>
                <a:cs typeface="Arial" charset="0"/>
              </a:rPr>
              <a:t>Complication</a:t>
            </a:r>
          </a:p>
          <a:p>
            <a:pPr lvl="1" eaLnBrk="1" hangingPunct="1">
              <a:defRPr/>
            </a:pPr>
            <a:r>
              <a:rPr lang="en-US" dirty="0" smtClean="0">
                <a:latin typeface="Arial" charset="0"/>
                <a:cs typeface="Arial" charset="0"/>
              </a:rPr>
              <a:t>What is the problem, roadblock, unknown?</a:t>
            </a:r>
            <a:endParaRPr lang="en-US" dirty="0">
              <a:latin typeface="Arial" charset="0"/>
              <a:cs typeface="Arial" charset="0"/>
            </a:endParaRPr>
          </a:p>
          <a:p>
            <a:pPr eaLnBrk="1" hangingPunct="1">
              <a:defRPr/>
            </a:pPr>
            <a:endParaRPr lang="en-US" dirty="0">
              <a:latin typeface="Arial" charset="0"/>
              <a:cs typeface="Arial" charset="0"/>
            </a:endParaRPr>
          </a:p>
        </p:txBody>
      </p:sp>
    </p:spTree>
    <p:extLst>
      <p:ext uri="{BB962C8B-B14F-4D97-AF65-F5344CB8AC3E}">
        <p14:creationId xmlns:p14="http://schemas.microsoft.com/office/powerpoint/2010/main" val="321235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1066800"/>
          </a:xfrm>
        </p:spPr>
        <p:txBody>
          <a:bodyPr/>
          <a:lstStyle/>
          <a:p>
            <a:pPr eaLnBrk="1" hangingPunct="1">
              <a:defRPr/>
            </a:pPr>
            <a:r>
              <a:rPr lang="en-US" dirty="0" smtClean="0">
                <a:solidFill>
                  <a:srgbClr val="FF0000"/>
                </a:solidFill>
                <a:latin typeface="Arial" charset="0"/>
                <a:cs typeface="Arial" charset="0"/>
              </a:rPr>
              <a:t>Introduction Contents</a:t>
            </a:r>
            <a:endParaRPr lang="en-US" dirty="0">
              <a:solidFill>
                <a:srgbClr val="FF0000"/>
              </a:solidFill>
              <a:latin typeface="Arial" charset="0"/>
              <a:cs typeface="Arial" charset="0"/>
            </a:endParaRPr>
          </a:p>
        </p:txBody>
      </p:sp>
      <p:sp>
        <p:nvSpPr>
          <p:cNvPr id="6147" name="Rectangle 3"/>
          <p:cNvSpPr>
            <a:spLocks noGrp="1" noChangeArrowheads="1"/>
          </p:cNvSpPr>
          <p:nvPr>
            <p:ph type="body" idx="1"/>
          </p:nvPr>
        </p:nvSpPr>
        <p:spPr>
          <a:xfrm>
            <a:off x="457200" y="1524000"/>
            <a:ext cx="8229600" cy="4495800"/>
          </a:xfrm>
        </p:spPr>
        <p:txBody>
          <a:bodyPr/>
          <a:lstStyle/>
          <a:p>
            <a:pPr eaLnBrk="1" hangingPunct="1">
              <a:defRPr/>
            </a:pPr>
            <a:r>
              <a:rPr lang="en-US" dirty="0" smtClean="0">
                <a:latin typeface="Arial" charset="0"/>
                <a:cs typeface="Arial" charset="0"/>
              </a:rPr>
              <a:t>Long-term Goal</a:t>
            </a:r>
          </a:p>
          <a:p>
            <a:pPr lvl="1" eaLnBrk="1" hangingPunct="1">
              <a:defRPr/>
            </a:pPr>
            <a:r>
              <a:rPr lang="en-US" dirty="0" smtClean="0">
                <a:latin typeface="Arial" charset="0"/>
                <a:cs typeface="Arial" charset="0"/>
              </a:rPr>
              <a:t>What final “big result” will research achieve?</a:t>
            </a:r>
          </a:p>
          <a:p>
            <a:pPr eaLnBrk="1" hangingPunct="1">
              <a:defRPr/>
            </a:pPr>
            <a:r>
              <a:rPr lang="en-US" dirty="0" smtClean="0">
                <a:latin typeface="Arial" charset="0"/>
                <a:cs typeface="Arial" charset="0"/>
              </a:rPr>
              <a:t>Specific Goal </a:t>
            </a:r>
          </a:p>
          <a:p>
            <a:pPr lvl="1" eaLnBrk="1" hangingPunct="1">
              <a:defRPr/>
            </a:pPr>
            <a:r>
              <a:rPr lang="en-US" dirty="0" smtClean="0">
                <a:latin typeface="Arial" charset="0"/>
                <a:cs typeface="Arial" charset="0"/>
              </a:rPr>
              <a:t>What is the “specific narrow goal” of this research?</a:t>
            </a:r>
          </a:p>
          <a:p>
            <a:pPr eaLnBrk="1" hangingPunct="1">
              <a:defRPr/>
            </a:pPr>
            <a:r>
              <a:rPr lang="en-US" dirty="0" smtClean="0">
                <a:latin typeface="Arial" charset="0"/>
                <a:cs typeface="Arial" charset="0"/>
              </a:rPr>
              <a:t>Summary of Research – Path to Hypothesized Answer to the Complication</a:t>
            </a:r>
          </a:p>
          <a:p>
            <a:pPr lvl="1" eaLnBrk="1" hangingPunct="1">
              <a:defRPr/>
            </a:pPr>
            <a:r>
              <a:rPr lang="en-US" dirty="0" smtClean="0">
                <a:latin typeface="Arial" charset="0"/>
                <a:cs typeface="Arial" charset="0"/>
              </a:rPr>
              <a:t>How does previous research lead to what you believe to be the answer to the complication?</a:t>
            </a:r>
            <a:endParaRPr lang="en-US" dirty="0">
              <a:latin typeface="Arial" charset="0"/>
              <a:cs typeface="Arial" charset="0"/>
            </a:endParaRPr>
          </a:p>
        </p:txBody>
      </p:sp>
    </p:spTree>
    <p:extLst>
      <p:ext uri="{BB962C8B-B14F-4D97-AF65-F5344CB8AC3E}">
        <p14:creationId xmlns:p14="http://schemas.microsoft.com/office/powerpoint/2010/main" val="3977031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GB" dirty="0" smtClean="0">
                <a:solidFill>
                  <a:srgbClr val="FF3300"/>
                </a:solidFill>
                <a:latin typeface="Arial" charset="0"/>
                <a:cs typeface="Arial" charset="0"/>
              </a:rPr>
              <a:t>Specific Goal of the Research</a:t>
            </a:r>
            <a:endParaRPr lang="en-GB" dirty="0">
              <a:solidFill>
                <a:srgbClr val="FF3300"/>
              </a:solidFill>
              <a:latin typeface="Arial" charset="0"/>
              <a:cs typeface="Arial" charset="0"/>
            </a:endParaRPr>
          </a:p>
        </p:txBody>
      </p:sp>
      <p:sp>
        <p:nvSpPr>
          <p:cNvPr id="15363" name="Rectangle 3"/>
          <p:cNvSpPr>
            <a:spLocks noGrp="1" noChangeArrowheads="1"/>
          </p:cNvSpPr>
          <p:nvPr>
            <p:ph type="body" idx="1"/>
          </p:nvPr>
        </p:nvSpPr>
        <p:spPr>
          <a:xfrm>
            <a:off x="457200" y="1752600"/>
            <a:ext cx="8229600" cy="4114800"/>
          </a:xfrm>
        </p:spPr>
        <p:txBody>
          <a:bodyPr/>
          <a:lstStyle/>
          <a:p>
            <a:pPr eaLnBrk="1" hangingPunct="1">
              <a:defRPr/>
            </a:pPr>
            <a:r>
              <a:rPr lang="en-GB" dirty="0" smtClean="0">
                <a:latin typeface="Arial" charset="0"/>
                <a:cs typeface="Arial" charset="0"/>
              </a:rPr>
              <a:t>What is the problem, roadblock, unknown?</a:t>
            </a:r>
          </a:p>
          <a:p>
            <a:pPr lvl="1" eaLnBrk="1" hangingPunct="1">
              <a:defRPr/>
            </a:pPr>
            <a:r>
              <a:rPr lang="en-GB" dirty="0" smtClean="0">
                <a:latin typeface="Arial" charset="0"/>
                <a:cs typeface="Arial" charset="0"/>
              </a:rPr>
              <a:t>Problematize </a:t>
            </a:r>
            <a:r>
              <a:rPr lang="en-GB" dirty="0">
                <a:latin typeface="Arial" charset="0"/>
                <a:cs typeface="Arial" charset="0"/>
              </a:rPr>
              <a:t>it if Necessary!</a:t>
            </a:r>
          </a:p>
          <a:p>
            <a:pPr lvl="1" eaLnBrk="1" hangingPunct="1">
              <a:defRPr/>
            </a:pPr>
            <a:r>
              <a:rPr lang="en-GB" dirty="0">
                <a:latin typeface="Arial" charset="0"/>
                <a:cs typeface="Arial" charset="0"/>
              </a:rPr>
              <a:t>Why won’t existing knowledge be adequate?</a:t>
            </a:r>
          </a:p>
          <a:p>
            <a:pPr lvl="2" eaLnBrk="1" hangingPunct="1">
              <a:defRPr/>
            </a:pPr>
            <a:r>
              <a:rPr lang="en-GB" dirty="0">
                <a:latin typeface="Arial" charset="0"/>
                <a:cs typeface="Arial" charset="0"/>
              </a:rPr>
              <a:t>Haven’t looked at it before</a:t>
            </a:r>
          </a:p>
          <a:p>
            <a:pPr lvl="2" eaLnBrk="1" hangingPunct="1">
              <a:defRPr/>
            </a:pPr>
            <a:r>
              <a:rPr lang="en-GB" dirty="0">
                <a:latin typeface="Arial" charset="0"/>
                <a:cs typeface="Arial" charset="0"/>
              </a:rPr>
              <a:t>Have looked at it differently before</a:t>
            </a:r>
          </a:p>
          <a:p>
            <a:pPr eaLnBrk="1" hangingPunct="1">
              <a:defRPr/>
            </a:pPr>
            <a:r>
              <a:rPr lang="en-GB" dirty="0">
                <a:latin typeface="Arial" charset="0"/>
                <a:cs typeface="Arial" charset="0"/>
              </a:rPr>
              <a:t>What don’t we know that will be important?</a:t>
            </a:r>
          </a:p>
          <a:p>
            <a:pPr eaLnBrk="1" hangingPunct="1">
              <a:defRPr/>
            </a:pPr>
            <a:r>
              <a:rPr lang="en-GB" dirty="0">
                <a:latin typeface="Arial" charset="0"/>
                <a:cs typeface="Arial" charset="0"/>
              </a:rPr>
              <a:t>What will we know/do differently once we have </a:t>
            </a:r>
            <a:r>
              <a:rPr lang="en-GB" dirty="0" smtClean="0">
                <a:latin typeface="Arial" charset="0"/>
                <a:cs typeface="Arial" charset="0"/>
              </a:rPr>
              <a:t>this </a:t>
            </a:r>
            <a:r>
              <a:rPr lang="en-GB" dirty="0">
                <a:latin typeface="Arial" charset="0"/>
                <a:cs typeface="Arial" charset="0"/>
              </a:rPr>
              <a:t>new </a:t>
            </a:r>
            <a:r>
              <a:rPr lang="en-GB" dirty="0" smtClean="0">
                <a:latin typeface="Arial" charset="0"/>
                <a:cs typeface="Arial" charset="0"/>
              </a:rPr>
              <a:t>knowledge?</a:t>
            </a:r>
            <a:endParaRPr lang="en-GB" dirty="0">
              <a:latin typeface="Arial" charset="0"/>
              <a:cs typeface="Arial" charset="0"/>
            </a:endParaRPr>
          </a:p>
        </p:txBody>
      </p:sp>
    </p:spTree>
    <p:extLst>
      <p:ext uri="{BB962C8B-B14F-4D97-AF65-F5344CB8AC3E}">
        <p14:creationId xmlns:p14="http://schemas.microsoft.com/office/powerpoint/2010/main" val="2475437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smtClean="0">
                <a:solidFill>
                  <a:srgbClr val="FF33CC"/>
                </a:solidFill>
                <a:latin typeface="Arial" charset="0"/>
                <a:cs typeface="Arial" charset="0"/>
              </a:rPr>
              <a:t>Background/Literature Review</a:t>
            </a:r>
            <a:endParaRPr lang="en-US" dirty="0">
              <a:solidFill>
                <a:srgbClr val="FF33CC"/>
              </a:solidFill>
              <a:latin typeface="Arial" charset="0"/>
              <a:cs typeface="Arial" charset="0"/>
            </a:endParaRPr>
          </a:p>
        </p:txBody>
      </p:sp>
      <p:sp>
        <p:nvSpPr>
          <p:cNvPr id="16387" name="Rectangle 3"/>
          <p:cNvSpPr>
            <a:spLocks noGrp="1" noChangeArrowheads="1"/>
          </p:cNvSpPr>
          <p:nvPr>
            <p:ph type="body" idx="1"/>
          </p:nvPr>
        </p:nvSpPr>
        <p:spPr>
          <a:xfrm>
            <a:off x="827088" y="1905000"/>
            <a:ext cx="7489825" cy="3959225"/>
          </a:xfrm>
        </p:spPr>
        <p:txBody>
          <a:bodyPr/>
          <a:lstStyle/>
          <a:p>
            <a:pPr eaLnBrk="1" hangingPunct="1">
              <a:defRPr/>
            </a:pPr>
            <a:r>
              <a:rPr lang="en-US" sz="2800" dirty="0" smtClean="0">
                <a:latin typeface="Arial" charset="0"/>
                <a:cs typeface="Arial" charset="0"/>
              </a:rPr>
              <a:t>ID </a:t>
            </a:r>
            <a:r>
              <a:rPr lang="en-US" sz="2800" dirty="0">
                <a:latin typeface="Arial" charset="0"/>
                <a:cs typeface="Arial" charset="0"/>
              </a:rPr>
              <a:t>Main Characters </a:t>
            </a:r>
          </a:p>
          <a:p>
            <a:pPr lvl="1" eaLnBrk="1" hangingPunct="1">
              <a:defRPr/>
            </a:pPr>
            <a:r>
              <a:rPr lang="en-US" dirty="0" smtClean="0">
                <a:latin typeface="Arial" charset="0"/>
                <a:cs typeface="Arial" charset="0"/>
              </a:rPr>
              <a:t>Boxes, Arrows</a:t>
            </a:r>
          </a:p>
          <a:p>
            <a:pPr eaLnBrk="1" hangingPunct="1">
              <a:defRPr/>
            </a:pPr>
            <a:r>
              <a:rPr lang="en-US" dirty="0" smtClean="0">
                <a:latin typeface="Arial" charset="0"/>
                <a:cs typeface="Arial" charset="0"/>
              </a:rPr>
              <a:t>Review </a:t>
            </a:r>
            <a:r>
              <a:rPr lang="en-US" dirty="0">
                <a:latin typeface="Arial" charset="0"/>
                <a:cs typeface="Arial" charset="0"/>
              </a:rPr>
              <a:t>What</a:t>
            </a:r>
            <a:r>
              <a:rPr lang="ja-JP" altLang="en-US" dirty="0">
                <a:latin typeface="Arial" charset="0"/>
                <a:cs typeface="Arial" charset="0"/>
              </a:rPr>
              <a:t>’</a:t>
            </a:r>
            <a:r>
              <a:rPr lang="en-US" dirty="0">
                <a:latin typeface="Arial" charset="0"/>
                <a:cs typeface="Arial" charset="0"/>
              </a:rPr>
              <a:t>s Known About Them</a:t>
            </a:r>
          </a:p>
          <a:p>
            <a:pPr lvl="1" eaLnBrk="1" hangingPunct="1">
              <a:defRPr/>
            </a:pPr>
            <a:r>
              <a:rPr lang="en-US" dirty="0">
                <a:latin typeface="Arial" charset="0"/>
                <a:cs typeface="Arial" charset="0"/>
              </a:rPr>
              <a:t>That is relevant to your </a:t>
            </a:r>
            <a:r>
              <a:rPr lang="en-US" dirty="0" smtClean="0">
                <a:latin typeface="Arial" charset="0"/>
                <a:cs typeface="Arial" charset="0"/>
              </a:rPr>
              <a:t>question</a:t>
            </a:r>
          </a:p>
          <a:p>
            <a:pPr lvl="1" eaLnBrk="1" hangingPunct="1">
              <a:defRPr/>
            </a:pPr>
            <a:r>
              <a:rPr lang="en-US" dirty="0" smtClean="0">
                <a:latin typeface="Arial" charset="0"/>
                <a:cs typeface="Arial" charset="0"/>
              </a:rPr>
              <a:t>Leads </a:t>
            </a:r>
            <a:r>
              <a:rPr lang="en-US" dirty="0" smtClean="0">
                <a:latin typeface="Arial" charset="0"/>
                <a:cs typeface="Arial" charset="0"/>
              </a:rPr>
              <a:t>to your hypotheses</a:t>
            </a:r>
          </a:p>
          <a:p>
            <a:pPr lvl="2" eaLnBrk="1" hangingPunct="1">
              <a:defRPr/>
            </a:pPr>
            <a:r>
              <a:rPr lang="en-US" dirty="0" smtClean="0">
                <a:latin typeface="Arial" charset="0"/>
                <a:cs typeface="Arial" charset="0"/>
              </a:rPr>
              <a:t>Why you believe this is the answer to the problem </a:t>
            </a:r>
            <a:endParaRPr lang="en-US" dirty="0">
              <a:latin typeface="Arial" charset="0"/>
              <a:cs typeface="Arial" charset="0"/>
            </a:endParaRPr>
          </a:p>
        </p:txBody>
      </p:sp>
    </p:spTree>
    <p:extLst>
      <p:ext uri="{BB962C8B-B14F-4D97-AF65-F5344CB8AC3E}">
        <p14:creationId xmlns:p14="http://schemas.microsoft.com/office/powerpoint/2010/main" val="4252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dirty="0" smtClean="0">
                <a:latin typeface="Arial" charset="0"/>
                <a:cs typeface="Arial" charset="0"/>
              </a:rPr>
              <a:t>Constructs as Characters</a:t>
            </a:r>
            <a:endParaRPr lang="en-US" dirty="0">
              <a:latin typeface="Arial" charset="0"/>
              <a:cs typeface="Arial" charset="0"/>
            </a:endParaRPr>
          </a:p>
        </p:txBody>
      </p:sp>
      <p:sp>
        <p:nvSpPr>
          <p:cNvPr id="17411" name="Rectangle 3"/>
          <p:cNvSpPr>
            <a:spLocks noGrp="1" noChangeArrowheads="1"/>
          </p:cNvSpPr>
          <p:nvPr>
            <p:ph type="body" idx="1"/>
          </p:nvPr>
        </p:nvSpPr>
        <p:spPr>
          <a:xfrm>
            <a:off x="827088" y="1981200"/>
            <a:ext cx="7489825" cy="3883025"/>
          </a:xfrm>
        </p:spPr>
        <p:txBody>
          <a:bodyPr/>
          <a:lstStyle/>
          <a:p>
            <a:pPr eaLnBrk="1" hangingPunct="1">
              <a:defRPr/>
            </a:pPr>
            <a:r>
              <a:rPr lang="en-US" sz="2800" dirty="0">
                <a:latin typeface="Arial" charset="0"/>
                <a:cs typeface="Arial" charset="0"/>
              </a:rPr>
              <a:t>Background/Setting</a:t>
            </a:r>
          </a:p>
          <a:p>
            <a:pPr lvl="1" eaLnBrk="1" hangingPunct="1">
              <a:defRPr/>
            </a:pPr>
            <a:r>
              <a:rPr lang="en-US" sz="2400" dirty="0">
                <a:latin typeface="Arial" charset="0"/>
                <a:cs typeface="Arial" charset="0"/>
              </a:rPr>
              <a:t>In </a:t>
            </a:r>
            <a:r>
              <a:rPr lang="en-US" sz="2400" dirty="0" smtClean="0">
                <a:latin typeface="Arial" charset="0"/>
                <a:cs typeface="Arial" charset="0"/>
              </a:rPr>
              <a:t>literature, </a:t>
            </a:r>
            <a:r>
              <a:rPr lang="en-US" sz="2400" dirty="0">
                <a:latin typeface="Arial" charset="0"/>
                <a:cs typeface="Arial" charset="0"/>
              </a:rPr>
              <a:t>this is character development</a:t>
            </a:r>
          </a:p>
          <a:p>
            <a:pPr lvl="2" eaLnBrk="1" hangingPunct="1">
              <a:defRPr/>
            </a:pPr>
            <a:r>
              <a:rPr lang="en-US" dirty="0">
                <a:latin typeface="Arial" charset="0"/>
                <a:cs typeface="Arial" charset="0"/>
              </a:rPr>
              <a:t>James Bond, Jackie Chan, </a:t>
            </a:r>
            <a:r>
              <a:rPr lang="en-US" dirty="0" err="1">
                <a:latin typeface="Arial" charset="0"/>
                <a:cs typeface="Arial" charset="0"/>
              </a:rPr>
              <a:t>Hercule</a:t>
            </a:r>
            <a:r>
              <a:rPr lang="en-US" dirty="0">
                <a:latin typeface="Arial" charset="0"/>
                <a:cs typeface="Arial" charset="0"/>
              </a:rPr>
              <a:t> </a:t>
            </a:r>
            <a:r>
              <a:rPr lang="en-US" dirty="0" err="1" smtClean="0">
                <a:latin typeface="Arial" charset="0"/>
                <a:cs typeface="Arial" charset="0"/>
              </a:rPr>
              <a:t>Poirot</a:t>
            </a:r>
            <a:endParaRPr lang="en-US" dirty="0" smtClean="0">
              <a:latin typeface="Arial" charset="0"/>
              <a:cs typeface="Arial" charset="0"/>
            </a:endParaRPr>
          </a:p>
          <a:p>
            <a:pPr lvl="2" eaLnBrk="1" hangingPunct="1">
              <a:defRPr/>
            </a:pPr>
            <a:r>
              <a:rPr lang="en-US" dirty="0" smtClean="0">
                <a:latin typeface="Arial" charset="0"/>
                <a:cs typeface="Arial" charset="0"/>
              </a:rPr>
              <a:t>Captain America, Spiderman, Black Panther</a:t>
            </a:r>
            <a:endParaRPr lang="en-US" dirty="0">
              <a:latin typeface="Arial" charset="0"/>
              <a:cs typeface="Arial" charset="0"/>
            </a:endParaRPr>
          </a:p>
          <a:p>
            <a:pPr lvl="2" eaLnBrk="1" hangingPunct="1">
              <a:defRPr/>
            </a:pPr>
            <a:r>
              <a:rPr lang="en-US" dirty="0">
                <a:latin typeface="Arial" charset="0"/>
                <a:cs typeface="Arial" charset="0"/>
              </a:rPr>
              <a:t>P&amp;P: sweet, sharp, flirty, follower, inept</a:t>
            </a:r>
          </a:p>
          <a:p>
            <a:pPr lvl="2" eaLnBrk="1" hangingPunct="1">
              <a:defRPr/>
            </a:pPr>
            <a:r>
              <a:rPr lang="en-US" dirty="0" smtClean="0">
                <a:latin typeface="Arial" charset="0"/>
                <a:cs typeface="Arial" charset="0"/>
              </a:rPr>
              <a:t>Star Wars: </a:t>
            </a:r>
            <a:r>
              <a:rPr lang="en-US" dirty="0">
                <a:latin typeface="Arial" charset="0"/>
                <a:cs typeface="Arial" charset="0"/>
              </a:rPr>
              <a:t>valiant, dedicated, wise, mercenary, </a:t>
            </a:r>
            <a:r>
              <a:rPr lang="en-US" dirty="0" smtClean="0">
                <a:latin typeface="Arial" charset="0"/>
                <a:cs typeface="Arial" charset="0"/>
              </a:rPr>
              <a:t>muscle</a:t>
            </a:r>
          </a:p>
          <a:p>
            <a:pPr lvl="1" eaLnBrk="1" hangingPunct="1">
              <a:defRPr/>
            </a:pPr>
            <a:r>
              <a:rPr lang="en-US" sz="2400" dirty="0" smtClean="0">
                <a:latin typeface="Arial" charset="0"/>
                <a:cs typeface="Arial" charset="0"/>
              </a:rPr>
              <a:t>In research, culminates in a theoretical model</a:t>
            </a:r>
          </a:p>
          <a:p>
            <a:pPr lvl="2" eaLnBrk="1" hangingPunct="1">
              <a:defRPr/>
            </a:pPr>
            <a:r>
              <a:rPr lang="en-US" dirty="0" smtClean="0">
                <a:latin typeface="Arial" charset="0"/>
                <a:cs typeface="Arial" charset="0"/>
              </a:rPr>
              <a:t>Boxes and arrows</a:t>
            </a:r>
            <a:endParaRPr lang="en-US" dirty="0">
              <a:latin typeface="Arial" charset="0"/>
              <a:cs typeface="Arial" charset="0"/>
            </a:endParaRPr>
          </a:p>
        </p:txBody>
      </p:sp>
    </p:spTree>
    <p:extLst>
      <p:ext uri="{BB962C8B-B14F-4D97-AF65-F5344CB8AC3E}">
        <p14:creationId xmlns:p14="http://schemas.microsoft.com/office/powerpoint/2010/main" val="2365992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a:solidFill>
                  <a:srgbClr val="3333FF"/>
                </a:solidFill>
                <a:latin typeface="Arial" charset="0"/>
                <a:cs typeface="Arial" charset="0"/>
              </a:rPr>
              <a:t>Hypotheses</a:t>
            </a:r>
          </a:p>
        </p:txBody>
      </p:sp>
      <p:sp>
        <p:nvSpPr>
          <p:cNvPr id="18435" name="Rectangle 3"/>
          <p:cNvSpPr>
            <a:spLocks noGrp="1" noChangeArrowheads="1"/>
          </p:cNvSpPr>
          <p:nvPr>
            <p:ph type="body" idx="1"/>
          </p:nvPr>
        </p:nvSpPr>
        <p:spPr/>
        <p:txBody>
          <a:bodyPr/>
          <a:lstStyle/>
          <a:p>
            <a:pPr eaLnBrk="1" hangingPunct="1">
              <a:defRPr/>
            </a:pPr>
            <a:r>
              <a:rPr lang="en-US" dirty="0" smtClean="0">
                <a:latin typeface="Arial" charset="0"/>
                <a:cs typeface="Arial" charset="0"/>
              </a:rPr>
              <a:t>What you believe to be the answer to the problem/roadblock/unknown/complication</a:t>
            </a:r>
          </a:p>
          <a:p>
            <a:pPr eaLnBrk="1" hangingPunct="1">
              <a:defRPr/>
            </a:pPr>
            <a:r>
              <a:rPr lang="en-US" dirty="0" smtClean="0">
                <a:latin typeface="Arial" charset="0"/>
                <a:cs typeface="Arial" charset="0"/>
              </a:rPr>
              <a:t>Predict </a:t>
            </a:r>
            <a:r>
              <a:rPr lang="en-US" dirty="0">
                <a:latin typeface="Arial" charset="0"/>
                <a:cs typeface="Arial" charset="0"/>
              </a:rPr>
              <a:t>Behavior </a:t>
            </a:r>
            <a:r>
              <a:rPr lang="en-US" dirty="0" smtClean="0">
                <a:latin typeface="Arial" charset="0"/>
                <a:cs typeface="Arial" charset="0"/>
              </a:rPr>
              <a:t>of Boxes in </a:t>
            </a:r>
            <a:r>
              <a:rPr lang="en-US" dirty="0">
                <a:latin typeface="Arial" charset="0"/>
                <a:cs typeface="Arial" charset="0"/>
              </a:rPr>
              <a:t>a </a:t>
            </a:r>
            <a:r>
              <a:rPr lang="en-US" dirty="0" smtClean="0">
                <a:latin typeface="Arial" charset="0"/>
                <a:cs typeface="Arial" charset="0"/>
              </a:rPr>
              <a:t>Situation</a:t>
            </a:r>
            <a:endParaRPr lang="en-US" dirty="0">
              <a:latin typeface="Arial" charset="0"/>
              <a:cs typeface="Arial" charset="0"/>
            </a:endParaRPr>
          </a:p>
          <a:p>
            <a:pPr lvl="1" eaLnBrk="1" hangingPunct="1">
              <a:defRPr/>
            </a:pPr>
            <a:r>
              <a:rPr lang="en-US" dirty="0" smtClean="0">
                <a:latin typeface="Arial" charset="0"/>
                <a:cs typeface="Arial" charset="0"/>
              </a:rPr>
              <a:t>literature </a:t>
            </a:r>
            <a:r>
              <a:rPr lang="en-US" dirty="0">
                <a:latin typeface="Arial" charset="0"/>
                <a:cs typeface="Arial" charset="0"/>
              </a:rPr>
              <a:t>ex: Joe Smith will join the uprising against the emperor and help attack the fort.</a:t>
            </a:r>
          </a:p>
          <a:p>
            <a:pPr lvl="2" eaLnBrk="1" hangingPunct="1">
              <a:defRPr/>
            </a:pPr>
            <a:r>
              <a:rPr lang="en-US" dirty="0">
                <a:latin typeface="Arial" charset="0"/>
                <a:cs typeface="Arial" charset="0"/>
              </a:rPr>
              <a:t>Does this grip you?</a:t>
            </a:r>
          </a:p>
          <a:p>
            <a:pPr lvl="2" eaLnBrk="1" hangingPunct="1">
              <a:defRPr/>
            </a:pPr>
            <a:r>
              <a:rPr lang="en-US" dirty="0">
                <a:latin typeface="Arial" charset="0"/>
                <a:cs typeface="Arial" charset="0"/>
              </a:rPr>
              <a:t>Do you believe he will?</a:t>
            </a:r>
          </a:p>
        </p:txBody>
      </p:sp>
    </p:spTree>
    <p:extLst>
      <p:ext uri="{BB962C8B-B14F-4D97-AF65-F5344CB8AC3E}">
        <p14:creationId xmlns:p14="http://schemas.microsoft.com/office/powerpoint/2010/main" val="4063042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atin typeface="Arial" charset="0"/>
                <a:cs typeface="Arial" charset="0"/>
              </a:rPr>
              <a:t>Interesting Hypotheses</a:t>
            </a:r>
          </a:p>
        </p:txBody>
      </p:sp>
      <p:sp>
        <p:nvSpPr>
          <p:cNvPr id="19459" name="Rectangle 3"/>
          <p:cNvSpPr>
            <a:spLocks noGrp="1" noChangeArrowheads="1"/>
          </p:cNvSpPr>
          <p:nvPr>
            <p:ph type="body" idx="1"/>
          </p:nvPr>
        </p:nvSpPr>
        <p:spPr/>
        <p:txBody>
          <a:bodyPr/>
          <a:lstStyle/>
          <a:p>
            <a:pPr lvl="1" eaLnBrk="1" hangingPunct="1">
              <a:buFontTx/>
              <a:buChar char="•"/>
              <a:defRPr/>
            </a:pPr>
            <a:r>
              <a:rPr lang="en-US">
                <a:latin typeface="Arial" charset="0"/>
                <a:cs typeface="Arial" charset="0"/>
              </a:rPr>
              <a:t>H1: Han Solo will help the rebels destroy the death star.</a:t>
            </a:r>
          </a:p>
          <a:p>
            <a:pPr lvl="1" eaLnBrk="1" hangingPunct="1">
              <a:buFontTx/>
              <a:buChar char="•"/>
              <a:defRPr/>
            </a:pPr>
            <a:r>
              <a:rPr lang="en-US">
                <a:latin typeface="Arial" charset="0"/>
                <a:cs typeface="Arial" charset="0"/>
              </a:rPr>
              <a:t>Does this grip you? </a:t>
            </a:r>
          </a:p>
          <a:p>
            <a:pPr lvl="1" eaLnBrk="1" hangingPunct="1">
              <a:buFontTx/>
              <a:buChar char="•"/>
              <a:defRPr/>
            </a:pPr>
            <a:r>
              <a:rPr lang="en-US">
                <a:latin typeface="Arial" charset="0"/>
                <a:cs typeface="Arial" charset="0"/>
              </a:rPr>
              <a:t>Why or why not?</a:t>
            </a:r>
          </a:p>
          <a:p>
            <a:pPr eaLnBrk="1" hangingPunct="1">
              <a:defRPr/>
            </a:pPr>
            <a:endParaRPr lang="en-US">
              <a:latin typeface="Arial" charset="0"/>
              <a:cs typeface="Arial" charset="0"/>
            </a:endParaRPr>
          </a:p>
        </p:txBody>
      </p:sp>
    </p:spTree>
    <p:extLst>
      <p:ext uri="{BB962C8B-B14F-4D97-AF65-F5344CB8AC3E}">
        <p14:creationId xmlns:p14="http://schemas.microsoft.com/office/powerpoint/2010/main" val="3453026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dirty="0">
                <a:solidFill>
                  <a:srgbClr val="3333FF"/>
                </a:solidFill>
                <a:latin typeface="Arial" charset="0"/>
                <a:cs typeface="Arial" charset="0"/>
              </a:rPr>
              <a:t>Interesting Hypotheses</a:t>
            </a:r>
          </a:p>
        </p:txBody>
      </p:sp>
      <p:sp>
        <p:nvSpPr>
          <p:cNvPr id="20483" name="Rectangle 3"/>
          <p:cNvSpPr>
            <a:spLocks noGrp="1" noChangeArrowheads="1"/>
          </p:cNvSpPr>
          <p:nvPr>
            <p:ph type="body" idx="1"/>
          </p:nvPr>
        </p:nvSpPr>
        <p:spPr/>
        <p:txBody>
          <a:bodyPr/>
          <a:lstStyle/>
          <a:p>
            <a:pPr lvl="1" eaLnBrk="1" hangingPunct="1">
              <a:lnSpc>
                <a:spcPct val="90000"/>
              </a:lnSpc>
              <a:buFontTx/>
              <a:buChar char="•"/>
              <a:defRPr/>
            </a:pPr>
            <a:r>
              <a:rPr lang="en-US">
                <a:latin typeface="Arial" charset="0"/>
                <a:cs typeface="Arial" charset="0"/>
              </a:rPr>
              <a:t>H1: Han Solo will help the rebels destroy the death star.</a:t>
            </a:r>
          </a:p>
          <a:p>
            <a:pPr lvl="1" eaLnBrk="1" hangingPunct="1">
              <a:lnSpc>
                <a:spcPct val="90000"/>
              </a:lnSpc>
              <a:buFontTx/>
              <a:buChar char="•"/>
              <a:defRPr/>
            </a:pPr>
            <a:r>
              <a:rPr lang="en-US">
                <a:latin typeface="Arial" charset="0"/>
                <a:cs typeface="Arial" charset="0"/>
              </a:rPr>
              <a:t>Know about relevant background:</a:t>
            </a:r>
          </a:p>
          <a:p>
            <a:pPr lvl="2" eaLnBrk="1" hangingPunct="1">
              <a:lnSpc>
                <a:spcPct val="90000"/>
              </a:lnSpc>
              <a:buClr>
                <a:schemeClr val="tx1"/>
              </a:buClr>
              <a:defRPr/>
            </a:pPr>
            <a:r>
              <a:rPr lang="en-US">
                <a:latin typeface="Arial" charset="0"/>
                <a:cs typeface="Arial" charset="0"/>
              </a:rPr>
              <a:t>Han Solo</a:t>
            </a:r>
          </a:p>
          <a:p>
            <a:pPr lvl="2" eaLnBrk="1" hangingPunct="1">
              <a:lnSpc>
                <a:spcPct val="90000"/>
              </a:lnSpc>
              <a:buClr>
                <a:schemeClr val="tx1"/>
              </a:buClr>
              <a:defRPr/>
            </a:pPr>
            <a:r>
              <a:rPr lang="en-US">
                <a:latin typeface="Arial" charset="0"/>
                <a:cs typeface="Arial" charset="0"/>
              </a:rPr>
              <a:t>the rebels &amp; the uprising</a:t>
            </a:r>
          </a:p>
          <a:p>
            <a:pPr lvl="2" eaLnBrk="1" hangingPunct="1">
              <a:lnSpc>
                <a:spcPct val="90000"/>
              </a:lnSpc>
              <a:buClr>
                <a:schemeClr val="tx1"/>
              </a:buClr>
              <a:defRPr/>
            </a:pPr>
            <a:r>
              <a:rPr lang="en-US">
                <a:latin typeface="Arial" charset="0"/>
                <a:cs typeface="Arial" charset="0"/>
              </a:rPr>
              <a:t>the Empire &amp; Darth Vadar</a:t>
            </a:r>
          </a:p>
          <a:p>
            <a:pPr lvl="2" eaLnBrk="1" hangingPunct="1">
              <a:lnSpc>
                <a:spcPct val="90000"/>
              </a:lnSpc>
              <a:buClr>
                <a:schemeClr val="tx1"/>
              </a:buClr>
              <a:defRPr/>
            </a:pPr>
            <a:r>
              <a:rPr lang="en-US">
                <a:latin typeface="Arial" charset="0"/>
                <a:cs typeface="Arial" charset="0"/>
              </a:rPr>
              <a:t>the Death Star</a:t>
            </a:r>
          </a:p>
          <a:p>
            <a:pPr lvl="1" eaLnBrk="1" hangingPunct="1">
              <a:lnSpc>
                <a:spcPct val="90000"/>
              </a:lnSpc>
              <a:buFontTx/>
              <a:buChar char="•"/>
              <a:defRPr/>
            </a:pPr>
            <a:r>
              <a:rPr lang="en-US">
                <a:latin typeface="Arial" charset="0"/>
                <a:cs typeface="Arial" charset="0"/>
              </a:rPr>
              <a:t>Can predict whether he will or not</a:t>
            </a:r>
          </a:p>
          <a:p>
            <a:pPr lvl="2" eaLnBrk="1" hangingPunct="1">
              <a:lnSpc>
                <a:spcPct val="90000"/>
              </a:lnSpc>
              <a:buClr>
                <a:schemeClr val="tx1"/>
              </a:buClr>
              <a:defRPr/>
            </a:pPr>
            <a:r>
              <a:rPr lang="en-US">
                <a:latin typeface="Arial" charset="0"/>
                <a:cs typeface="Arial" charset="0"/>
              </a:rPr>
              <a:t>Mercenary vs. caring idealist</a:t>
            </a:r>
          </a:p>
        </p:txBody>
      </p:sp>
    </p:spTree>
    <p:extLst>
      <p:ext uri="{BB962C8B-B14F-4D97-AF65-F5344CB8AC3E}">
        <p14:creationId xmlns:p14="http://schemas.microsoft.com/office/powerpoint/2010/main" val="1918798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dirty="0" smtClean="0">
                <a:solidFill>
                  <a:srgbClr val="00FF99"/>
                </a:solidFill>
                <a:latin typeface="Arial" charset="0"/>
                <a:cs typeface="Arial" charset="0"/>
              </a:rPr>
              <a:t>Method (Meta-data)</a:t>
            </a:r>
            <a:endParaRPr lang="en-US" dirty="0">
              <a:solidFill>
                <a:srgbClr val="00FF99"/>
              </a:solidFill>
              <a:latin typeface="Arial" charset="0"/>
              <a:cs typeface="Arial" charset="0"/>
            </a:endParaRPr>
          </a:p>
        </p:txBody>
      </p:sp>
      <p:sp>
        <p:nvSpPr>
          <p:cNvPr id="21507" name="Rectangle 3"/>
          <p:cNvSpPr>
            <a:spLocks noGrp="1" noChangeArrowheads="1"/>
          </p:cNvSpPr>
          <p:nvPr>
            <p:ph type="body" idx="1"/>
          </p:nvPr>
        </p:nvSpPr>
        <p:spPr>
          <a:xfrm>
            <a:off x="457200" y="1752600"/>
            <a:ext cx="8229600" cy="4114800"/>
          </a:xfrm>
        </p:spPr>
        <p:txBody>
          <a:bodyPr/>
          <a:lstStyle/>
          <a:p>
            <a:pPr eaLnBrk="1" hangingPunct="1">
              <a:defRPr/>
            </a:pPr>
            <a:r>
              <a:rPr lang="en-US" dirty="0">
                <a:latin typeface="Arial" charset="0"/>
                <a:cs typeface="Arial" charset="0"/>
              </a:rPr>
              <a:t>Describe what you did </a:t>
            </a:r>
            <a:r>
              <a:rPr lang="en-US" dirty="0" smtClean="0">
                <a:latin typeface="Arial" charset="0"/>
                <a:cs typeface="Arial" charset="0"/>
              </a:rPr>
              <a:t>(or will do</a:t>
            </a:r>
            <a:r>
              <a:rPr lang="en-US" dirty="0" smtClean="0">
                <a:latin typeface="Arial" charset="0"/>
                <a:cs typeface="Arial" charset="0"/>
              </a:rPr>
              <a:t>)</a:t>
            </a:r>
          </a:p>
          <a:p>
            <a:pPr eaLnBrk="1" hangingPunct="1">
              <a:defRPr/>
            </a:pPr>
            <a:r>
              <a:rPr lang="en-US" dirty="0" smtClean="0">
                <a:latin typeface="Arial" charset="0"/>
                <a:cs typeface="Arial" charset="0"/>
              </a:rPr>
              <a:t>Sections</a:t>
            </a:r>
            <a:endParaRPr lang="en-US" dirty="0">
              <a:latin typeface="Arial" charset="0"/>
              <a:cs typeface="Arial" charset="0"/>
            </a:endParaRPr>
          </a:p>
          <a:p>
            <a:pPr lvl="1" eaLnBrk="1" hangingPunct="1">
              <a:defRPr/>
            </a:pPr>
            <a:r>
              <a:rPr lang="en-US" dirty="0" smtClean="0">
                <a:latin typeface="Arial" charset="0"/>
                <a:cs typeface="Arial" charset="0"/>
              </a:rPr>
              <a:t>Participants </a:t>
            </a:r>
          </a:p>
          <a:p>
            <a:pPr lvl="2" eaLnBrk="1" hangingPunct="1">
              <a:defRPr/>
            </a:pPr>
            <a:r>
              <a:rPr lang="en-US" dirty="0" smtClean="0">
                <a:latin typeface="Arial" charset="0"/>
                <a:cs typeface="Arial" charset="0"/>
              </a:rPr>
              <a:t>Who provided data?</a:t>
            </a:r>
            <a:endParaRPr lang="en-US" dirty="0">
              <a:latin typeface="Arial" charset="0"/>
              <a:cs typeface="Arial" charset="0"/>
            </a:endParaRPr>
          </a:p>
          <a:p>
            <a:pPr lvl="1" eaLnBrk="1" hangingPunct="1">
              <a:defRPr/>
            </a:pPr>
            <a:r>
              <a:rPr lang="en-US" dirty="0" smtClean="0">
                <a:latin typeface="Arial" charset="0"/>
                <a:cs typeface="Arial" charset="0"/>
              </a:rPr>
              <a:t>What </a:t>
            </a:r>
            <a:r>
              <a:rPr lang="en-US" dirty="0">
                <a:latin typeface="Arial" charset="0"/>
                <a:cs typeface="Arial" charset="0"/>
              </a:rPr>
              <a:t>was used in the study?</a:t>
            </a:r>
          </a:p>
          <a:p>
            <a:pPr lvl="2" eaLnBrk="1" hangingPunct="1">
              <a:defRPr/>
            </a:pPr>
            <a:r>
              <a:rPr lang="en-US" dirty="0" smtClean="0">
                <a:latin typeface="Arial" charset="0"/>
                <a:cs typeface="Arial" charset="0"/>
              </a:rPr>
              <a:t>Materials</a:t>
            </a:r>
            <a:r>
              <a:rPr lang="en-US" dirty="0">
                <a:latin typeface="Arial" charset="0"/>
                <a:cs typeface="Arial" charset="0"/>
              </a:rPr>
              <a:t>, instruments, equipment, etc. </a:t>
            </a:r>
          </a:p>
          <a:p>
            <a:pPr lvl="1" eaLnBrk="1" hangingPunct="1">
              <a:defRPr/>
            </a:pPr>
            <a:r>
              <a:rPr lang="en-US" dirty="0" smtClean="0">
                <a:latin typeface="Arial" charset="0"/>
                <a:cs typeface="Arial" charset="0"/>
              </a:rPr>
              <a:t>Procedures </a:t>
            </a:r>
          </a:p>
          <a:p>
            <a:pPr lvl="2" eaLnBrk="1" hangingPunct="1">
              <a:defRPr/>
            </a:pPr>
            <a:r>
              <a:rPr lang="en-US" dirty="0" smtClean="0">
                <a:latin typeface="Arial" charset="0"/>
                <a:cs typeface="Arial" charset="0"/>
              </a:rPr>
              <a:t>What </a:t>
            </a:r>
            <a:r>
              <a:rPr lang="en-US" dirty="0">
                <a:latin typeface="Arial" charset="0"/>
                <a:cs typeface="Arial" charset="0"/>
              </a:rPr>
              <a:t>did they do or what was done to </a:t>
            </a:r>
            <a:r>
              <a:rPr lang="en-US" dirty="0" smtClean="0">
                <a:latin typeface="Arial" charset="0"/>
                <a:cs typeface="Arial" charset="0"/>
              </a:rPr>
              <a:t>them?</a:t>
            </a:r>
            <a:endParaRPr lang="en-US" dirty="0">
              <a:latin typeface="Arial" charset="0"/>
              <a:cs typeface="Arial" charset="0"/>
            </a:endParaRPr>
          </a:p>
        </p:txBody>
      </p:sp>
    </p:spTree>
    <p:extLst>
      <p:ext uri="{BB962C8B-B14F-4D97-AF65-F5344CB8AC3E}">
        <p14:creationId xmlns:p14="http://schemas.microsoft.com/office/powerpoint/2010/main" val="2532650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a:solidFill>
                  <a:srgbClr val="00FF99"/>
                </a:solidFill>
                <a:latin typeface="Arial" charset="0"/>
                <a:cs typeface="Arial" charset="0"/>
              </a:rPr>
              <a:t>Your Job in </a:t>
            </a:r>
            <a:r>
              <a:rPr lang="en-US" dirty="0" smtClean="0">
                <a:solidFill>
                  <a:srgbClr val="00FF99"/>
                </a:solidFill>
                <a:latin typeface="Arial" charset="0"/>
                <a:cs typeface="Arial" charset="0"/>
              </a:rPr>
              <a:t>This </a:t>
            </a:r>
            <a:r>
              <a:rPr lang="en-US" dirty="0">
                <a:solidFill>
                  <a:srgbClr val="00FF99"/>
                </a:solidFill>
                <a:latin typeface="Arial" charset="0"/>
                <a:cs typeface="Arial" charset="0"/>
              </a:rPr>
              <a:t>Section</a:t>
            </a:r>
          </a:p>
        </p:txBody>
      </p:sp>
      <p:sp>
        <p:nvSpPr>
          <p:cNvPr id="23555" name="Rectangle 3"/>
          <p:cNvSpPr>
            <a:spLocks noGrp="1" noChangeArrowheads="1"/>
          </p:cNvSpPr>
          <p:nvPr>
            <p:ph type="body" idx="1"/>
          </p:nvPr>
        </p:nvSpPr>
        <p:spPr/>
        <p:txBody>
          <a:bodyPr/>
          <a:lstStyle/>
          <a:p>
            <a:pPr eaLnBrk="1" hangingPunct="1">
              <a:defRPr/>
            </a:pPr>
            <a:r>
              <a:rPr lang="en-US" dirty="0">
                <a:latin typeface="Arial" charset="0"/>
                <a:cs typeface="Arial" charset="0"/>
              </a:rPr>
              <a:t>Set the scene with enough detail that reader</a:t>
            </a:r>
          </a:p>
          <a:p>
            <a:pPr lvl="1" eaLnBrk="1" hangingPunct="1">
              <a:defRPr/>
            </a:pPr>
            <a:r>
              <a:rPr lang="en-US" dirty="0" smtClean="0">
                <a:latin typeface="Arial" charset="0"/>
                <a:cs typeface="Arial" charset="0"/>
              </a:rPr>
              <a:t>Knows </a:t>
            </a:r>
            <a:r>
              <a:rPr lang="en-US" dirty="0">
                <a:latin typeface="Arial" charset="0"/>
                <a:cs typeface="Arial" charset="0"/>
              </a:rPr>
              <a:t>what</a:t>
            </a:r>
            <a:r>
              <a:rPr lang="ja-JP" altLang="en-US" dirty="0">
                <a:latin typeface="Arial" charset="0"/>
                <a:cs typeface="Arial" charset="0"/>
              </a:rPr>
              <a:t>’</a:t>
            </a:r>
            <a:r>
              <a:rPr lang="en-US" dirty="0">
                <a:latin typeface="Arial" charset="0"/>
                <a:cs typeface="Arial" charset="0"/>
              </a:rPr>
              <a:t>s going on</a:t>
            </a:r>
          </a:p>
          <a:p>
            <a:pPr lvl="1" eaLnBrk="1" hangingPunct="1">
              <a:defRPr/>
            </a:pPr>
            <a:r>
              <a:rPr lang="en-US" dirty="0" smtClean="0">
                <a:latin typeface="Arial" charset="0"/>
                <a:cs typeface="Arial" charset="0"/>
              </a:rPr>
              <a:t>Can </a:t>
            </a:r>
            <a:r>
              <a:rPr lang="en-US" dirty="0">
                <a:latin typeface="Arial" charset="0"/>
                <a:cs typeface="Arial" charset="0"/>
              </a:rPr>
              <a:t>predict how variables will behave (Hypotheses</a:t>
            </a:r>
            <a:r>
              <a:rPr lang="en-US" dirty="0" smtClean="0">
                <a:latin typeface="Arial" charset="0"/>
                <a:cs typeface="Arial" charset="0"/>
              </a:rPr>
              <a:t>)</a:t>
            </a:r>
          </a:p>
          <a:p>
            <a:pPr lvl="1" eaLnBrk="1" hangingPunct="1">
              <a:defRPr/>
            </a:pPr>
            <a:r>
              <a:rPr lang="en-US" dirty="0">
                <a:latin typeface="Arial" charset="0"/>
                <a:cs typeface="Arial" charset="0"/>
              </a:rPr>
              <a:t>S</a:t>
            </a:r>
            <a:r>
              <a:rPr lang="en-US" dirty="0" smtClean="0">
                <a:latin typeface="Arial" charset="0"/>
                <a:cs typeface="Arial" charset="0"/>
              </a:rPr>
              <a:t>omeone </a:t>
            </a:r>
            <a:r>
              <a:rPr lang="en-US" dirty="0">
                <a:latin typeface="Arial" charset="0"/>
                <a:cs typeface="Arial" charset="0"/>
              </a:rPr>
              <a:t>else could replicate</a:t>
            </a:r>
          </a:p>
          <a:p>
            <a:pPr lvl="1" eaLnBrk="1" hangingPunct="1">
              <a:defRPr/>
            </a:pPr>
            <a:endParaRPr lang="en-US" dirty="0">
              <a:latin typeface="Arial" charset="0"/>
              <a:cs typeface="Arial" charset="0"/>
            </a:endParaRPr>
          </a:p>
        </p:txBody>
      </p:sp>
    </p:spTree>
    <p:extLst>
      <p:ext uri="{BB962C8B-B14F-4D97-AF65-F5344CB8AC3E}">
        <p14:creationId xmlns:p14="http://schemas.microsoft.com/office/powerpoint/2010/main" val="67707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a:latin typeface="Arial" charset="0"/>
                <a:cs typeface="Arial" charset="0"/>
              </a:rPr>
              <a:t>Theory Testing Structure</a:t>
            </a:r>
          </a:p>
        </p:txBody>
      </p:sp>
      <p:sp>
        <p:nvSpPr>
          <p:cNvPr id="5123" name="Rectangle 3"/>
          <p:cNvSpPr>
            <a:spLocks noGrp="1" noChangeArrowheads="1"/>
          </p:cNvSpPr>
          <p:nvPr>
            <p:ph type="body" idx="1"/>
          </p:nvPr>
        </p:nvSpPr>
        <p:spPr>
          <a:xfrm>
            <a:off x="457200" y="1752600"/>
            <a:ext cx="8229600" cy="4114800"/>
          </a:xfrm>
        </p:spPr>
        <p:txBody>
          <a:bodyPr>
            <a:normAutofit fontScale="85000" lnSpcReduction="20000"/>
          </a:bodyPr>
          <a:lstStyle/>
          <a:p>
            <a:pPr eaLnBrk="1" hangingPunct="1">
              <a:lnSpc>
                <a:spcPct val="90000"/>
              </a:lnSpc>
              <a:defRPr/>
            </a:pPr>
            <a:r>
              <a:rPr lang="en-US" sz="2800" dirty="0">
                <a:solidFill>
                  <a:srgbClr val="FF3300"/>
                </a:solidFill>
                <a:latin typeface="Arial" charset="0"/>
                <a:cs typeface="Arial" charset="0"/>
              </a:rPr>
              <a:t>Intro. (Importance of Issue)</a:t>
            </a:r>
          </a:p>
          <a:p>
            <a:pPr lvl="1" eaLnBrk="1" hangingPunct="1">
              <a:lnSpc>
                <a:spcPct val="90000"/>
              </a:lnSpc>
              <a:defRPr/>
            </a:pPr>
            <a:r>
              <a:rPr lang="en-US" sz="2400" dirty="0">
                <a:latin typeface="Arial" charset="0"/>
                <a:cs typeface="Arial" charset="0"/>
              </a:rPr>
              <a:t>culminates in Research Question/Contribution</a:t>
            </a:r>
          </a:p>
          <a:p>
            <a:pPr eaLnBrk="1" hangingPunct="1">
              <a:lnSpc>
                <a:spcPct val="90000"/>
              </a:lnSpc>
              <a:defRPr/>
            </a:pPr>
            <a:r>
              <a:rPr lang="en-US" sz="2800" dirty="0">
                <a:solidFill>
                  <a:srgbClr val="FF33CC"/>
                </a:solidFill>
                <a:latin typeface="Arial" charset="0"/>
                <a:cs typeface="Arial" charset="0"/>
              </a:rPr>
              <a:t>Background (</a:t>
            </a:r>
            <a:r>
              <a:rPr lang="en-US" sz="2800" dirty="0" smtClean="0">
                <a:solidFill>
                  <a:srgbClr val="FF33CC"/>
                </a:solidFill>
                <a:latin typeface="Arial" charset="0"/>
                <a:cs typeface="Arial" charset="0"/>
              </a:rPr>
              <a:t>Variables. </a:t>
            </a:r>
            <a:r>
              <a:rPr lang="en-US" sz="2800" dirty="0">
                <a:solidFill>
                  <a:srgbClr val="FF33CC"/>
                </a:solidFill>
                <a:latin typeface="Arial" charset="0"/>
                <a:cs typeface="Arial" charset="0"/>
              </a:rPr>
              <a:t>&amp; </a:t>
            </a:r>
            <a:r>
              <a:rPr lang="en-US" sz="2800" dirty="0" smtClean="0">
                <a:solidFill>
                  <a:srgbClr val="FF33CC"/>
                </a:solidFill>
                <a:latin typeface="Arial" charset="0"/>
                <a:cs typeface="Arial" charset="0"/>
              </a:rPr>
              <a:t>Behavior)</a:t>
            </a:r>
            <a:endParaRPr lang="en-US" sz="2800" dirty="0">
              <a:solidFill>
                <a:srgbClr val="FF33CC"/>
              </a:solidFill>
              <a:latin typeface="Arial" charset="0"/>
              <a:cs typeface="Arial" charset="0"/>
            </a:endParaRPr>
          </a:p>
          <a:p>
            <a:pPr lvl="1" eaLnBrk="1" hangingPunct="1">
              <a:lnSpc>
                <a:spcPct val="90000"/>
              </a:lnSpc>
              <a:defRPr/>
            </a:pPr>
            <a:r>
              <a:rPr lang="en-US" sz="2400" dirty="0">
                <a:latin typeface="Arial" charset="0"/>
                <a:cs typeface="Arial" charset="0"/>
              </a:rPr>
              <a:t>C</a:t>
            </a:r>
            <a:r>
              <a:rPr lang="en-US" sz="2400" dirty="0" smtClean="0">
                <a:latin typeface="Arial" charset="0"/>
                <a:cs typeface="Arial" charset="0"/>
              </a:rPr>
              <a:t>ulminates in Boxes and Arrows </a:t>
            </a:r>
            <a:r>
              <a:rPr lang="en-US" sz="2400" dirty="0">
                <a:latin typeface="Arial" charset="0"/>
                <a:cs typeface="Arial" charset="0"/>
              </a:rPr>
              <a:t>Model</a:t>
            </a:r>
          </a:p>
          <a:p>
            <a:pPr eaLnBrk="1" hangingPunct="1">
              <a:lnSpc>
                <a:spcPct val="90000"/>
              </a:lnSpc>
              <a:defRPr/>
            </a:pPr>
            <a:r>
              <a:rPr lang="en-US" sz="2800" dirty="0">
                <a:solidFill>
                  <a:srgbClr val="3333FF"/>
                </a:solidFill>
                <a:latin typeface="Arial" charset="0"/>
                <a:cs typeface="Arial" charset="0"/>
              </a:rPr>
              <a:t>Hypotheses</a:t>
            </a:r>
          </a:p>
          <a:p>
            <a:pPr eaLnBrk="1" hangingPunct="1">
              <a:lnSpc>
                <a:spcPct val="90000"/>
              </a:lnSpc>
              <a:defRPr/>
            </a:pPr>
            <a:r>
              <a:rPr lang="en-US" sz="2800" dirty="0">
                <a:solidFill>
                  <a:srgbClr val="00FF99"/>
                </a:solidFill>
                <a:latin typeface="Arial" charset="0"/>
                <a:cs typeface="Arial" charset="0"/>
              </a:rPr>
              <a:t>Method (Setting/Climactic Event)</a:t>
            </a:r>
          </a:p>
          <a:p>
            <a:pPr eaLnBrk="1" hangingPunct="1">
              <a:lnSpc>
                <a:spcPct val="90000"/>
              </a:lnSpc>
              <a:defRPr/>
            </a:pPr>
            <a:r>
              <a:rPr lang="en-US" sz="2800" dirty="0">
                <a:solidFill>
                  <a:srgbClr val="3333FF"/>
                </a:solidFill>
                <a:latin typeface="Arial" charset="0"/>
                <a:cs typeface="Arial" charset="0"/>
              </a:rPr>
              <a:t>Results </a:t>
            </a:r>
            <a:r>
              <a:rPr lang="en-US" sz="2800" dirty="0" smtClean="0">
                <a:solidFill>
                  <a:srgbClr val="3333FF"/>
                </a:solidFill>
                <a:latin typeface="Arial" charset="0"/>
                <a:cs typeface="Arial" charset="0"/>
              </a:rPr>
              <a:t>(Confirm/Disconfirm </a:t>
            </a:r>
            <a:r>
              <a:rPr lang="en-US" sz="2800" dirty="0">
                <a:solidFill>
                  <a:srgbClr val="3333FF"/>
                </a:solidFill>
                <a:latin typeface="Arial" charset="0"/>
                <a:cs typeface="Arial" charset="0"/>
              </a:rPr>
              <a:t>Hypotheses)</a:t>
            </a:r>
          </a:p>
          <a:p>
            <a:pPr eaLnBrk="1" hangingPunct="1">
              <a:lnSpc>
                <a:spcPct val="90000"/>
              </a:lnSpc>
              <a:defRPr/>
            </a:pPr>
            <a:r>
              <a:rPr lang="en-US" sz="2800" dirty="0">
                <a:solidFill>
                  <a:srgbClr val="FF33CC"/>
                </a:solidFill>
                <a:latin typeface="Arial" charset="0"/>
                <a:cs typeface="Arial" charset="0"/>
              </a:rPr>
              <a:t>Discussion </a:t>
            </a:r>
            <a:r>
              <a:rPr lang="en-US" sz="2800" dirty="0" smtClean="0">
                <a:solidFill>
                  <a:srgbClr val="FF33CC"/>
                </a:solidFill>
                <a:latin typeface="Arial" charset="0"/>
                <a:cs typeface="Arial" charset="0"/>
              </a:rPr>
              <a:t>(Confirm/Disconfirm </a:t>
            </a:r>
            <a:r>
              <a:rPr lang="en-US" sz="2800" dirty="0">
                <a:solidFill>
                  <a:srgbClr val="FF33CC"/>
                </a:solidFill>
                <a:latin typeface="Arial" charset="0"/>
                <a:cs typeface="Arial" charset="0"/>
              </a:rPr>
              <a:t>Background)</a:t>
            </a:r>
          </a:p>
          <a:p>
            <a:pPr eaLnBrk="1" hangingPunct="1">
              <a:lnSpc>
                <a:spcPct val="90000"/>
              </a:lnSpc>
              <a:defRPr/>
            </a:pPr>
            <a:r>
              <a:rPr lang="en-US" sz="2800" dirty="0">
                <a:solidFill>
                  <a:srgbClr val="FF3300"/>
                </a:solidFill>
                <a:latin typeface="Arial" charset="0"/>
                <a:cs typeface="Arial" charset="0"/>
              </a:rPr>
              <a:t>Conclusion (Importance of our Answer)</a:t>
            </a:r>
          </a:p>
          <a:p>
            <a:pPr eaLnBrk="1" hangingPunct="1">
              <a:lnSpc>
                <a:spcPct val="90000"/>
              </a:lnSpc>
              <a:defRPr/>
            </a:pPr>
            <a:endParaRPr lang="en-US" sz="2800" dirty="0">
              <a:latin typeface="Arial" charset="0"/>
              <a:cs typeface="Arial" charset="0"/>
            </a:endParaRPr>
          </a:p>
        </p:txBody>
      </p:sp>
    </p:spTree>
    <p:extLst>
      <p:ext uri="{BB962C8B-B14F-4D97-AF65-F5344CB8AC3E}">
        <p14:creationId xmlns:p14="http://schemas.microsoft.com/office/powerpoint/2010/main" val="3444216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88988" y="749300"/>
            <a:ext cx="7515225" cy="947738"/>
          </a:xfrm>
        </p:spPr>
        <p:txBody>
          <a:bodyPr/>
          <a:lstStyle/>
          <a:p>
            <a:pPr eaLnBrk="1" hangingPunct="1">
              <a:defRPr/>
            </a:pPr>
            <a:r>
              <a:rPr lang="en-US">
                <a:latin typeface="Arial" charset="0"/>
                <a:cs typeface="Arial" charset="0"/>
              </a:rPr>
              <a:t>Method as Literature</a:t>
            </a:r>
          </a:p>
        </p:txBody>
      </p:sp>
      <p:sp>
        <p:nvSpPr>
          <p:cNvPr id="22531" name="Rectangle 3"/>
          <p:cNvSpPr>
            <a:spLocks noGrp="1" noChangeArrowheads="1"/>
          </p:cNvSpPr>
          <p:nvPr>
            <p:ph type="body" idx="1"/>
          </p:nvPr>
        </p:nvSpPr>
        <p:spPr>
          <a:xfrm>
            <a:off x="838200" y="1752600"/>
            <a:ext cx="7772400" cy="4724400"/>
          </a:xfrm>
        </p:spPr>
        <p:txBody>
          <a:bodyPr/>
          <a:lstStyle/>
          <a:p>
            <a:pPr eaLnBrk="1" hangingPunct="1">
              <a:defRPr/>
            </a:pPr>
            <a:r>
              <a:rPr lang="en-US" dirty="0">
                <a:latin typeface="Arial" charset="0"/>
                <a:cs typeface="Arial" charset="0"/>
              </a:rPr>
              <a:t>This is setting your drama</a:t>
            </a:r>
            <a:r>
              <a:rPr lang="ja-JP" altLang="en-US" dirty="0">
                <a:latin typeface="Arial" charset="0"/>
                <a:cs typeface="Arial" charset="0"/>
              </a:rPr>
              <a:t>’</a:t>
            </a:r>
            <a:r>
              <a:rPr lang="en-US" dirty="0">
                <a:latin typeface="Arial" charset="0"/>
                <a:cs typeface="Arial" charset="0"/>
              </a:rPr>
              <a:t>s climactic scene</a:t>
            </a:r>
          </a:p>
          <a:p>
            <a:pPr eaLnBrk="1" hangingPunct="1">
              <a:defRPr/>
            </a:pPr>
            <a:r>
              <a:rPr lang="en-US" dirty="0">
                <a:latin typeface="Arial" charset="0"/>
                <a:cs typeface="Arial" charset="0"/>
              </a:rPr>
              <a:t>example</a:t>
            </a:r>
          </a:p>
          <a:p>
            <a:pPr lvl="1" eaLnBrk="1" hangingPunct="1">
              <a:defRPr/>
            </a:pPr>
            <a:r>
              <a:rPr lang="en-US" dirty="0">
                <a:latin typeface="Arial" charset="0"/>
                <a:cs typeface="Arial" charset="0"/>
              </a:rPr>
              <a:t>Pre-battle w/death star scene</a:t>
            </a:r>
          </a:p>
          <a:p>
            <a:pPr lvl="2" eaLnBrk="1" hangingPunct="1">
              <a:defRPr/>
            </a:pPr>
            <a:r>
              <a:rPr lang="en-US" dirty="0">
                <a:latin typeface="Arial" charset="0"/>
                <a:cs typeface="Arial" charset="0"/>
              </a:rPr>
              <a:t>We have </a:t>
            </a:r>
            <a:r>
              <a:rPr lang="en-US" dirty="0" smtClean="0">
                <a:latin typeface="Arial" charset="0"/>
                <a:cs typeface="Arial" charset="0"/>
              </a:rPr>
              <a:t>analyzed </a:t>
            </a:r>
            <a:r>
              <a:rPr lang="en-US" dirty="0">
                <a:latin typeface="Arial" charset="0"/>
                <a:cs typeface="Arial" charset="0"/>
              </a:rPr>
              <a:t>the death star plans and found this flaw</a:t>
            </a:r>
          </a:p>
          <a:p>
            <a:pPr lvl="2" eaLnBrk="1" hangingPunct="1">
              <a:defRPr/>
            </a:pPr>
            <a:r>
              <a:rPr lang="en-US" dirty="0">
                <a:latin typeface="Arial" charset="0"/>
                <a:cs typeface="Arial" charset="0"/>
              </a:rPr>
              <a:t>We need to fire into this vent before the death star clears the moon</a:t>
            </a:r>
          </a:p>
          <a:p>
            <a:pPr lvl="2" eaLnBrk="1" hangingPunct="1">
              <a:defRPr/>
            </a:pPr>
            <a:r>
              <a:rPr lang="en-US" dirty="0">
                <a:latin typeface="Arial" charset="0"/>
                <a:cs typeface="Arial" charset="0"/>
              </a:rPr>
              <a:t> Here are the fighter plane squad leaders</a:t>
            </a:r>
          </a:p>
        </p:txBody>
      </p:sp>
    </p:spTree>
    <p:extLst>
      <p:ext uri="{BB962C8B-B14F-4D97-AF65-F5344CB8AC3E}">
        <p14:creationId xmlns:p14="http://schemas.microsoft.com/office/powerpoint/2010/main" val="8296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dirty="0" smtClean="0">
                <a:solidFill>
                  <a:srgbClr val="3333FF"/>
                </a:solidFill>
                <a:latin typeface="Arial" charset="0"/>
                <a:cs typeface="Arial" charset="0"/>
              </a:rPr>
              <a:t>Results</a:t>
            </a:r>
            <a:endParaRPr lang="en-US" dirty="0">
              <a:solidFill>
                <a:srgbClr val="3333FF"/>
              </a:solidFill>
              <a:latin typeface="Arial" charset="0"/>
              <a:cs typeface="Arial" charset="0"/>
            </a:endParaRPr>
          </a:p>
        </p:txBody>
      </p:sp>
      <p:sp>
        <p:nvSpPr>
          <p:cNvPr id="25603" name="Rectangle 3"/>
          <p:cNvSpPr>
            <a:spLocks noGrp="1" noChangeArrowheads="1"/>
          </p:cNvSpPr>
          <p:nvPr>
            <p:ph type="body" idx="1"/>
          </p:nvPr>
        </p:nvSpPr>
        <p:spPr/>
        <p:txBody>
          <a:bodyPr/>
          <a:lstStyle/>
          <a:p>
            <a:pPr eaLnBrk="1" hangingPunct="1">
              <a:defRPr/>
            </a:pPr>
            <a:r>
              <a:rPr lang="en-US" dirty="0">
                <a:latin typeface="Arial" charset="0"/>
                <a:cs typeface="Arial" charset="0"/>
              </a:rPr>
              <a:t>Describe the behavior of characters </a:t>
            </a:r>
            <a:r>
              <a:rPr lang="en-US" dirty="0" smtClean="0">
                <a:latin typeface="Arial" charset="0"/>
                <a:cs typeface="Arial" charset="0"/>
              </a:rPr>
              <a:t>(boxes) </a:t>
            </a:r>
            <a:r>
              <a:rPr lang="en-US" dirty="0">
                <a:latin typeface="Arial" charset="0"/>
                <a:cs typeface="Arial" charset="0"/>
              </a:rPr>
              <a:t>in the </a:t>
            </a:r>
            <a:r>
              <a:rPr lang="en-US" dirty="0" smtClean="0">
                <a:latin typeface="Arial" charset="0"/>
                <a:cs typeface="Arial" charset="0"/>
              </a:rPr>
              <a:t>(</a:t>
            </a:r>
            <a:r>
              <a:rPr lang="en-US" dirty="0">
                <a:latin typeface="Arial" charset="0"/>
                <a:cs typeface="Arial" charset="0"/>
              </a:rPr>
              <a:t>study)</a:t>
            </a:r>
          </a:p>
          <a:p>
            <a:pPr lvl="1" eaLnBrk="1" hangingPunct="1">
              <a:defRPr/>
            </a:pPr>
            <a:r>
              <a:rPr lang="en-US" dirty="0">
                <a:latin typeface="Arial" charset="0"/>
                <a:cs typeface="Arial" charset="0"/>
              </a:rPr>
              <a:t>Describe contents of box</a:t>
            </a:r>
          </a:p>
          <a:p>
            <a:pPr lvl="1" eaLnBrk="1" hangingPunct="1">
              <a:defRPr/>
            </a:pPr>
            <a:r>
              <a:rPr lang="en-US" dirty="0" smtClean="0">
                <a:latin typeface="Arial" charset="0"/>
                <a:cs typeface="Arial" charset="0"/>
              </a:rPr>
              <a:t>Present </a:t>
            </a:r>
            <a:r>
              <a:rPr lang="en-US" dirty="0">
                <a:latin typeface="Arial" charset="0"/>
                <a:cs typeface="Arial" charset="0"/>
              </a:rPr>
              <a:t>summary </a:t>
            </a:r>
            <a:r>
              <a:rPr lang="en-US" dirty="0" smtClean="0">
                <a:latin typeface="Arial" charset="0"/>
                <a:cs typeface="Arial" charset="0"/>
              </a:rPr>
              <a:t>information</a:t>
            </a:r>
            <a:endParaRPr lang="en-US" dirty="0">
              <a:latin typeface="Arial" charset="0"/>
              <a:cs typeface="Arial" charset="0"/>
            </a:endParaRPr>
          </a:p>
          <a:p>
            <a:pPr lvl="2" eaLnBrk="1" hangingPunct="1">
              <a:defRPr/>
            </a:pPr>
            <a:r>
              <a:rPr lang="en-US" dirty="0">
                <a:latin typeface="Arial" charset="0"/>
                <a:cs typeface="Arial" charset="0"/>
              </a:rPr>
              <a:t>ex.: </a:t>
            </a:r>
            <a:r>
              <a:rPr lang="en-US" dirty="0" smtClean="0">
                <a:latin typeface="Arial" charset="0"/>
                <a:cs typeface="Arial" charset="0"/>
              </a:rPr>
              <a:t>Means, </a:t>
            </a:r>
            <a:r>
              <a:rPr lang="en-US" dirty="0" err="1" smtClean="0">
                <a:latin typeface="Arial" charset="0"/>
                <a:cs typeface="Arial" charset="0"/>
              </a:rPr>
              <a:t>std</a:t>
            </a:r>
            <a:r>
              <a:rPr lang="en-US" dirty="0" smtClean="0">
                <a:latin typeface="Arial" charset="0"/>
                <a:cs typeface="Arial" charset="0"/>
              </a:rPr>
              <a:t> </a:t>
            </a:r>
            <a:r>
              <a:rPr lang="en-US" dirty="0" err="1" smtClean="0">
                <a:latin typeface="Arial" charset="0"/>
                <a:cs typeface="Arial" charset="0"/>
              </a:rPr>
              <a:t>dev</a:t>
            </a:r>
            <a:r>
              <a:rPr lang="en-US" dirty="0" smtClean="0">
                <a:latin typeface="Arial" charset="0"/>
                <a:cs typeface="Arial" charset="0"/>
              </a:rPr>
              <a:t> </a:t>
            </a:r>
          </a:p>
          <a:p>
            <a:pPr lvl="1" eaLnBrk="1" hangingPunct="1">
              <a:defRPr/>
            </a:pPr>
            <a:r>
              <a:rPr lang="en-US" dirty="0" smtClean="0">
                <a:latin typeface="Arial" charset="0"/>
                <a:cs typeface="Arial" charset="0"/>
              </a:rPr>
              <a:t>Test </a:t>
            </a:r>
            <a:r>
              <a:rPr lang="en-US" dirty="0">
                <a:latin typeface="Arial" charset="0"/>
                <a:cs typeface="Arial" charset="0"/>
              </a:rPr>
              <a:t>to confirm/disconfirm hypotheses</a:t>
            </a:r>
          </a:p>
          <a:p>
            <a:pPr lvl="2" eaLnBrk="1" hangingPunct="1">
              <a:defRPr/>
            </a:pPr>
            <a:r>
              <a:rPr lang="en-US" dirty="0">
                <a:latin typeface="Arial" charset="0"/>
                <a:cs typeface="Arial" charset="0"/>
              </a:rPr>
              <a:t>t</a:t>
            </a:r>
            <a:r>
              <a:rPr lang="en-US" baseline="-25000" dirty="0">
                <a:latin typeface="Arial" charset="0"/>
                <a:cs typeface="Arial" charset="0"/>
              </a:rPr>
              <a:t>(297)</a:t>
            </a:r>
            <a:r>
              <a:rPr lang="en-US" dirty="0">
                <a:latin typeface="Arial" charset="0"/>
                <a:cs typeface="Arial" charset="0"/>
              </a:rPr>
              <a:t>=7.9  p&lt;.</a:t>
            </a:r>
            <a:r>
              <a:rPr lang="en-US" dirty="0" smtClean="0">
                <a:latin typeface="Arial" charset="0"/>
                <a:cs typeface="Arial" charset="0"/>
              </a:rPr>
              <a:t>001</a:t>
            </a:r>
          </a:p>
        </p:txBody>
      </p:sp>
    </p:spTree>
    <p:extLst>
      <p:ext uri="{BB962C8B-B14F-4D97-AF65-F5344CB8AC3E}">
        <p14:creationId xmlns:p14="http://schemas.microsoft.com/office/powerpoint/2010/main" val="652389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a:latin typeface="Arial" charset="0"/>
                <a:cs typeface="Arial" charset="0"/>
              </a:rPr>
              <a:t>Results = Climactic Scene</a:t>
            </a:r>
          </a:p>
        </p:txBody>
      </p:sp>
      <p:sp>
        <p:nvSpPr>
          <p:cNvPr id="24579" name="Rectangle 3"/>
          <p:cNvSpPr>
            <a:spLocks noGrp="1" noChangeArrowheads="1"/>
          </p:cNvSpPr>
          <p:nvPr>
            <p:ph type="body" idx="1"/>
          </p:nvPr>
        </p:nvSpPr>
        <p:spPr/>
        <p:txBody>
          <a:bodyPr/>
          <a:lstStyle/>
          <a:p>
            <a:pPr eaLnBrk="1" hangingPunct="1">
              <a:defRPr/>
            </a:pPr>
            <a:r>
              <a:rPr lang="en-US" dirty="0">
                <a:latin typeface="Arial" charset="0"/>
                <a:cs typeface="Arial" charset="0"/>
              </a:rPr>
              <a:t>Behavior of characters in this setting </a:t>
            </a:r>
          </a:p>
          <a:p>
            <a:pPr lvl="1" eaLnBrk="1" hangingPunct="1">
              <a:defRPr/>
            </a:pPr>
            <a:r>
              <a:rPr lang="en-US" dirty="0" smtClean="0">
                <a:latin typeface="Arial" charset="0"/>
                <a:cs typeface="Arial" charset="0"/>
              </a:rPr>
              <a:t>Resolves </a:t>
            </a:r>
            <a:r>
              <a:rPr lang="en-US" dirty="0">
                <a:latin typeface="Arial" charset="0"/>
                <a:cs typeface="Arial" charset="0"/>
              </a:rPr>
              <a:t>the dramatic tension</a:t>
            </a:r>
          </a:p>
          <a:p>
            <a:pPr lvl="1" eaLnBrk="1" hangingPunct="1">
              <a:defRPr/>
            </a:pPr>
            <a:r>
              <a:rPr lang="en-US" dirty="0" smtClean="0">
                <a:latin typeface="Arial" charset="0"/>
                <a:cs typeface="Arial" charset="0"/>
              </a:rPr>
              <a:t>Illuminates </a:t>
            </a:r>
            <a:r>
              <a:rPr lang="en-US" dirty="0">
                <a:latin typeface="Arial" charset="0"/>
                <a:cs typeface="Arial" charset="0"/>
              </a:rPr>
              <a:t>the characters</a:t>
            </a:r>
            <a:r>
              <a:rPr lang="ja-JP" altLang="en-US" dirty="0">
                <a:latin typeface="Arial" charset="0"/>
                <a:cs typeface="Arial" charset="0"/>
              </a:rPr>
              <a:t>’</a:t>
            </a:r>
            <a:r>
              <a:rPr lang="en-US" dirty="0">
                <a:latin typeface="Arial" charset="0"/>
                <a:cs typeface="Arial" charset="0"/>
              </a:rPr>
              <a:t> personalities</a:t>
            </a:r>
          </a:p>
          <a:p>
            <a:pPr lvl="2" eaLnBrk="1" hangingPunct="1">
              <a:defRPr/>
            </a:pPr>
            <a:r>
              <a:rPr lang="en-US" dirty="0">
                <a:latin typeface="Arial" charset="0"/>
                <a:cs typeface="Arial" charset="0"/>
              </a:rPr>
              <a:t>Does Luke use the force?</a:t>
            </a:r>
          </a:p>
          <a:p>
            <a:pPr lvl="2" eaLnBrk="1" hangingPunct="1">
              <a:defRPr/>
            </a:pPr>
            <a:r>
              <a:rPr lang="en-US" dirty="0">
                <a:latin typeface="Arial" charset="0"/>
                <a:cs typeface="Arial" charset="0"/>
              </a:rPr>
              <a:t>Does Han Solo help destroy the death star?</a:t>
            </a:r>
          </a:p>
          <a:p>
            <a:pPr lvl="1" eaLnBrk="1" hangingPunct="1">
              <a:defRPr/>
            </a:pPr>
            <a:r>
              <a:rPr lang="en-US" dirty="0" smtClean="0">
                <a:latin typeface="Arial" charset="0"/>
                <a:cs typeface="Arial" charset="0"/>
              </a:rPr>
              <a:t>Teaches </a:t>
            </a:r>
            <a:r>
              <a:rPr lang="en-US" dirty="0">
                <a:latin typeface="Arial" charset="0"/>
                <a:cs typeface="Arial" charset="0"/>
              </a:rPr>
              <a:t>us about human nature (theory)</a:t>
            </a:r>
          </a:p>
          <a:p>
            <a:pPr eaLnBrk="1" hangingPunct="1">
              <a:defRPr/>
            </a:pPr>
            <a:endParaRPr lang="en-US" dirty="0">
              <a:latin typeface="Arial" charset="0"/>
              <a:cs typeface="Arial" charset="0"/>
            </a:endParaRPr>
          </a:p>
        </p:txBody>
      </p:sp>
    </p:spTree>
    <p:extLst>
      <p:ext uri="{BB962C8B-B14F-4D97-AF65-F5344CB8AC3E}">
        <p14:creationId xmlns:p14="http://schemas.microsoft.com/office/powerpoint/2010/main" val="60634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1371600"/>
          </a:xfrm>
        </p:spPr>
        <p:txBody>
          <a:bodyPr/>
          <a:lstStyle/>
          <a:p>
            <a:pPr eaLnBrk="1" hangingPunct="1">
              <a:defRPr/>
            </a:pPr>
            <a:r>
              <a:rPr lang="en-US" dirty="0">
                <a:solidFill>
                  <a:srgbClr val="FF33CC"/>
                </a:solidFill>
                <a:latin typeface="Arial" charset="0"/>
                <a:cs typeface="Arial" charset="0"/>
              </a:rPr>
              <a:t>Discussion</a:t>
            </a:r>
          </a:p>
        </p:txBody>
      </p:sp>
      <p:sp>
        <p:nvSpPr>
          <p:cNvPr id="26627" name="Rectangle 3"/>
          <p:cNvSpPr>
            <a:spLocks noGrp="1" noChangeArrowheads="1"/>
          </p:cNvSpPr>
          <p:nvPr>
            <p:ph type="body" idx="1"/>
          </p:nvPr>
        </p:nvSpPr>
        <p:spPr>
          <a:xfrm>
            <a:off x="457200" y="1371600"/>
            <a:ext cx="8229600" cy="3886200"/>
          </a:xfrm>
        </p:spPr>
        <p:txBody>
          <a:bodyPr/>
          <a:lstStyle/>
          <a:p>
            <a:pPr eaLnBrk="1" hangingPunct="1">
              <a:defRPr/>
            </a:pPr>
            <a:r>
              <a:rPr lang="en-US" dirty="0">
                <a:latin typeface="Arial" charset="0"/>
                <a:cs typeface="Arial" charset="0"/>
              </a:rPr>
              <a:t>Interprets the </a:t>
            </a:r>
            <a:r>
              <a:rPr lang="en-US" dirty="0">
                <a:solidFill>
                  <a:srgbClr val="3333FF"/>
                </a:solidFill>
                <a:latin typeface="Arial" charset="0"/>
                <a:cs typeface="Arial" charset="0"/>
              </a:rPr>
              <a:t>results</a:t>
            </a:r>
            <a:r>
              <a:rPr lang="en-US" dirty="0">
                <a:latin typeface="Arial" charset="0"/>
                <a:cs typeface="Arial" charset="0"/>
              </a:rPr>
              <a:t> (characters</a:t>
            </a:r>
            <a:r>
              <a:rPr lang="ja-JP" altLang="en-US" dirty="0">
                <a:latin typeface="Arial" charset="0"/>
                <a:cs typeface="Arial" charset="0"/>
              </a:rPr>
              <a:t>’</a:t>
            </a:r>
            <a:r>
              <a:rPr lang="en-US" dirty="0">
                <a:latin typeface="Arial" charset="0"/>
                <a:cs typeface="Arial" charset="0"/>
              </a:rPr>
              <a:t> behavior) </a:t>
            </a:r>
          </a:p>
          <a:p>
            <a:pPr eaLnBrk="1" hangingPunct="1">
              <a:defRPr/>
            </a:pPr>
            <a:r>
              <a:rPr lang="en-US" dirty="0">
                <a:latin typeface="Arial" charset="0"/>
                <a:cs typeface="Arial" charset="0"/>
              </a:rPr>
              <a:t>In light of the predictions (</a:t>
            </a:r>
            <a:r>
              <a:rPr lang="en-US" dirty="0">
                <a:solidFill>
                  <a:srgbClr val="3333FF"/>
                </a:solidFill>
                <a:latin typeface="Arial" charset="0"/>
                <a:cs typeface="Arial" charset="0"/>
              </a:rPr>
              <a:t>hypotheses</a:t>
            </a:r>
            <a:r>
              <a:rPr lang="en-US" dirty="0">
                <a:latin typeface="Arial" charset="0"/>
                <a:cs typeface="Arial" charset="0"/>
              </a:rPr>
              <a:t>)</a:t>
            </a:r>
          </a:p>
          <a:p>
            <a:pPr eaLnBrk="1" hangingPunct="1">
              <a:defRPr/>
            </a:pPr>
            <a:r>
              <a:rPr lang="en-US" dirty="0">
                <a:latin typeface="Arial" charset="0"/>
                <a:cs typeface="Arial" charset="0"/>
              </a:rPr>
              <a:t>To confirm, disconfirm or extend theory (from </a:t>
            </a:r>
            <a:r>
              <a:rPr lang="en-US" dirty="0" smtClean="0">
                <a:solidFill>
                  <a:srgbClr val="FF33CC"/>
                </a:solidFill>
                <a:latin typeface="Arial" charset="0"/>
                <a:cs typeface="Arial" charset="0"/>
              </a:rPr>
              <a:t>background </a:t>
            </a:r>
            <a:r>
              <a:rPr lang="en-US" dirty="0">
                <a:solidFill>
                  <a:srgbClr val="FF33CC"/>
                </a:solidFill>
                <a:latin typeface="Arial" charset="0"/>
                <a:cs typeface="Arial" charset="0"/>
              </a:rPr>
              <a:t>section</a:t>
            </a:r>
            <a:r>
              <a:rPr lang="en-US" dirty="0">
                <a:latin typeface="Arial" charset="0"/>
                <a:cs typeface="Arial" charset="0"/>
              </a:rPr>
              <a:t>)</a:t>
            </a:r>
          </a:p>
          <a:p>
            <a:pPr lvl="1" eaLnBrk="1" hangingPunct="1">
              <a:defRPr/>
            </a:pPr>
            <a:r>
              <a:rPr lang="en-US" dirty="0">
                <a:latin typeface="Arial" charset="0"/>
                <a:cs typeface="Arial" charset="0"/>
              </a:rPr>
              <a:t>e.g. draw inferences about their characters &amp; the laws governing them</a:t>
            </a:r>
          </a:p>
          <a:p>
            <a:pPr eaLnBrk="1" hangingPunct="1">
              <a:defRPr/>
            </a:pPr>
            <a:r>
              <a:rPr lang="en-US" dirty="0">
                <a:latin typeface="Arial" charset="0"/>
                <a:cs typeface="Arial" charset="0"/>
              </a:rPr>
              <a:t>May suggest further research</a:t>
            </a:r>
          </a:p>
          <a:p>
            <a:pPr lvl="1" eaLnBrk="1" hangingPunct="1">
              <a:defRPr/>
            </a:pPr>
            <a:endParaRPr lang="en-US" dirty="0">
              <a:latin typeface="Arial" charset="0"/>
              <a:cs typeface="Arial" charset="0"/>
            </a:endParaRPr>
          </a:p>
        </p:txBody>
      </p:sp>
    </p:spTree>
    <p:extLst>
      <p:ext uri="{BB962C8B-B14F-4D97-AF65-F5344CB8AC3E}">
        <p14:creationId xmlns:p14="http://schemas.microsoft.com/office/powerpoint/2010/main" val="3830505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dirty="0">
                <a:solidFill>
                  <a:srgbClr val="FF3300"/>
                </a:solidFill>
                <a:latin typeface="Arial" charset="0"/>
                <a:cs typeface="Arial" charset="0"/>
              </a:rPr>
              <a:t>Conclusion</a:t>
            </a:r>
          </a:p>
        </p:txBody>
      </p:sp>
      <p:sp>
        <p:nvSpPr>
          <p:cNvPr id="27651" name="Rectangle 3"/>
          <p:cNvSpPr>
            <a:spLocks noGrp="1" noChangeArrowheads="1"/>
          </p:cNvSpPr>
          <p:nvPr>
            <p:ph type="body" idx="1"/>
          </p:nvPr>
        </p:nvSpPr>
        <p:spPr/>
        <p:txBody>
          <a:bodyPr/>
          <a:lstStyle/>
          <a:p>
            <a:pPr eaLnBrk="1" hangingPunct="1">
              <a:defRPr/>
            </a:pPr>
            <a:r>
              <a:rPr lang="en-US" dirty="0">
                <a:latin typeface="Arial" charset="0"/>
                <a:cs typeface="Arial" charset="0"/>
              </a:rPr>
              <a:t>Should relate to </a:t>
            </a:r>
            <a:r>
              <a:rPr lang="en-US" dirty="0" smtClean="0">
                <a:solidFill>
                  <a:srgbClr val="FF3300"/>
                </a:solidFill>
                <a:latin typeface="Arial" charset="0"/>
                <a:cs typeface="Arial" charset="0"/>
              </a:rPr>
              <a:t>introduction</a:t>
            </a:r>
            <a:endParaRPr lang="en-US" dirty="0">
              <a:solidFill>
                <a:srgbClr val="FF3300"/>
              </a:solidFill>
              <a:latin typeface="Arial" charset="0"/>
              <a:cs typeface="Arial" charset="0"/>
            </a:endParaRPr>
          </a:p>
          <a:p>
            <a:pPr eaLnBrk="1" hangingPunct="1">
              <a:defRPr/>
            </a:pPr>
            <a:r>
              <a:rPr lang="en-US" dirty="0">
                <a:latin typeface="Arial" charset="0"/>
                <a:cs typeface="Arial" charset="0"/>
              </a:rPr>
              <a:t>Why we care about these results</a:t>
            </a:r>
          </a:p>
        </p:txBody>
      </p:sp>
    </p:spTree>
    <p:extLst>
      <p:ext uri="{BB962C8B-B14F-4D97-AF65-F5344CB8AC3E}">
        <p14:creationId xmlns:p14="http://schemas.microsoft.com/office/powerpoint/2010/main" val="1094331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8229600" cy="914400"/>
          </a:xfrm>
        </p:spPr>
        <p:txBody>
          <a:bodyPr/>
          <a:lstStyle/>
          <a:p>
            <a:pPr eaLnBrk="1" hangingPunct="1">
              <a:defRPr/>
            </a:pPr>
            <a:r>
              <a:rPr lang="en-US" dirty="0">
                <a:solidFill>
                  <a:srgbClr val="800000"/>
                </a:solidFill>
                <a:latin typeface="Arial" charset="0"/>
                <a:cs typeface="Arial" charset="0"/>
              </a:rPr>
              <a:t>References</a:t>
            </a:r>
          </a:p>
        </p:txBody>
      </p:sp>
      <p:sp>
        <p:nvSpPr>
          <p:cNvPr id="28675" name="Rectangle 3"/>
          <p:cNvSpPr>
            <a:spLocks noGrp="1" noChangeArrowheads="1"/>
          </p:cNvSpPr>
          <p:nvPr>
            <p:ph type="body" idx="1"/>
          </p:nvPr>
        </p:nvSpPr>
        <p:spPr>
          <a:xfrm>
            <a:off x="457200" y="1371600"/>
            <a:ext cx="8229600" cy="4038600"/>
          </a:xfrm>
        </p:spPr>
        <p:txBody>
          <a:bodyPr/>
          <a:lstStyle/>
          <a:p>
            <a:pPr eaLnBrk="1" hangingPunct="1">
              <a:defRPr/>
            </a:pPr>
            <a:r>
              <a:rPr lang="en-US" dirty="0">
                <a:latin typeface="Arial" charset="0"/>
                <a:cs typeface="Arial" charset="0"/>
              </a:rPr>
              <a:t>To be sure the author is accurately </a:t>
            </a:r>
            <a:r>
              <a:rPr lang="en-US" dirty="0" smtClean="0">
                <a:latin typeface="Arial" charset="0"/>
                <a:cs typeface="Arial" charset="0"/>
              </a:rPr>
              <a:t>represented</a:t>
            </a:r>
            <a:endParaRPr lang="en-US" dirty="0">
              <a:latin typeface="Arial" charset="0"/>
              <a:cs typeface="Arial" charset="0"/>
            </a:endParaRPr>
          </a:p>
          <a:p>
            <a:pPr lvl="1" eaLnBrk="1" hangingPunct="1">
              <a:defRPr/>
            </a:pPr>
            <a:r>
              <a:rPr lang="en-US" dirty="0">
                <a:latin typeface="Arial" charset="0"/>
                <a:cs typeface="Arial" charset="0"/>
              </a:rPr>
              <a:t>importance of issue (intro.)</a:t>
            </a:r>
          </a:p>
          <a:p>
            <a:pPr lvl="1" eaLnBrk="1" hangingPunct="1">
              <a:defRPr/>
            </a:pPr>
            <a:r>
              <a:rPr lang="en-US" dirty="0">
                <a:latin typeface="Arial" charset="0"/>
                <a:cs typeface="Arial" charset="0"/>
              </a:rPr>
              <a:t>characters (variables</a:t>
            </a:r>
            <a:r>
              <a:rPr lang="ja-JP" altLang="en-US" dirty="0">
                <a:latin typeface="Arial" charset="0"/>
                <a:cs typeface="Arial" charset="0"/>
              </a:rPr>
              <a:t>’</a:t>
            </a:r>
            <a:r>
              <a:rPr lang="en-US" dirty="0">
                <a:latin typeface="Arial" charset="0"/>
                <a:cs typeface="Arial" charset="0"/>
              </a:rPr>
              <a:t> background) </a:t>
            </a:r>
          </a:p>
          <a:p>
            <a:pPr lvl="1" eaLnBrk="1" hangingPunct="1">
              <a:defRPr/>
            </a:pPr>
            <a:r>
              <a:rPr lang="en-US" dirty="0">
                <a:latin typeface="Arial" charset="0"/>
                <a:cs typeface="Arial" charset="0"/>
              </a:rPr>
              <a:t>climactic scenes (appropriate methods)</a:t>
            </a:r>
          </a:p>
          <a:p>
            <a:pPr lvl="1" eaLnBrk="1" hangingPunct="1">
              <a:defRPr/>
            </a:pPr>
            <a:r>
              <a:rPr lang="en-US" dirty="0" err="1">
                <a:latin typeface="Arial" charset="0"/>
                <a:cs typeface="Arial" charset="0"/>
              </a:rPr>
              <a:t>desc</a:t>
            </a:r>
            <a:r>
              <a:rPr lang="en-US" dirty="0">
                <a:latin typeface="Arial" charset="0"/>
                <a:cs typeface="Arial" charset="0"/>
              </a:rPr>
              <a:t>. &amp; inference about behavior (results)</a:t>
            </a:r>
          </a:p>
          <a:p>
            <a:pPr lvl="1" eaLnBrk="1" hangingPunct="1">
              <a:defRPr/>
            </a:pPr>
            <a:r>
              <a:rPr lang="en-US" dirty="0">
                <a:latin typeface="Arial" charset="0"/>
                <a:cs typeface="Arial" charset="0"/>
              </a:rPr>
              <a:t>character growth (discussion)</a:t>
            </a:r>
          </a:p>
          <a:p>
            <a:pPr lvl="1" eaLnBrk="1" hangingPunct="1">
              <a:defRPr/>
            </a:pPr>
            <a:r>
              <a:rPr lang="en-US" dirty="0">
                <a:latin typeface="Arial" charset="0"/>
                <a:cs typeface="Arial" charset="0"/>
              </a:rPr>
              <a:t>helps us grapple w/important issue (conclusion)</a:t>
            </a:r>
          </a:p>
          <a:p>
            <a:pPr eaLnBrk="1" hangingPunct="1">
              <a:defRPr/>
            </a:pPr>
            <a:endParaRPr lang="en-US" dirty="0">
              <a:latin typeface="Arial" charset="0"/>
              <a:cs typeface="Arial" charset="0"/>
            </a:endParaRPr>
          </a:p>
          <a:p>
            <a:pPr lvl="1" eaLnBrk="1" hangingPunct="1">
              <a:defRPr/>
            </a:pPr>
            <a:endParaRPr lang="en-US" dirty="0">
              <a:latin typeface="Arial" charset="0"/>
              <a:cs typeface="Arial" charset="0"/>
            </a:endParaRPr>
          </a:p>
          <a:p>
            <a:pPr lvl="1" eaLnBrk="1" hangingPunct="1">
              <a:defRPr/>
            </a:pPr>
            <a:endParaRPr lang="en-US" dirty="0">
              <a:latin typeface="Arial" charset="0"/>
              <a:cs typeface="Arial" charset="0"/>
            </a:endParaRPr>
          </a:p>
        </p:txBody>
      </p:sp>
    </p:spTree>
    <p:extLst>
      <p:ext uri="{BB962C8B-B14F-4D97-AF65-F5344CB8AC3E}">
        <p14:creationId xmlns:p14="http://schemas.microsoft.com/office/powerpoint/2010/main" val="2571979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81000"/>
            <a:ext cx="8229600" cy="1371600"/>
          </a:xfrm>
        </p:spPr>
        <p:txBody>
          <a:bodyPr/>
          <a:lstStyle/>
          <a:p>
            <a:pPr eaLnBrk="1" hangingPunct="1">
              <a:defRPr/>
            </a:pPr>
            <a:r>
              <a:rPr lang="en-US" dirty="0">
                <a:solidFill>
                  <a:srgbClr val="800000"/>
                </a:solidFill>
                <a:latin typeface="Arial" charset="0"/>
                <a:cs typeface="Arial" charset="0"/>
              </a:rPr>
              <a:t>Abstract</a:t>
            </a:r>
          </a:p>
        </p:txBody>
      </p:sp>
      <p:sp>
        <p:nvSpPr>
          <p:cNvPr id="29699" name="Rectangle 3"/>
          <p:cNvSpPr>
            <a:spLocks noGrp="1" noChangeArrowheads="1"/>
          </p:cNvSpPr>
          <p:nvPr>
            <p:ph type="body" idx="1"/>
          </p:nvPr>
        </p:nvSpPr>
        <p:spPr>
          <a:xfrm>
            <a:off x="457200" y="1752600"/>
            <a:ext cx="8229600" cy="3886200"/>
          </a:xfrm>
        </p:spPr>
        <p:txBody>
          <a:bodyPr/>
          <a:lstStyle/>
          <a:p>
            <a:pPr eaLnBrk="1" hangingPunct="1">
              <a:defRPr/>
            </a:pPr>
            <a:r>
              <a:rPr lang="en-US" dirty="0">
                <a:latin typeface="Arial" charset="0"/>
                <a:cs typeface="Arial" charset="0"/>
              </a:rPr>
              <a:t>Overview of article</a:t>
            </a:r>
          </a:p>
          <a:p>
            <a:pPr lvl="1" eaLnBrk="1" hangingPunct="1">
              <a:defRPr/>
            </a:pPr>
            <a:r>
              <a:rPr lang="en-US" dirty="0">
                <a:latin typeface="Arial" charset="0"/>
                <a:cs typeface="Arial" charset="0"/>
              </a:rPr>
              <a:t>purpose of article</a:t>
            </a:r>
          </a:p>
          <a:p>
            <a:pPr lvl="1" eaLnBrk="1" hangingPunct="1">
              <a:defRPr/>
            </a:pPr>
            <a:r>
              <a:rPr lang="en-US" dirty="0">
                <a:latin typeface="Arial" charset="0"/>
                <a:cs typeface="Arial" charset="0"/>
              </a:rPr>
              <a:t>participants</a:t>
            </a:r>
          </a:p>
          <a:p>
            <a:pPr lvl="1" eaLnBrk="1" hangingPunct="1">
              <a:defRPr/>
            </a:pPr>
            <a:r>
              <a:rPr lang="en-US" dirty="0">
                <a:latin typeface="Arial" charset="0"/>
                <a:cs typeface="Arial" charset="0"/>
              </a:rPr>
              <a:t>what was done in study</a:t>
            </a:r>
          </a:p>
          <a:p>
            <a:pPr lvl="1" eaLnBrk="1" hangingPunct="1">
              <a:defRPr/>
            </a:pPr>
            <a:r>
              <a:rPr lang="en-US" dirty="0">
                <a:latin typeface="Arial" charset="0"/>
                <a:cs typeface="Arial" charset="0"/>
              </a:rPr>
              <a:t>summary of important findings</a:t>
            </a:r>
          </a:p>
          <a:p>
            <a:pPr eaLnBrk="1" hangingPunct="1">
              <a:defRPr/>
            </a:pPr>
            <a:r>
              <a:rPr lang="en-US" dirty="0">
                <a:latin typeface="Arial" charset="0"/>
                <a:cs typeface="Arial" charset="0"/>
              </a:rPr>
              <a:t>Usually around 150 words</a:t>
            </a:r>
          </a:p>
          <a:p>
            <a:pPr eaLnBrk="1" hangingPunct="1">
              <a:defRPr/>
            </a:pPr>
            <a:r>
              <a:rPr lang="en-US" dirty="0">
                <a:latin typeface="Arial" charset="0"/>
                <a:cs typeface="Arial" charset="0"/>
              </a:rPr>
              <a:t>Write this Last!</a:t>
            </a:r>
          </a:p>
        </p:txBody>
      </p:sp>
    </p:spTree>
    <p:extLst>
      <p:ext uri="{BB962C8B-B14F-4D97-AF65-F5344CB8AC3E}">
        <p14:creationId xmlns:p14="http://schemas.microsoft.com/office/powerpoint/2010/main" val="3225297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457200"/>
            <a:ext cx="7513638" cy="1182688"/>
          </a:xfrm>
        </p:spPr>
        <p:txBody>
          <a:bodyPr/>
          <a:lstStyle/>
          <a:p>
            <a:pPr eaLnBrk="1" hangingPunct="1">
              <a:defRPr/>
            </a:pPr>
            <a:r>
              <a:rPr lang="en-US">
                <a:latin typeface="Arial" charset="0"/>
                <a:cs typeface="Arial" charset="0"/>
              </a:rPr>
              <a:t>Hour Glass Structure</a:t>
            </a:r>
          </a:p>
        </p:txBody>
      </p:sp>
      <p:sp>
        <p:nvSpPr>
          <p:cNvPr id="30723" name="Rectangle 3"/>
          <p:cNvSpPr>
            <a:spLocks noGrp="1" noChangeArrowheads="1"/>
          </p:cNvSpPr>
          <p:nvPr>
            <p:ph type="body" idx="1"/>
          </p:nvPr>
        </p:nvSpPr>
        <p:spPr>
          <a:xfrm>
            <a:off x="914400" y="1600200"/>
            <a:ext cx="7772400" cy="4648200"/>
          </a:xfrm>
        </p:spPr>
        <p:txBody>
          <a:bodyPr/>
          <a:lstStyle/>
          <a:p>
            <a:pPr eaLnBrk="1" hangingPunct="1">
              <a:lnSpc>
                <a:spcPct val="90000"/>
              </a:lnSpc>
              <a:defRPr/>
            </a:pPr>
            <a:r>
              <a:rPr lang="en-US" dirty="0">
                <a:latin typeface="Arial" charset="0"/>
                <a:cs typeface="Arial" charset="0"/>
              </a:rPr>
              <a:t>Move from broad to narrow to broad</a:t>
            </a:r>
          </a:p>
          <a:p>
            <a:pPr lvl="1" eaLnBrk="1" hangingPunct="1">
              <a:lnSpc>
                <a:spcPct val="90000"/>
              </a:lnSpc>
              <a:defRPr/>
            </a:pPr>
            <a:r>
              <a:rPr lang="en-US" dirty="0" smtClean="0">
                <a:solidFill>
                  <a:srgbClr val="FF3300"/>
                </a:solidFill>
                <a:latin typeface="Arial" charset="0"/>
                <a:cs typeface="Arial" charset="0"/>
              </a:rPr>
              <a:t>Introduction </a:t>
            </a:r>
            <a:r>
              <a:rPr lang="en-US" dirty="0">
                <a:solidFill>
                  <a:srgbClr val="FF3300"/>
                </a:solidFill>
                <a:latin typeface="Arial" charset="0"/>
                <a:cs typeface="Arial" charset="0"/>
              </a:rPr>
              <a:t>(Importance of Issue)</a:t>
            </a:r>
          </a:p>
          <a:p>
            <a:pPr lvl="1" eaLnBrk="1" hangingPunct="1">
              <a:lnSpc>
                <a:spcPct val="90000"/>
              </a:lnSpc>
              <a:defRPr/>
            </a:pPr>
            <a:r>
              <a:rPr lang="en-US" dirty="0">
                <a:solidFill>
                  <a:srgbClr val="FF33CC"/>
                </a:solidFill>
                <a:latin typeface="Arial" charset="0"/>
                <a:cs typeface="Arial" charset="0"/>
              </a:rPr>
              <a:t>Background </a:t>
            </a:r>
            <a:r>
              <a:rPr lang="en-US" dirty="0" smtClean="0">
                <a:solidFill>
                  <a:srgbClr val="FF33CC"/>
                </a:solidFill>
                <a:latin typeface="Arial" charset="0"/>
                <a:cs typeface="Arial" charset="0"/>
              </a:rPr>
              <a:t>(Boxes </a:t>
            </a:r>
            <a:r>
              <a:rPr lang="en-US" dirty="0">
                <a:solidFill>
                  <a:srgbClr val="FF33CC"/>
                </a:solidFill>
                <a:latin typeface="Arial" charset="0"/>
                <a:cs typeface="Arial" charset="0"/>
              </a:rPr>
              <a:t>&amp; </a:t>
            </a:r>
            <a:r>
              <a:rPr lang="en-US" dirty="0" smtClean="0">
                <a:solidFill>
                  <a:srgbClr val="FF33CC"/>
                </a:solidFill>
                <a:latin typeface="Arial" charset="0"/>
                <a:cs typeface="Arial" charset="0"/>
              </a:rPr>
              <a:t>Behavior)</a:t>
            </a:r>
            <a:endParaRPr lang="en-US" dirty="0">
              <a:solidFill>
                <a:srgbClr val="FF33CC"/>
              </a:solidFill>
              <a:latin typeface="Arial" charset="0"/>
              <a:cs typeface="Arial" charset="0"/>
            </a:endParaRPr>
          </a:p>
          <a:p>
            <a:pPr lvl="1" eaLnBrk="1" hangingPunct="1">
              <a:lnSpc>
                <a:spcPct val="90000"/>
              </a:lnSpc>
              <a:defRPr/>
            </a:pPr>
            <a:r>
              <a:rPr lang="en-US" dirty="0">
                <a:solidFill>
                  <a:srgbClr val="3333FF"/>
                </a:solidFill>
                <a:latin typeface="Arial" charset="0"/>
                <a:cs typeface="Arial" charset="0"/>
              </a:rPr>
              <a:t>Hypotheses</a:t>
            </a:r>
          </a:p>
          <a:p>
            <a:pPr lvl="1" eaLnBrk="1" hangingPunct="1">
              <a:lnSpc>
                <a:spcPct val="90000"/>
              </a:lnSpc>
              <a:defRPr/>
            </a:pPr>
            <a:r>
              <a:rPr lang="en-US" dirty="0">
                <a:solidFill>
                  <a:srgbClr val="00FF99"/>
                </a:solidFill>
                <a:latin typeface="Arial" charset="0"/>
                <a:cs typeface="Arial" charset="0"/>
              </a:rPr>
              <a:t>Method (Setting/Climactic Event)</a:t>
            </a:r>
          </a:p>
          <a:p>
            <a:pPr lvl="1" eaLnBrk="1" hangingPunct="1">
              <a:lnSpc>
                <a:spcPct val="90000"/>
              </a:lnSpc>
              <a:defRPr/>
            </a:pPr>
            <a:r>
              <a:rPr lang="en-US" dirty="0">
                <a:solidFill>
                  <a:srgbClr val="3333FF"/>
                </a:solidFill>
                <a:latin typeface="Arial" charset="0"/>
                <a:cs typeface="Arial" charset="0"/>
              </a:rPr>
              <a:t>Results </a:t>
            </a:r>
            <a:r>
              <a:rPr lang="en-US" dirty="0" smtClean="0">
                <a:solidFill>
                  <a:srgbClr val="3333FF"/>
                </a:solidFill>
                <a:latin typeface="Arial" charset="0"/>
                <a:cs typeface="Arial" charset="0"/>
              </a:rPr>
              <a:t>(Confirm/Disconfirm </a:t>
            </a:r>
            <a:r>
              <a:rPr lang="en-US" dirty="0">
                <a:solidFill>
                  <a:srgbClr val="3333FF"/>
                </a:solidFill>
                <a:latin typeface="Arial" charset="0"/>
                <a:cs typeface="Arial" charset="0"/>
              </a:rPr>
              <a:t>Hypotheses)</a:t>
            </a:r>
          </a:p>
          <a:p>
            <a:pPr lvl="1" eaLnBrk="1" hangingPunct="1">
              <a:lnSpc>
                <a:spcPct val="90000"/>
              </a:lnSpc>
              <a:defRPr/>
            </a:pPr>
            <a:r>
              <a:rPr lang="en-US" dirty="0">
                <a:solidFill>
                  <a:srgbClr val="FF33CC"/>
                </a:solidFill>
                <a:latin typeface="Arial" charset="0"/>
                <a:cs typeface="Arial" charset="0"/>
              </a:rPr>
              <a:t>Discussion </a:t>
            </a:r>
            <a:r>
              <a:rPr lang="en-US" dirty="0" smtClean="0">
                <a:solidFill>
                  <a:srgbClr val="FF33CC"/>
                </a:solidFill>
                <a:latin typeface="Arial" charset="0"/>
                <a:cs typeface="Arial" charset="0"/>
              </a:rPr>
              <a:t>(Confirm/Disconfirm </a:t>
            </a:r>
            <a:r>
              <a:rPr lang="en-US" dirty="0">
                <a:solidFill>
                  <a:srgbClr val="FF33CC"/>
                </a:solidFill>
                <a:latin typeface="Arial" charset="0"/>
                <a:cs typeface="Arial" charset="0"/>
              </a:rPr>
              <a:t>Background)</a:t>
            </a:r>
          </a:p>
          <a:p>
            <a:pPr lvl="1" eaLnBrk="1" hangingPunct="1">
              <a:lnSpc>
                <a:spcPct val="90000"/>
              </a:lnSpc>
              <a:defRPr/>
            </a:pPr>
            <a:r>
              <a:rPr lang="en-US" dirty="0">
                <a:solidFill>
                  <a:srgbClr val="FF3300"/>
                </a:solidFill>
                <a:latin typeface="Arial" charset="0"/>
                <a:cs typeface="Arial" charset="0"/>
              </a:rPr>
              <a:t>Conclusion (Importance of our Answer)</a:t>
            </a:r>
          </a:p>
        </p:txBody>
      </p:sp>
    </p:spTree>
    <p:extLst>
      <p:ext uri="{BB962C8B-B14F-4D97-AF65-F5344CB8AC3E}">
        <p14:creationId xmlns:p14="http://schemas.microsoft.com/office/powerpoint/2010/main" val="1462385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30263" y="534988"/>
            <a:ext cx="7513637" cy="1182687"/>
          </a:xfrm>
        </p:spPr>
        <p:txBody>
          <a:bodyPr/>
          <a:lstStyle/>
          <a:p>
            <a:pPr eaLnBrk="1" hangingPunct="1">
              <a:defRPr/>
            </a:pPr>
            <a:r>
              <a:rPr lang="en-US">
                <a:latin typeface="Arial" charset="0"/>
                <a:cs typeface="Arial" charset="0"/>
              </a:rPr>
              <a:t>Hour Glass Structure</a:t>
            </a:r>
          </a:p>
        </p:txBody>
      </p:sp>
      <p:sp>
        <p:nvSpPr>
          <p:cNvPr id="31747" name="Rectangle 3"/>
          <p:cNvSpPr>
            <a:spLocks noGrp="1" noChangeArrowheads="1"/>
          </p:cNvSpPr>
          <p:nvPr>
            <p:ph type="body" idx="1"/>
          </p:nvPr>
        </p:nvSpPr>
        <p:spPr>
          <a:xfrm>
            <a:off x="990600" y="1905000"/>
            <a:ext cx="7772400" cy="4648200"/>
          </a:xfrm>
        </p:spPr>
        <p:txBody>
          <a:bodyPr/>
          <a:lstStyle/>
          <a:p>
            <a:pPr eaLnBrk="1" hangingPunct="1">
              <a:lnSpc>
                <a:spcPct val="90000"/>
              </a:lnSpc>
              <a:defRPr/>
            </a:pPr>
            <a:r>
              <a:rPr lang="en-US" dirty="0">
                <a:latin typeface="Arial" charset="0"/>
                <a:cs typeface="Arial" charset="0"/>
              </a:rPr>
              <a:t>Logical consistency between these </a:t>
            </a:r>
            <a:r>
              <a:rPr lang="en-US" dirty="0" smtClean="0">
                <a:latin typeface="Arial" charset="0"/>
                <a:cs typeface="Arial" charset="0"/>
              </a:rPr>
              <a:t>sections</a:t>
            </a:r>
          </a:p>
          <a:p>
            <a:pPr lvl="1" eaLnBrk="1" hangingPunct="1">
              <a:lnSpc>
                <a:spcPct val="90000"/>
              </a:lnSpc>
              <a:defRPr/>
            </a:pPr>
            <a:r>
              <a:rPr lang="en-US" dirty="0">
                <a:latin typeface="Arial" charset="0"/>
                <a:cs typeface="Arial" charset="0"/>
              </a:rPr>
              <a:t>K</a:t>
            </a:r>
            <a:r>
              <a:rPr lang="en-US" dirty="0" smtClean="0">
                <a:latin typeface="Arial" charset="0"/>
                <a:cs typeface="Arial" charset="0"/>
              </a:rPr>
              <a:t>ey </a:t>
            </a:r>
            <a:r>
              <a:rPr lang="en-US" dirty="0">
                <a:latin typeface="Arial" charset="0"/>
                <a:cs typeface="Arial" charset="0"/>
              </a:rPr>
              <a:t>to creating a convincing piece of research</a:t>
            </a:r>
            <a:r>
              <a:rPr lang="en-US" dirty="0" smtClean="0">
                <a:latin typeface="Arial" charset="0"/>
                <a:cs typeface="Arial" charset="0"/>
              </a:rPr>
              <a:t>!</a:t>
            </a:r>
          </a:p>
          <a:p>
            <a:pPr lvl="1" eaLnBrk="1" hangingPunct="1">
              <a:lnSpc>
                <a:spcPct val="90000"/>
              </a:lnSpc>
              <a:defRPr/>
            </a:pPr>
            <a:r>
              <a:rPr lang="en-US" dirty="0" smtClean="0">
                <a:latin typeface="Arial" charset="0"/>
                <a:cs typeface="Arial" charset="0"/>
              </a:rPr>
              <a:t>Influences decision making</a:t>
            </a:r>
            <a:endParaRPr lang="en-US" dirty="0">
              <a:latin typeface="Arial" charset="0"/>
              <a:cs typeface="Arial" charset="0"/>
            </a:endParaRPr>
          </a:p>
        </p:txBody>
      </p:sp>
    </p:spTree>
    <p:extLst>
      <p:ext uri="{BB962C8B-B14F-4D97-AF65-F5344CB8AC3E}">
        <p14:creationId xmlns:p14="http://schemas.microsoft.com/office/powerpoint/2010/main" val="1298456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a:latin typeface="Arial" charset="0"/>
                <a:cs typeface="Arial" charset="0"/>
              </a:rPr>
              <a:t>Theory Building Format</a:t>
            </a:r>
          </a:p>
        </p:txBody>
      </p:sp>
      <p:sp>
        <p:nvSpPr>
          <p:cNvPr id="32771" name="Rectangle 3"/>
          <p:cNvSpPr>
            <a:spLocks noGrp="1" noChangeArrowheads="1"/>
          </p:cNvSpPr>
          <p:nvPr>
            <p:ph type="body" idx="1"/>
          </p:nvPr>
        </p:nvSpPr>
        <p:spPr/>
        <p:txBody>
          <a:bodyPr>
            <a:normAutofit fontScale="92500" lnSpcReduction="10000"/>
          </a:bodyPr>
          <a:lstStyle/>
          <a:p>
            <a:pPr eaLnBrk="1" hangingPunct="1">
              <a:lnSpc>
                <a:spcPct val="80000"/>
              </a:lnSpc>
              <a:defRPr/>
            </a:pPr>
            <a:r>
              <a:rPr lang="en-US" sz="2000">
                <a:solidFill>
                  <a:srgbClr val="FF3300"/>
                </a:solidFill>
                <a:latin typeface="Arial" charset="0"/>
                <a:cs typeface="Arial" charset="0"/>
              </a:rPr>
              <a:t>Intro. </a:t>
            </a:r>
          </a:p>
          <a:p>
            <a:pPr lvl="1" eaLnBrk="1" hangingPunct="1">
              <a:lnSpc>
                <a:spcPct val="80000"/>
              </a:lnSpc>
              <a:defRPr/>
            </a:pPr>
            <a:r>
              <a:rPr lang="en-US" sz="1800">
                <a:solidFill>
                  <a:srgbClr val="FF3300"/>
                </a:solidFill>
                <a:latin typeface="Arial" charset="0"/>
                <a:cs typeface="Arial" charset="0"/>
              </a:rPr>
              <a:t>Importance of Issue, Phenomena to be Investigated, Research Question/Contribution</a:t>
            </a:r>
            <a:r>
              <a:rPr lang="en-US" sz="1800">
                <a:latin typeface="Arial" charset="0"/>
                <a:cs typeface="Arial" charset="0"/>
              </a:rPr>
              <a:t> </a:t>
            </a:r>
          </a:p>
          <a:p>
            <a:pPr eaLnBrk="1" hangingPunct="1">
              <a:lnSpc>
                <a:spcPct val="80000"/>
              </a:lnSpc>
              <a:defRPr/>
            </a:pPr>
            <a:r>
              <a:rPr lang="en-US" sz="2000">
                <a:solidFill>
                  <a:srgbClr val="00FF99"/>
                </a:solidFill>
                <a:latin typeface="Arial" charset="0"/>
                <a:cs typeface="Arial" charset="0"/>
              </a:rPr>
              <a:t>Method </a:t>
            </a:r>
          </a:p>
          <a:p>
            <a:pPr lvl="1" eaLnBrk="1" hangingPunct="1">
              <a:lnSpc>
                <a:spcPct val="80000"/>
              </a:lnSpc>
              <a:defRPr/>
            </a:pPr>
            <a:r>
              <a:rPr lang="en-US" sz="1800">
                <a:solidFill>
                  <a:srgbClr val="00FF99"/>
                </a:solidFill>
                <a:latin typeface="Arial" charset="0"/>
                <a:cs typeface="Arial" charset="0"/>
              </a:rPr>
              <a:t>Why Theory Building, Site Selection, Data Sources, Data Analysis</a:t>
            </a:r>
            <a:r>
              <a:rPr lang="en-US" sz="1800">
                <a:solidFill>
                  <a:srgbClr val="FF33CC"/>
                </a:solidFill>
                <a:latin typeface="Arial" charset="0"/>
                <a:cs typeface="Arial" charset="0"/>
              </a:rPr>
              <a:t> </a:t>
            </a:r>
          </a:p>
          <a:p>
            <a:pPr eaLnBrk="1" hangingPunct="1">
              <a:lnSpc>
                <a:spcPct val="80000"/>
              </a:lnSpc>
              <a:defRPr/>
            </a:pPr>
            <a:r>
              <a:rPr lang="en-US" sz="2000">
                <a:solidFill>
                  <a:srgbClr val="FF33CC"/>
                </a:solidFill>
                <a:latin typeface="Arial" charset="0"/>
                <a:cs typeface="Arial" charset="0"/>
              </a:rPr>
              <a:t>Results</a:t>
            </a:r>
            <a:r>
              <a:rPr lang="en-US" sz="2000">
                <a:solidFill>
                  <a:srgbClr val="3333FF"/>
                </a:solidFill>
                <a:latin typeface="Arial" charset="0"/>
                <a:cs typeface="Arial" charset="0"/>
              </a:rPr>
              <a:t> </a:t>
            </a:r>
          </a:p>
          <a:p>
            <a:pPr lvl="1" eaLnBrk="1" hangingPunct="1">
              <a:lnSpc>
                <a:spcPct val="80000"/>
              </a:lnSpc>
              <a:defRPr/>
            </a:pPr>
            <a:r>
              <a:rPr lang="en-US" sz="1800">
                <a:solidFill>
                  <a:srgbClr val="FF33CC"/>
                </a:solidFill>
                <a:latin typeface="Arial" charset="0"/>
                <a:cs typeface="Arial" charset="0"/>
              </a:rPr>
              <a:t>General Variables &amp; Behavior = Paradigm Model/Story Built</a:t>
            </a:r>
          </a:p>
          <a:p>
            <a:pPr lvl="1" eaLnBrk="1" hangingPunct="1">
              <a:lnSpc>
                <a:spcPct val="80000"/>
              </a:lnSpc>
              <a:defRPr/>
            </a:pPr>
            <a:r>
              <a:rPr lang="en-US" sz="1800">
                <a:solidFill>
                  <a:srgbClr val="3333FF"/>
                </a:solidFill>
                <a:latin typeface="Arial" charset="0"/>
                <a:cs typeface="Arial" charset="0"/>
              </a:rPr>
              <a:t>Detailed Concept Categories Described w/illustrative example</a:t>
            </a:r>
          </a:p>
          <a:p>
            <a:pPr eaLnBrk="1" hangingPunct="1">
              <a:lnSpc>
                <a:spcPct val="80000"/>
              </a:lnSpc>
              <a:defRPr/>
            </a:pPr>
            <a:r>
              <a:rPr lang="en-US" sz="2000">
                <a:solidFill>
                  <a:srgbClr val="FF33CC"/>
                </a:solidFill>
                <a:latin typeface="Arial" charset="0"/>
                <a:cs typeface="Arial" charset="0"/>
              </a:rPr>
              <a:t>Discussion </a:t>
            </a:r>
          </a:p>
          <a:p>
            <a:pPr lvl="1" eaLnBrk="1" hangingPunct="1">
              <a:lnSpc>
                <a:spcPct val="80000"/>
              </a:lnSpc>
              <a:defRPr/>
            </a:pPr>
            <a:r>
              <a:rPr lang="en-US" sz="1800">
                <a:solidFill>
                  <a:srgbClr val="FF33CC"/>
                </a:solidFill>
                <a:latin typeface="Arial" charset="0"/>
                <a:cs typeface="Arial" charset="0"/>
              </a:rPr>
              <a:t>Summary of Theoretical Frame/Relation to Literature, Show  Application to Study Data</a:t>
            </a:r>
          </a:p>
          <a:p>
            <a:pPr lvl="1" eaLnBrk="1" hangingPunct="1">
              <a:lnSpc>
                <a:spcPct val="80000"/>
              </a:lnSpc>
              <a:defRPr/>
            </a:pPr>
            <a:r>
              <a:rPr lang="en-US" sz="1800">
                <a:solidFill>
                  <a:srgbClr val="FF33CC"/>
                </a:solidFill>
                <a:latin typeface="Arial" charset="0"/>
                <a:cs typeface="Arial" charset="0"/>
              </a:rPr>
              <a:t>Existing Theory Concept/Definition = Emergent Concept?</a:t>
            </a:r>
          </a:p>
          <a:p>
            <a:pPr eaLnBrk="1" hangingPunct="1">
              <a:lnSpc>
                <a:spcPct val="80000"/>
              </a:lnSpc>
              <a:defRPr/>
            </a:pPr>
            <a:r>
              <a:rPr lang="en-US" sz="2000">
                <a:solidFill>
                  <a:srgbClr val="FF3300"/>
                </a:solidFill>
                <a:latin typeface="Arial" charset="0"/>
                <a:cs typeface="Arial" charset="0"/>
              </a:rPr>
              <a:t>Conclusion (Importance of our Answer)</a:t>
            </a:r>
          </a:p>
          <a:p>
            <a:pPr lvl="1" eaLnBrk="1" hangingPunct="1">
              <a:lnSpc>
                <a:spcPct val="80000"/>
              </a:lnSpc>
              <a:defRPr/>
            </a:pPr>
            <a:r>
              <a:rPr lang="en-US" sz="1800">
                <a:solidFill>
                  <a:srgbClr val="FF3300"/>
                </a:solidFill>
                <a:latin typeface="Arial" charset="0"/>
                <a:cs typeface="Arial" charset="0"/>
              </a:rPr>
              <a:t>To Theory and Practice</a:t>
            </a:r>
          </a:p>
        </p:txBody>
      </p:sp>
    </p:spTree>
    <p:extLst>
      <p:ext uri="{BB962C8B-B14F-4D97-AF65-F5344CB8AC3E}">
        <p14:creationId xmlns:p14="http://schemas.microsoft.com/office/powerpoint/2010/main" val="326703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1066800"/>
          </a:xfrm>
        </p:spPr>
        <p:txBody>
          <a:bodyPr/>
          <a:lstStyle/>
          <a:p>
            <a:pPr eaLnBrk="1" hangingPunct="1">
              <a:defRPr/>
            </a:pPr>
            <a:r>
              <a:rPr lang="en-US" dirty="0" smtClean="0">
                <a:solidFill>
                  <a:srgbClr val="FF0000"/>
                </a:solidFill>
                <a:latin typeface="Arial" charset="0"/>
                <a:cs typeface="Arial" charset="0"/>
              </a:rPr>
              <a:t>Introduction Purpose</a:t>
            </a:r>
            <a:endParaRPr lang="en-US" dirty="0">
              <a:solidFill>
                <a:srgbClr val="FF0000"/>
              </a:solidFill>
              <a:latin typeface="Arial" charset="0"/>
              <a:cs typeface="Arial" charset="0"/>
            </a:endParaRPr>
          </a:p>
        </p:txBody>
      </p:sp>
      <p:sp>
        <p:nvSpPr>
          <p:cNvPr id="6147" name="Rectangle 3"/>
          <p:cNvSpPr>
            <a:spLocks noGrp="1" noChangeArrowheads="1"/>
          </p:cNvSpPr>
          <p:nvPr>
            <p:ph type="body" idx="1"/>
          </p:nvPr>
        </p:nvSpPr>
        <p:spPr>
          <a:xfrm>
            <a:off x="457200" y="1524000"/>
            <a:ext cx="8229600" cy="4495800"/>
          </a:xfrm>
        </p:spPr>
        <p:txBody>
          <a:bodyPr/>
          <a:lstStyle/>
          <a:p>
            <a:pPr eaLnBrk="1" hangingPunct="1">
              <a:defRPr/>
            </a:pPr>
            <a:r>
              <a:rPr lang="en-US" dirty="0" smtClean="0">
                <a:latin typeface="Arial" charset="0"/>
                <a:cs typeface="Arial" charset="0"/>
              </a:rPr>
              <a:t>Why is it Interesting </a:t>
            </a:r>
            <a:r>
              <a:rPr lang="en-US" dirty="0">
                <a:latin typeface="Arial" charset="0"/>
                <a:cs typeface="Arial" charset="0"/>
              </a:rPr>
              <a:t>&amp; </a:t>
            </a:r>
            <a:r>
              <a:rPr lang="en-US" dirty="0" smtClean="0">
                <a:latin typeface="Arial" charset="0"/>
                <a:cs typeface="Arial" charset="0"/>
              </a:rPr>
              <a:t>Important?</a:t>
            </a:r>
          </a:p>
          <a:p>
            <a:pPr eaLnBrk="1" hangingPunct="1">
              <a:defRPr/>
            </a:pPr>
            <a:r>
              <a:rPr lang="en-US" dirty="0" smtClean="0">
                <a:latin typeface="Arial" charset="0"/>
                <a:cs typeface="Arial" charset="0"/>
              </a:rPr>
              <a:t> </a:t>
            </a:r>
            <a:r>
              <a:rPr lang="en-US" dirty="0">
                <a:latin typeface="Arial" charset="0"/>
                <a:cs typeface="Arial" charset="0"/>
              </a:rPr>
              <a:t>W</a:t>
            </a:r>
            <a:r>
              <a:rPr lang="en-US" dirty="0" smtClean="0">
                <a:latin typeface="Arial" charset="0"/>
                <a:cs typeface="Arial" charset="0"/>
              </a:rPr>
              <a:t>hat is the Question? </a:t>
            </a:r>
            <a:endParaRPr lang="en-US" dirty="0">
              <a:latin typeface="Arial" charset="0"/>
              <a:cs typeface="Arial" charset="0"/>
            </a:endParaRPr>
          </a:p>
          <a:p>
            <a:pPr lvl="1" eaLnBrk="1" hangingPunct="1">
              <a:defRPr/>
            </a:pPr>
            <a:r>
              <a:rPr lang="en-US" dirty="0">
                <a:latin typeface="Arial" charset="0"/>
                <a:cs typeface="Arial" charset="0"/>
              </a:rPr>
              <a:t>Clarify Why We Should Care</a:t>
            </a:r>
            <a:r>
              <a:rPr lang="en-US" dirty="0" smtClean="0">
                <a:latin typeface="Arial" charset="0"/>
                <a:cs typeface="Arial" charset="0"/>
              </a:rPr>
              <a:t>!</a:t>
            </a:r>
          </a:p>
          <a:p>
            <a:pPr lvl="1" eaLnBrk="1" hangingPunct="1">
              <a:defRPr/>
            </a:pPr>
            <a:r>
              <a:rPr lang="en-US" dirty="0">
                <a:latin typeface="Arial" charset="0"/>
                <a:cs typeface="Arial" charset="0"/>
              </a:rPr>
              <a:t>Set-up as Dramatic Tension</a:t>
            </a:r>
          </a:p>
          <a:p>
            <a:pPr lvl="2" eaLnBrk="1" hangingPunct="1">
              <a:defRPr/>
            </a:pPr>
            <a:r>
              <a:rPr lang="en-US" dirty="0">
                <a:latin typeface="Arial" charset="0"/>
                <a:cs typeface="Arial" charset="0"/>
              </a:rPr>
              <a:t>Star Wars: princess needs saving</a:t>
            </a:r>
          </a:p>
          <a:p>
            <a:pPr lvl="2" eaLnBrk="1" hangingPunct="1">
              <a:defRPr/>
            </a:pPr>
            <a:r>
              <a:rPr lang="en-US" dirty="0">
                <a:latin typeface="Arial" charset="0"/>
                <a:cs typeface="Arial" charset="0"/>
              </a:rPr>
              <a:t>murder mystery includes a dead body</a:t>
            </a:r>
          </a:p>
          <a:p>
            <a:pPr lvl="2" eaLnBrk="1" hangingPunct="1">
              <a:defRPr/>
            </a:pPr>
            <a:r>
              <a:rPr lang="en-US" dirty="0">
                <a:latin typeface="Arial" charset="0"/>
                <a:cs typeface="Arial" charset="0"/>
              </a:rPr>
              <a:t>Pride &amp; Prejudice: 5 unmarried daughters w/no $</a:t>
            </a:r>
          </a:p>
          <a:p>
            <a:pPr lvl="2" eaLnBrk="1" hangingPunct="1">
              <a:defRPr/>
            </a:pPr>
            <a:r>
              <a:rPr lang="en-US" dirty="0" smtClean="0">
                <a:latin typeface="Arial" charset="0"/>
                <a:cs typeface="Arial" charset="0"/>
              </a:rPr>
              <a:t>Marvel movies?</a:t>
            </a:r>
          </a:p>
          <a:p>
            <a:pPr lvl="2" eaLnBrk="1" hangingPunct="1">
              <a:defRPr/>
            </a:pPr>
            <a:r>
              <a:rPr lang="en-US" dirty="0" smtClean="0">
                <a:latin typeface="Arial" charset="0"/>
                <a:cs typeface="Arial" charset="0"/>
              </a:rPr>
              <a:t>Bollywood</a:t>
            </a:r>
            <a:r>
              <a:rPr lang="en-US" dirty="0">
                <a:latin typeface="Arial" charset="0"/>
                <a:cs typeface="Arial" charset="0"/>
              </a:rPr>
              <a:t>?</a:t>
            </a:r>
          </a:p>
          <a:p>
            <a:pPr lvl="2" eaLnBrk="1" hangingPunct="1">
              <a:defRPr/>
            </a:pPr>
            <a:r>
              <a:rPr lang="en-US" dirty="0">
                <a:latin typeface="Arial" charset="0"/>
                <a:cs typeface="Arial" charset="0"/>
              </a:rPr>
              <a:t>Jackie Chan?</a:t>
            </a:r>
          </a:p>
          <a:p>
            <a:pPr lvl="1" eaLnBrk="1" hangingPunct="1">
              <a:defRPr/>
            </a:pPr>
            <a:endParaRPr lang="en-US" dirty="0">
              <a:latin typeface="Arial" charset="0"/>
              <a:cs typeface="Arial" charset="0"/>
            </a:endParaRPr>
          </a:p>
          <a:p>
            <a:pPr eaLnBrk="1" hangingPunct="1">
              <a:defRPr/>
            </a:pPr>
            <a:endParaRPr lang="en-US" dirty="0">
              <a:latin typeface="Arial" charset="0"/>
              <a:cs typeface="Arial" charset="0"/>
            </a:endParaRPr>
          </a:p>
        </p:txBody>
      </p:sp>
    </p:spTree>
    <p:extLst>
      <p:ext uri="{BB962C8B-B14F-4D97-AF65-F5344CB8AC3E}">
        <p14:creationId xmlns:p14="http://schemas.microsoft.com/office/powerpoint/2010/main" val="1819972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GB">
                <a:latin typeface="Arial" charset="0"/>
                <a:cs typeface="Arial" charset="0"/>
              </a:rPr>
              <a:t>Summary</a:t>
            </a:r>
          </a:p>
        </p:txBody>
      </p:sp>
      <p:sp>
        <p:nvSpPr>
          <p:cNvPr id="35843" name="Rectangle 3"/>
          <p:cNvSpPr>
            <a:spLocks noGrp="1" noChangeArrowheads="1"/>
          </p:cNvSpPr>
          <p:nvPr>
            <p:ph type="body" idx="1"/>
          </p:nvPr>
        </p:nvSpPr>
        <p:spPr>
          <a:xfrm>
            <a:off x="457200" y="1600200"/>
            <a:ext cx="8229600" cy="4267200"/>
          </a:xfrm>
        </p:spPr>
        <p:txBody>
          <a:bodyPr/>
          <a:lstStyle/>
          <a:p>
            <a:pPr eaLnBrk="1" hangingPunct="1">
              <a:lnSpc>
                <a:spcPct val="90000"/>
              </a:lnSpc>
              <a:defRPr/>
            </a:pPr>
            <a:r>
              <a:rPr lang="en-GB" dirty="0">
                <a:latin typeface="Arial" charset="0"/>
                <a:cs typeface="Arial" charset="0"/>
              </a:rPr>
              <a:t>Question – Solve an Interesting Problem</a:t>
            </a:r>
            <a:r>
              <a:rPr lang="en-US" dirty="0">
                <a:latin typeface="Arial" charset="0"/>
                <a:cs typeface="Arial" charset="0"/>
              </a:rPr>
              <a:t> </a:t>
            </a:r>
          </a:p>
          <a:p>
            <a:pPr eaLnBrk="1" hangingPunct="1">
              <a:lnSpc>
                <a:spcPct val="90000"/>
              </a:lnSpc>
              <a:defRPr/>
            </a:pPr>
            <a:r>
              <a:rPr lang="en-US" dirty="0">
                <a:latin typeface="Arial" charset="0"/>
                <a:cs typeface="Arial" charset="0"/>
              </a:rPr>
              <a:t>Question Structure – </a:t>
            </a:r>
            <a:r>
              <a:rPr lang="en-US" dirty="0" smtClean="0">
                <a:latin typeface="Arial" charset="0"/>
                <a:cs typeface="Arial" charset="0"/>
              </a:rPr>
              <a:t>One Sentence w/?</a:t>
            </a:r>
            <a:endParaRPr lang="en-US" dirty="0">
              <a:latin typeface="Arial" charset="0"/>
              <a:cs typeface="Arial" charset="0"/>
            </a:endParaRPr>
          </a:p>
          <a:p>
            <a:pPr eaLnBrk="1" hangingPunct="1">
              <a:lnSpc>
                <a:spcPct val="90000"/>
              </a:lnSpc>
              <a:defRPr/>
            </a:pPr>
            <a:r>
              <a:rPr lang="en-US" dirty="0" smtClean="0">
                <a:latin typeface="Arial" charset="0"/>
                <a:cs typeface="Arial" charset="0"/>
              </a:rPr>
              <a:t>Research </a:t>
            </a:r>
            <a:r>
              <a:rPr lang="en-US" dirty="0">
                <a:latin typeface="Arial" charset="0"/>
                <a:cs typeface="Arial" charset="0"/>
              </a:rPr>
              <a:t>Model - Boxes &amp; Arrows</a:t>
            </a:r>
          </a:p>
          <a:p>
            <a:pPr eaLnBrk="1" hangingPunct="1">
              <a:lnSpc>
                <a:spcPct val="90000"/>
              </a:lnSpc>
              <a:defRPr/>
            </a:pPr>
            <a:r>
              <a:rPr lang="en-US" dirty="0" smtClean="0">
                <a:latin typeface="Arial" charset="0"/>
                <a:cs typeface="Arial" charset="0"/>
              </a:rPr>
              <a:t>Data </a:t>
            </a:r>
            <a:r>
              <a:rPr lang="en-US" dirty="0">
                <a:latin typeface="Arial" charset="0"/>
                <a:cs typeface="Arial" charset="0"/>
              </a:rPr>
              <a:t>– Indicators of Boxes</a:t>
            </a:r>
          </a:p>
          <a:p>
            <a:pPr eaLnBrk="1" hangingPunct="1">
              <a:lnSpc>
                <a:spcPct val="90000"/>
              </a:lnSpc>
              <a:defRPr/>
            </a:pPr>
            <a:r>
              <a:rPr lang="en-US" dirty="0">
                <a:latin typeface="Arial" charset="0"/>
                <a:cs typeface="Arial" charset="0"/>
              </a:rPr>
              <a:t>Analyses – Testing the </a:t>
            </a:r>
            <a:r>
              <a:rPr lang="en-US" dirty="0" smtClean="0">
                <a:latin typeface="Arial" charset="0"/>
                <a:cs typeface="Arial" charset="0"/>
              </a:rPr>
              <a:t>Arrows</a:t>
            </a:r>
          </a:p>
          <a:p>
            <a:pPr marL="0" indent="0" eaLnBrk="1" hangingPunct="1">
              <a:lnSpc>
                <a:spcPct val="90000"/>
              </a:lnSpc>
              <a:buFont typeface="Wingdings" charset="0"/>
              <a:buNone/>
              <a:defRPr/>
            </a:pPr>
            <a:endParaRPr lang="en-US" dirty="0" smtClean="0">
              <a:latin typeface="Arial" charset="0"/>
              <a:cs typeface="Arial" charset="0"/>
            </a:endParaRPr>
          </a:p>
          <a:p>
            <a:pPr eaLnBrk="1" hangingPunct="1">
              <a:lnSpc>
                <a:spcPct val="90000"/>
              </a:lnSpc>
              <a:defRPr/>
            </a:pPr>
            <a:r>
              <a:rPr lang="en-US" dirty="0" smtClean="0">
                <a:latin typeface="Arial" charset="0"/>
                <a:cs typeface="Arial" charset="0"/>
              </a:rPr>
              <a:t>Write Ups- What makes a Good One?</a:t>
            </a:r>
            <a:endParaRPr lang="en-US" dirty="0">
              <a:latin typeface="Arial" charset="0"/>
              <a:cs typeface="Arial" charset="0"/>
            </a:endParaRPr>
          </a:p>
          <a:p>
            <a:pPr eaLnBrk="1" hangingPunct="1">
              <a:lnSpc>
                <a:spcPct val="90000"/>
              </a:lnSpc>
              <a:defRPr/>
            </a:pPr>
            <a:endParaRPr lang="en-GB" dirty="0">
              <a:latin typeface="Arial" charset="0"/>
              <a:cs typeface="Arial" charset="0"/>
            </a:endParaRPr>
          </a:p>
        </p:txBody>
      </p:sp>
    </p:spTree>
    <p:extLst>
      <p:ext uri="{BB962C8B-B14F-4D97-AF65-F5344CB8AC3E}">
        <p14:creationId xmlns:p14="http://schemas.microsoft.com/office/powerpoint/2010/main" val="2168178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2"/>
          <p:cNvSpPr>
            <a:spLocks noGrp="1"/>
          </p:cNvSpPr>
          <p:nvPr>
            <p:ph type="title"/>
          </p:nvPr>
        </p:nvSpPr>
        <p:spPr>
          <a:xfrm>
            <a:off x="1143000" y="304800"/>
            <a:ext cx="7772400" cy="762000"/>
          </a:xfrm>
        </p:spPr>
        <p:txBody>
          <a:bodyPr/>
          <a:lstStyle/>
          <a:p>
            <a:r>
              <a:rPr lang="en-US">
                <a:latin typeface="Times New Roman" charset="0"/>
                <a:ea typeface="ＭＳ Ｐゴシック" charset="0"/>
              </a:rPr>
              <a:t>What’s in the Proposal?</a:t>
            </a:r>
          </a:p>
        </p:txBody>
      </p:sp>
      <p:sp>
        <p:nvSpPr>
          <p:cNvPr id="4" name="Content Placeholder 3"/>
          <p:cNvSpPr>
            <a:spLocks noGrp="1"/>
          </p:cNvSpPr>
          <p:nvPr>
            <p:ph idx="1"/>
          </p:nvPr>
        </p:nvSpPr>
        <p:spPr>
          <a:xfrm>
            <a:off x="1143000" y="1371600"/>
            <a:ext cx="7772400" cy="5257800"/>
          </a:xfrm>
        </p:spPr>
        <p:txBody>
          <a:bodyPr>
            <a:normAutofit fontScale="77500" lnSpcReduction="20000"/>
          </a:bodyPr>
          <a:lstStyle/>
          <a:p>
            <a:pPr>
              <a:defRPr/>
            </a:pPr>
            <a:r>
              <a:rPr lang="en-US" sz="3400" dirty="0"/>
              <a:t>Write it Long, Then Tighten It Up</a:t>
            </a:r>
          </a:p>
          <a:p>
            <a:pPr lvl="4">
              <a:defRPr/>
            </a:pPr>
            <a:endParaRPr lang="en-US" sz="900" dirty="0" smtClean="0"/>
          </a:p>
          <a:p>
            <a:pPr>
              <a:defRPr/>
            </a:pPr>
            <a:r>
              <a:rPr lang="en-US" sz="3400" dirty="0" smtClean="0"/>
              <a:t>Write a Detailed </a:t>
            </a:r>
            <a:r>
              <a:rPr lang="en-US" sz="3400" dirty="0"/>
              <a:t>O</a:t>
            </a:r>
            <a:r>
              <a:rPr lang="en-US" sz="3400" dirty="0" smtClean="0"/>
              <a:t>utline </a:t>
            </a:r>
            <a:r>
              <a:rPr lang="en-US" sz="3400" dirty="0"/>
              <a:t>F</a:t>
            </a:r>
            <a:r>
              <a:rPr lang="en-US" sz="3400" dirty="0" smtClean="0"/>
              <a:t>irst </a:t>
            </a:r>
          </a:p>
          <a:p>
            <a:pPr lvl="1">
              <a:defRPr/>
            </a:pPr>
            <a:r>
              <a:rPr lang="en-US" dirty="0" smtClean="0"/>
              <a:t>Headings/Subheadings; More </a:t>
            </a:r>
            <a:r>
              <a:rPr lang="en-US" dirty="0"/>
              <a:t>S</a:t>
            </a:r>
            <a:r>
              <a:rPr lang="en-US" dirty="0" smtClean="0"/>
              <a:t>tructure is Better</a:t>
            </a:r>
          </a:p>
          <a:p>
            <a:pPr lvl="4">
              <a:defRPr/>
            </a:pPr>
            <a:endParaRPr lang="en-US" sz="900" dirty="0" smtClean="0"/>
          </a:p>
          <a:p>
            <a:pPr>
              <a:defRPr/>
            </a:pPr>
            <a:r>
              <a:rPr lang="en-US" sz="3400" dirty="0" smtClean="0"/>
              <a:t>Tables </a:t>
            </a:r>
            <a:r>
              <a:rPr lang="en-US" sz="3400" dirty="0"/>
              <a:t>&amp; </a:t>
            </a:r>
            <a:r>
              <a:rPr lang="en-US" sz="3400" dirty="0" smtClean="0"/>
              <a:t>Figures for Complex Information </a:t>
            </a:r>
            <a:endParaRPr lang="en-US" sz="3400" dirty="0"/>
          </a:p>
          <a:p>
            <a:pPr lvl="1">
              <a:defRPr/>
            </a:pPr>
            <a:r>
              <a:rPr lang="en-US" dirty="0" smtClean="0"/>
              <a:t>Must be Self-Explanatory; Reference </a:t>
            </a:r>
            <a:r>
              <a:rPr lang="en-US" dirty="0"/>
              <a:t>T</a:t>
            </a:r>
            <a:r>
              <a:rPr lang="en-US" dirty="0" smtClean="0"/>
              <a:t>hem; Use for both Theory &amp; Method</a:t>
            </a:r>
          </a:p>
          <a:p>
            <a:pPr lvl="1">
              <a:defRPr/>
            </a:pPr>
            <a:endParaRPr lang="en-US" sz="900" dirty="0" smtClean="0"/>
          </a:p>
          <a:p>
            <a:pPr>
              <a:defRPr/>
            </a:pPr>
            <a:r>
              <a:rPr lang="en-US" sz="3400" dirty="0"/>
              <a:t>Q</a:t>
            </a:r>
            <a:r>
              <a:rPr lang="en-US" sz="3400" dirty="0" smtClean="0"/>
              <a:t>uestions </a:t>
            </a:r>
            <a:r>
              <a:rPr lang="en-US" sz="3400" dirty="0"/>
              <a:t>you MUST </a:t>
            </a:r>
            <a:r>
              <a:rPr lang="en-US" sz="3400" dirty="0" smtClean="0"/>
              <a:t>Directly Address</a:t>
            </a:r>
            <a:r>
              <a:rPr lang="en-US" sz="3400" dirty="0"/>
              <a:t>:</a:t>
            </a:r>
          </a:p>
          <a:p>
            <a:pPr lvl="1">
              <a:defRPr/>
            </a:pPr>
            <a:r>
              <a:rPr lang="en-US" dirty="0" smtClean="0"/>
              <a:t>What important problem (scientific, societal) will you work on?</a:t>
            </a:r>
          </a:p>
          <a:p>
            <a:pPr lvl="1">
              <a:defRPr/>
            </a:pPr>
            <a:r>
              <a:rPr lang="en-US" dirty="0" smtClean="0"/>
              <a:t>How is your team uniquely qualified to work on it?</a:t>
            </a:r>
          </a:p>
          <a:p>
            <a:pPr lvl="1">
              <a:defRPr/>
            </a:pPr>
            <a:r>
              <a:rPr lang="en-US" dirty="0" smtClean="0"/>
              <a:t>Exactly what “new” work will you do? </a:t>
            </a:r>
          </a:p>
          <a:p>
            <a:pPr lvl="2">
              <a:defRPr/>
            </a:pPr>
            <a:r>
              <a:rPr lang="en-US" dirty="0" smtClean="0"/>
              <a:t>Include a Gantt </a:t>
            </a:r>
            <a:r>
              <a:rPr lang="en-US" dirty="0"/>
              <a:t>C</a:t>
            </a:r>
            <a:r>
              <a:rPr lang="en-US" dirty="0" smtClean="0"/>
              <a:t>hart; Who </a:t>
            </a:r>
            <a:r>
              <a:rPr lang="en-US" dirty="0"/>
              <a:t>D</a:t>
            </a:r>
            <a:r>
              <a:rPr lang="en-US" dirty="0" smtClean="0"/>
              <a:t>oes </a:t>
            </a:r>
            <a:r>
              <a:rPr lang="en-US" dirty="0"/>
              <a:t>W</a:t>
            </a:r>
            <a:r>
              <a:rPr lang="en-US" dirty="0" smtClean="0"/>
              <a:t>hat, When, Where</a:t>
            </a:r>
            <a:endParaRPr lang="en-US" dirty="0"/>
          </a:p>
        </p:txBody>
      </p:sp>
      <p:pic>
        <p:nvPicPr>
          <p:cNvPr id="58371" name="Picture 1" descr="rodin_side_bett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313" y="17463"/>
            <a:ext cx="1806422"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746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1143000" y="152400"/>
            <a:ext cx="7772400" cy="762000"/>
          </a:xfrm>
        </p:spPr>
        <p:txBody>
          <a:bodyPr/>
          <a:lstStyle/>
          <a:p>
            <a:pPr algn="ctr"/>
            <a:r>
              <a:rPr lang="en-US" sz="4000">
                <a:latin typeface="Times New Roman" charset="0"/>
                <a:ea typeface="ＭＳ Ｐゴシック" charset="0"/>
              </a:rPr>
              <a:t>Proposal Content</a:t>
            </a:r>
          </a:p>
        </p:txBody>
      </p:sp>
      <p:sp>
        <p:nvSpPr>
          <p:cNvPr id="26627" name="Rectangle 3"/>
          <p:cNvSpPr>
            <a:spLocks noGrp="1" noChangeArrowheads="1"/>
          </p:cNvSpPr>
          <p:nvPr>
            <p:ph idx="1"/>
          </p:nvPr>
        </p:nvSpPr>
        <p:spPr>
          <a:xfrm>
            <a:off x="1143000" y="1066800"/>
            <a:ext cx="7467600" cy="5410200"/>
          </a:xfrm>
        </p:spPr>
        <p:txBody>
          <a:bodyPr>
            <a:normAutofit lnSpcReduction="10000"/>
          </a:bodyPr>
          <a:lstStyle/>
          <a:p>
            <a:pPr>
              <a:lnSpc>
                <a:spcPct val="80000"/>
              </a:lnSpc>
              <a:defRPr/>
            </a:pPr>
            <a:r>
              <a:rPr lang="en-US" sz="2800" dirty="0" smtClean="0">
                <a:latin typeface="Times New Roman" charset="0"/>
              </a:rPr>
              <a:t>Include at Least 1 Graphic/Diagram</a:t>
            </a:r>
          </a:p>
          <a:p>
            <a:pPr>
              <a:lnSpc>
                <a:spcPct val="80000"/>
              </a:lnSpc>
              <a:defRPr/>
            </a:pPr>
            <a:endParaRPr lang="en-US" sz="900" dirty="0" smtClean="0">
              <a:latin typeface="Times New Roman" charset="0"/>
            </a:endParaRPr>
          </a:p>
          <a:p>
            <a:pPr>
              <a:lnSpc>
                <a:spcPct val="80000"/>
              </a:lnSpc>
              <a:defRPr/>
            </a:pPr>
            <a:r>
              <a:rPr lang="en-US" sz="2800" dirty="0" smtClean="0">
                <a:latin typeface="Times New Roman" charset="0"/>
              </a:rPr>
              <a:t>Promise 3 Things</a:t>
            </a:r>
          </a:p>
          <a:p>
            <a:pPr>
              <a:lnSpc>
                <a:spcPct val="80000"/>
              </a:lnSpc>
              <a:defRPr/>
            </a:pPr>
            <a:endParaRPr lang="en-US" sz="900" dirty="0" smtClean="0">
              <a:latin typeface="Times New Roman" charset="0"/>
            </a:endParaRPr>
          </a:p>
          <a:p>
            <a:pPr>
              <a:lnSpc>
                <a:spcPct val="80000"/>
              </a:lnSpc>
              <a:defRPr/>
            </a:pPr>
            <a:r>
              <a:rPr lang="en-US" sz="2800" dirty="0" smtClean="0">
                <a:latin typeface="Times New Roman" charset="0"/>
              </a:rPr>
              <a:t>Use </a:t>
            </a:r>
            <a:r>
              <a:rPr lang="en-US" sz="2800" dirty="0">
                <a:latin typeface="Times New Roman" charset="0"/>
              </a:rPr>
              <a:t>Language from RFP Criteria as </a:t>
            </a:r>
            <a:r>
              <a:rPr lang="en-US" sz="2800" dirty="0" smtClean="0">
                <a:latin typeface="Times New Roman" charset="0"/>
              </a:rPr>
              <a:t>Appropriate</a:t>
            </a:r>
            <a:endParaRPr lang="en-US" sz="900" dirty="0" smtClean="0">
              <a:latin typeface="Times New Roman" charset="0"/>
            </a:endParaRPr>
          </a:p>
          <a:p>
            <a:pPr>
              <a:lnSpc>
                <a:spcPct val="80000"/>
              </a:lnSpc>
              <a:defRPr/>
            </a:pPr>
            <a:endParaRPr lang="en-US" sz="800" dirty="0">
              <a:latin typeface="Times New Roman" charset="0"/>
            </a:endParaRPr>
          </a:p>
          <a:p>
            <a:pPr>
              <a:lnSpc>
                <a:spcPct val="80000"/>
              </a:lnSpc>
              <a:defRPr/>
            </a:pPr>
            <a:r>
              <a:rPr lang="en-US" sz="2800" dirty="0" smtClean="0">
                <a:latin typeface="Times New Roman" charset="0"/>
              </a:rPr>
              <a:t>Underscore PI Team Prior Collaboration</a:t>
            </a:r>
          </a:p>
          <a:p>
            <a:pPr lvl="1">
              <a:lnSpc>
                <a:spcPct val="80000"/>
              </a:lnSpc>
              <a:defRPr/>
            </a:pPr>
            <a:r>
              <a:rPr lang="en-US" sz="2400" dirty="0" smtClean="0">
                <a:latin typeface="Times New Roman" charset="0"/>
              </a:rPr>
              <a:t>Demonstrates </a:t>
            </a:r>
            <a:r>
              <a:rPr lang="en-US" sz="2400" dirty="0">
                <a:latin typeface="Times New Roman" charset="0"/>
              </a:rPr>
              <a:t>H</a:t>
            </a:r>
            <a:r>
              <a:rPr lang="en-US" sz="2400" dirty="0" smtClean="0">
                <a:latin typeface="Times New Roman" charset="0"/>
              </a:rPr>
              <a:t>igher </a:t>
            </a:r>
            <a:r>
              <a:rPr lang="en-US" sz="2400" dirty="0">
                <a:latin typeface="Times New Roman" charset="0"/>
              </a:rPr>
              <a:t>P</a:t>
            </a:r>
            <a:r>
              <a:rPr lang="en-US" sz="2400" dirty="0" smtClean="0">
                <a:latin typeface="Times New Roman" charset="0"/>
              </a:rPr>
              <a:t>otential </a:t>
            </a:r>
            <a:r>
              <a:rPr lang="en-US" sz="2400" dirty="0">
                <a:latin typeface="Times New Roman" charset="0"/>
              </a:rPr>
              <a:t>of </a:t>
            </a:r>
            <a:r>
              <a:rPr lang="en-US" sz="2400" dirty="0" smtClean="0">
                <a:latin typeface="Times New Roman" charset="0"/>
              </a:rPr>
              <a:t>Success </a:t>
            </a:r>
          </a:p>
          <a:p>
            <a:pPr lvl="1">
              <a:lnSpc>
                <a:spcPct val="80000"/>
              </a:lnSpc>
              <a:defRPr/>
            </a:pPr>
            <a:r>
              <a:rPr lang="en-US" sz="2400" dirty="0" smtClean="0">
                <a:latin typeface="Times New Roman" charset="0"/>
              </a:rPr>
              <a:t>Dispel </a:t>
            </a:r>
            <a:r>
              <a:rPr lang="en-US" sz="2400" dirty="0">
                <a:latin typeface="Times New Roman" charset="0"/>
              </a:rPr>
              <a:t>S</a:t>
            </a:r>
            <a:r>
              <a:rPr lang="en-US" sz="2400" dirty="0" smtClean="0">
                <a:latin typeface="Times New Roman" charset="0"/>
              </a:rPr>
              <a:t>uspicion of </a:t>
            </a:r>
            <a:r>
              <a:rPr lang="en-US" sz="2400" dirty="0">
                <a:latin typeface="Times New Roman" charset="0"/>
              </a:rPr>
              <a:t>S</a:t>
            </a:r>
            <a:r>
              <a:rPr lang="en-US" sz="2400" dirty="0" smtClean="0">
                <a:latin typeface="Times New Roman" charset="0"/>
              </a:rPr>
              <a:t>hotgun-Marriage </a:t>
            </a:r>
            <a:r>
              <a:rPr lang="en-US" sz="2400" dirty="0">
                <a:latin typeface="Times New Roman" charset="0"/>
              </a:rPr>
              <a:t>of </a:t>
            </a:r>
            <a:r>
              <a:rPr lang="en-US" sz="2400" dirty="0" smtClean="0">
                <a:latin typeface="Times New Roman" charset="0"/>
              </a:rPr>
              <a:t>Convenience</a:t>
            </a:r>
          </a:p>
          <a:p>
            <a:pPr lvl="1">
              <a:lnSpc>
                <a:spcPct val="80000"/>
              </a:lnSpc>
              <a:defRPr/>
            </a:pPr>
            <a:endParaRPr lang="en-US" sz="800" b="1" dirty="0">
              <a:latin typeface="Times New Roman" charset="0"/>
            </a:endParaRPr>
          </a:p>
          <a:p>
            <a:pPr>
              <a:lnSpc>
                <a:spcPct val="80000"/>
              </a:lnSpc>
              <a:defRPr/>
            </a:pPr>
            <a:r>
              <a:rPr lang="en-US" sz="2800" dirty="0" smtClean="0">
                <a:latin typeface="Times New Roman" charset="0"/>
              </a:rPr>
              <a:t>Leverage/Extend </a:t>
            </a:r>
            <a:r>
              <a:rPr lang="en-US" sz="2800" dirty="0">
                <a:latin typeface="Times New Roman" charset="0"/>
              </a:rPr>
              <a:t>Prior Funded Research</a:t>
            </a:r>
          </a:p>
          <a:p>
            <a:pPr lvl="1">
              <a:lnSpc>
                <a:spcPct val="80000"/>
              </a:lnSpc>
              <a:defRPr/>
            </a:pPr>
            <a:r>
              <a:rPr lang="en-US" sz="2400" dirty="0">
                <a:latin typeface="Times New Roman" charset="0"/>
              </a:rPr>
              <a:t>Specifically Describe how the </a:t>
            </a:r>
            <a:r>
              <a:rPr lang="en-US" sz="2400" dirty="0" smtClean="0">
                <a:latin typeface="Times New Roman" charset="0"/>
              </a:rPr>
              <a:t>Proposed Research </a:t>
            </a:r>
            <a:r>
              <a:rPr lang="en-US" sz="2400" dirty="0">
                <a:latin typeface="Times New Roman" charset="0"/>
              </a:rPr>
              <a:t>Adds </a:t>
            </a:r>
            <a:r>
              <a:rPr lang="en-US" sz="2400" dirty="0" smtClean="0">
                <a:latin typeface="Times New Roman" charset="0"/>
              </a:rPr>
              <a:t>Value Above </a:t>
            </a:r>
            <a:r>
              <a:rPr lang="en-US" sz="2400" dirty="0">
                <a:latin typeface="Times New Roman" charset="0"/>
              </a:rPr>
              <a:t>and </a:t>
            </a:r>
            <a:r>
              <a:rPr lang="en-US" sz="2400" dirty="0" smtClean="0">
                <a:latin typeface="Times New Roman" charset="0"/>
              </a:rPr>
              <a:t>Beyond Previous Research</a:t>
            </a:r>
          </a:p>
          <a:p>
            <a:pPr lvl="1">
              <a:lnSpc>
                <a:spcPct val="80000"/>
              </a:lnSpc>
              <a:defRPr/>
            </a:pPr>
            <a:endParaRPr lang="en-US" sz="800" dirty="0">
              <a:latin typeface="Times New Roman" charset="0"/>
            </a:endParaRPr>
          </a:p>
        </p:txBody>
      </p:sp>
    </p:spTree>
    <p:extLst>
      <p:ext uri="{BB962C8B-B14F-4D97-AF65-F5344CB8AC3E}">
        <p14:creationId xmlns:p14="http://schemas.microsoft.com/office/powerpoint/2010/main" val="1230591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a:solidFill>
                  <a:srgbClr val="FF0000"/>
                </a:solidFill>
                <a:latin typeface="Arial" charset="0"/>
                <a:cs typeface="Arial" charset="0"/>
              </a:rPr>
              <a:t>Opening sentences</a:t>
            </a:r>
          </a:p>
        </p:txBody>
      </p:sp>
      <p:sp>
        <p:nvSpPr>
          <p:cNvPr id="7171" name="Rectangle 3"/>
          <p:cNvSpPr>
            <a:spLocks noGrp="1" noChangeArrowheads="1"/>
          </p:cNvSpPr>
          <p:nvPr>
            <p:ph type="body" idx="1"/>
          </p:nvPr>
        </p:nvSpPr>
        <p:spPr/>
        <p:txBody>
          <a:bodyPr/>
          <a:lstStyle/>
          <a:p>
            <a:pPr eaLnBrk="1" hangingPunct="1">
              <a:defRPr/>
            </a:pPr>
            <a:r>
              <a:rPr lang="en-US" dirty="0" smtClean="0">
                <a:latin typeface="Arial" charset="0"/>
                <a:cs typeface="Arial" charset="0"/>
              </a:rPr>
              <a:t>What </a:t>
            </a:r>
            <a:r>
              <a:rPr lang="en-US" dirty="0">
                <a:latin typeface="Arial" charset="0"/>
                <a:cs typeface="Arial" charset="0"/>
              </a:rPr>
              <a:t>problem does it set up? </a:t>
            </a:r>
          </a:p>
          <a:p>
            <a:pPr eaLnBrk="1" hangingPunct="1">
              <a:defRPr/>
            </a:pPr>
            <a:r>
              <a:rPr lang="en-US" dirty="0">
                <a:latin typeface="Arial" charset="0"/>
                <a:cs typeface="Arial" charset="0"/>
              </a:rPr>
              <a:t>What questions does it raise? </a:t>
            </a:r>
          </a:p>
          <a:p>
            <a:pPr eaLnBrk="1" hangingPunct="1">
              <a:defRPr/>
            </a:pPr>
            <a:r>
              <a:rPr lang="en-US" dirty="0">
                <a:latin typeface="Arial" charset="0"/>
                <a:cs typeface="Arial" charset="0"/>
              </a:rPr>
              <a:t>Are you interested in finding out the answer to these questions?  </a:t>
            </a:r>
          </a:p>
        </p:txBody>
      </p:sp>
    </p:spTree>
    <p:extLst>
      <p:ext uri="{BB962C8B-B14F-4D97-AF65-F5344CB8AC3E}">
        <p14:creationId xmlns:p14="http://schemas.microsoft.com/office/powerpoint/2010/main" val="82069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dirty="0">
                <a:solidFill>
                  <a:srgbClr val="FF0000"/>
                </a:solidFill>
                <a:latin typeface="Arial" charset="0"/>
                <a:cs typeface="Arial" charset="0"/>
              </a:rPr>
              <a:t>2 Rhetorical Forms in Non-Fiction</a:t>
            </a:r>
          </a:p>
        </p:txBody>
      </p:sp>
      <p:sp>
        <p:nvSpPr>
          <p:cNvPr id="10243" name="Rectangle 3"/>
          <p:cNvSpPr>
            <a:spLocks noGrp="1" noChangeArrowheads="1"/>
          </p:cNvSpPr>
          <p:nvPr>
            <p:ph type="body" idx="1"/>
          </p:nvPr>
        </p:nvSpPr>
        <p:spPr/>
        <p:txBody>
          <a:bodyPr/>
          <a:lstStyle/>
          <a:p>
            <a:pPr eaLnBrk="1" hangingPunct="1">
              <a:defRPr/>
            </a:pPr>
            <a:r>
              <a:rPr lang="en-US" sz="2800" dirty="0">
                <a:latin typeface="Arial" charset="0"/>
                <a:cs typeface="Arial" charset="0"/>
              </a:rPr>
              <a:t>It has long been thought that ________,  but actually _______</a:t>
            </a:r>
          </a:p>
          <a:p>
            <a:pPr eaLnBrk="1" hangingPunct="1">
              <a:buFont typeface="Wingdings" charset="0"/>
              <a:buNone/>
              <a:defRPr/>
            </a:pPr>
            <a:endParaRPr lang="en-US" sz="2400" dirty="0">
              <a:latin typeface="Arial" charset="0"/>
              <a:cs typeface="Arial" charset="0"/>
            </a:endParaRPr>
          </a:p>
          <a:p>
            <a:pPr eaLnBrk="1" hangingPunct="1">
              <a:defRPr/>
            </a:pPr>
            <a:r>
              <a:rPr lang="en-US" sz="2800" dirty="0">
                <a:latin typeface="Arial" charset="0"/>
                <a:cs typeface="Arial" charset="0"/>
              </a:rPr>
              <a:t>Scale and Scope: This is going to be big and disastrous if we </a:t>
            </a:r>
            <a:r>
              <a:rPr lang="en-US" sz="2800" dirty="0" smtClean="0">
                <a:latin typeface="Arial" charset="0"/>
                <a:cs typeface="Arial" charset="0"/>
              </a:rPr>
              <a:t>don’t </a:t>
            </a:r>
            <a:r>
              <a:rPr lang="en-US" sz="2800" dirty="0">
                <a:latin typeface="Arial" charset="0"/>
                <a:cs typeface="Arial" charset="0"/>
              </a:rPr>
              <a:t>understand and prepare for it now</a:t>
            </a:r>
          </a:p>
        </p:txBody>
      </p:sp>
    </p:spTree>
    <p:extLst>
      <p:ext uri="{BB962C8B-B14F-4D97-AF65-F5344CB8AC3E}">
        <p14:creationId xmlns:p14="http://schemas.microsoft.com/office/powerpoint/2010/main" val="93965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dirty="0">
                <a:solidFill>
                  <a:srgbClr val="FF0000"/>
                </a:solidFill>
                <a:latin typeface="Arial" charset="0"/>
                <a:cs typeface="Arial" charset="0"/>
              </a:rPr>
              <a:t>From Non-Fiction</a:t>
            </a:r>
          </a:p>
        </p:txBody>
      </p:sp>
      <p:sp>
        <p:nvSpPr>
          <p:cNvPr id="11267" name="Rectangle 3"/>
          <p:cNvSpPr>
            <a:spLocks noGrp="1" noChangeArrowheads="1"/>
          </p:cNvSpPr>
          <p:nvPr>
            <p:ph type="body" idx="1"/>
          </p:nvPr>
        </p:nvSpPr>
        <p:spPr/>
        <p:txBody>
          <a:bodyPr/>
          <a:lstStyle/>
          <a:p>
            <a:pPr eaLnBrk="1" hangingPunct="1">
              <a:defRPr/>
            </a:pPr>
            <a:r>
              <a:rPr lang="ja-JP" altLang="en-US" sz="3600">
                <a:latin typeface="Arial" charset="0"/>
                <a:cs typeface="Arial" charset="0"/>
              </a:rPr>
              <a:t>“</a:t>
            </a:r>
            <a:r>
              <a:rPr lang="en-US" sz="3600">
                <a:latin typeface="Arial" charset="0"/>
                <a:cs typeface="Arial" charset="0"/>
              </a:rPr>
              <a:t>An olive, to many, is no more than a humble lump at the bottom of a martini.  Yet a closer look reveals a portrait in miniature of the richest parts of our world.</a:t>
            </a:r>
            <a:r>
              <a:rPr lang="ja-JP" altLang="en-US" sz="3600">
                <a:latin typeface="Arial" charset="0"/>
                <a:cs typeface="Arial" charset="0"/>
              </a:rPr>
              <a:t>”</a:t>
            </a:r>
            <a:r>
              <a:rPr lang="en-US" sz="3600">
                <a:latin typeface="Arial" charset="0"/>
                <a:cs typeface="Arial" charset="0"/>
              </a:rPr>
              <a:t> </a:t>
            </a:r>
            <a:r>
              <a:rPr lang="en-US" sz="2400">
                <a:latin typeface="Arial" charset="0"/>
                <a:cs typeface="Arial" charset="0"/>
              </a:rPr>
              <a:t>(Rosenblum, 1996; pg. 5)</a:t>
            </a:r>
          </a:p>
          <a:p>
            <a:pPr eaLnBrk="1" hangingPunct="1">
              <a:buFont typeface="Wingdings" charset="0"/>
              <a:buNone/>
              <a:defRPr/>
            </a:pPr>
            <a:endParaRPr lang="en-US" sz="2400">
              <a:latin typeface="Arial" charset="0"/>
              <a:cs typeface="Arial" charset="0"/>
            </a:endParaRPr>
          </a:p>
        </p:txBody>
      </p:sp>
    </p:spTree>
    <p:extLst>
      <p:ext uri="{BB962C8B-B14F-4D97-AF65-F5344CB8AC3E}">
        <p14:creationId xmlns:p14="http://schemas.microsoft.com/office/powerpoint/2010/main" val="186693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dirty="0">
                <a:solidFill>
                  <a:srgbClr val="FF0000"/>
                </a:solidFill>
                <a:latin typeface="Arial" charset="0"/>
                <a:cs typeface="Arial" charset="0"/>
              </a:rPr>
              <a:t>From Published IS Research</a:t>
            </a:r>
          </a:p>
        </p:txBody>
      </p:sp>
      <p:sp>
        <p:nvSpPr>
          <p:cNvPr id="12291" name="Rectangle 3"/>
          <p:cNvSpPr>
            <a:spLocks noGrp="1" noChangeArrowheads="1"/>
          </p:cNvSpPr>
          <p:nvPr>
            <p:ph type="body" idx="1"/>
          </p:nvPr>
        </p:nvSpPr>
        <p:spPr/>
        <p:txBody>
          <a:bodyPr/>
          <a:lstStyle/>
          <a:p>
            <a:pPr eaLnBrk="1" hangingPunct="1">
              <a:defRPr/>
            </a:pPr>
            <a:r>
              <a:rPr lang="ja-JP" altLang="en-US" dirty="0">
                <a:latin typeface="Arial" charset="0"/>
                <a:cs typeface="Arial" charset="0"/>
              </a:rPr>
              <a:t>“</a:t>
            </a:r>
            <a:r>
              <a:rPr lang="en-US" dirty="0">
                <a:latin typeface="Arial" charset="0"/>
                <a:cs typeface="Arial" charset="0"/>
              </a:rPr>
              <a:t>We begin this paper with what we believe is a telling observation: that </a:t>
            </a:r>
            <a:r>
              <a:rPr lang="en-US" b="1" dirty="0">
                <a:solidFill>
                  <a:srgbClr val="660066"/>
                </a:solidFill>
                <a:latin typeface="Arial" charset="0"/>
                <a:cs typeface="Arial" charset="0"/>
              </a:rPr>
              <a:t>the field of information systems (IS)</a:t>
            </a:r>
            <a:r>
              <a:rPr lang="en-US" dirty="0">
                <a:latin typeface="Arial" charset="0"/>
                <a:cs typeface="Arial" charset="0"/>
              </a:rPr>
              <a:t>, which is </a:t>
            </a:r>
            <a:r>
              <a:rPr lang="en-US" b="1" dirty="0">
                <a:solidFill>
                  <a:srgbClr val="660066"/>
                </a:solidFill>
                <a:latin typeface="Arial" charset="0"/>
                <a:cs typeface="Arial" charset="0"/>
              </a:rPr>
              <a:t>premised on the centrality of </a:t>
            </a:r>
            <a:r>
              <a:rPr lang="en-US" b="1" dirty="0" smtClean="0">
                <a:solidFill>
                  <a:srgbClr val="660066"/>
                </a:solidFill>
                <a:latin typeface="Arial" charset="0"/>
                <a:cs typeface="Arial" charset="0"/>
              </a:rPr>
              <a:t>IT </a:t>
            </a:r>
            <a:r>
              <a:rPr lang="en-US" dirty="0" smtClean="0">
                <a:latin typeface="Arial" charset="0"/>
                <a:cs typeface="Arial" charset="0"/>
              </a:rPr>
              <a:t>in </a:t>
            </a:r>
            <a:r>
              <a:rPr lang="en-US" dirty="0">
                <a:latin typeface="Arial" charset="0"/>
                <a:cs typeface="Arial" charset="0"/>
              </a:rPr>
              <a:t>everyday life, </a:t>
            </a:r>
            <a:r>
              <a:rPr lang="en-US" b="1" dirty="0">
                <a:solidFill>
                  <a:srgbClr val="660066"/>
                </a:solidFill>
                <a:latin typeface="Arial" charset="0"/>
                <a:cs typeface="Arial" charset="0"/>
              </a:rPr>
              <a:t>has not deeply engaged its core subject matter </a:t>
            </a:r>
            <a:r>
              <a:rPr lang="en-US" dirty="0">
                <a:latin typeface="Arial" charset="0"/>
                <a:cs typeface="Arial" charset="0"/>
              </a:rPr>
              <a:t>–the </a:t>
            </a:r>
            <a:r>
              <a:rPr lang="en-US" dirty="0" smtClean="0">
                <a:latin typeface="Arial" charset="0"/>
                <a:cs typeface="Arial" charset="0"/>
              </a:rPr>
              <a:t>IT </a:t>
            </a:r>
            <a:r>
              <a:rPr lang="en-US" dirty="0">
                <a:latin typeface="Arial" charset="0"/>
                <a:cs typeface="Arial" charset="0"/>
              </a:rPr>
              <a:t>artifact.</a:t>
            </a:r>
            <a:r>
              <a:rPr lang="ja-JP" altLang="en-US" dirty="0">
                <a:latin typeface="Arial" charset="0"/>
                <a:cs typeface="Arial" charset="0"/>
              </a:rPr>
              <a:t>”</a:t>
            </a:r>
            <a:r>
              <a:rPr lang="en-US" dirty="0">
                <a:latin typeface="Arial" charset="0"/>
                <a:cs typeface="Arial" charset="0"/>
              </a:rPr>
              <a:t> </a:t>
            </a:r>
            <a:r>
              <a:rPr lang="en-US" sz="2400" dirty="0">
                <a:latin typeface="Arial" charset="0"/>
                <a:cs typeface="Arial" charset="0"/>
              </a:rPr>
              <a:t>(</a:t>
            </a:r>
            <a:r>
              <a:rPr lang="en-US" sz="2400" dirty="0" err="1">
                <a:latin typeface="Arial" charset="0"/>
                <a:cs typeface="Arial" charset="0"/>
              </a:rPr>
              <a:t>Orlikowski</a:t>
            </a:r>
            <a:r>
              <a:rPr lang="en-US" sz="2400" dirty="0">
                <a:latin typeface="Arial" charset="0"/>
                <a:cs typeface="Arial" charset="0"/>
              </a:rPr>
              <a:t> &amp; </a:t>
            </a:r>
            <a:r>
              <a:rPr lang="en-US" sz="2400" dirty="0" err="1">
                <a:latin typeface="Arial" charset="0"/>
                <a:cs typeface="Arial" charset="0"/>
              </a:rPr>
              <a:t>Iacono</a:t>
            </a:r>
            <a:r>
              <a:rPr lang="en-US" sz="2400" dirty="0">
                <a:latin typeface="Arial" charset="0"/>
                <a:cs typeface="Arial" charset="0"/>
              </a:rPr>
              <a:t>, 2001; pg. 121)</a:t>
            </a:r>
          </a:p>
        </p:txBody>
      </p:sp>
    </p:spTree>
    <p:extLst>
      <p:ext uri="{BB962C8B-B14F-4D97-AF65-F5344CB8AC3E}">
        <p14:creationId xmlns:p14="http://schemas.microsoft.com/office/powerpoint/2010/main" val="119353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dirty="0">
                <a:solidFill>
                  <a:srgbClr val="FF3300"/>
                </a:solidFill>
                <a:latin typeface="Arial" charset="0"/>
                <a:cs typeface="Arial" charset="0"/>
              </a:rPr>
              <a:t>From Published IS Research</a:t>
            </a:r>
          </a:p>
        </p:txBody>
      </p:sp>
      <p:sp>
        <p:nvSpPr>
          <p:cNvPr id="13315" name="Rectangle 3"/>
          <p:cNvSpPr>
            <a:spLocks noGrp="1" noChangeArrowheads="1"/>
          </p:cNvSpPr>
          <p:nvPr>
            <p:ph type="body" idx="1"/>
          </p:nvPr>
        </p:nvSpPr>
        <p:spPr/>
        <p:txBody>
          <a:bodyPr/>
          <a:lstStyle/>
          <a:p>
            <a:pPr eaLnBrk="1" hangingPunct="1">
              <a:defRPr/>
            </a:pPr>
            <a:r>
              <a:rPr lang="ja-JP" altLang="en-US" sz="2800" dirty="0">
                <a:latin typeface="Arial" charset="0"/>
                <a:cs typeface="Arial" charset="0"/>
              </a:rPr>
              <a:t>“</a:t>
            </a:r>
            <a:r>
              <a:rPr lang="en-US" sz="2800" dirty="0">
                <a:latin typeface="Arial" charset="0"/>
                <a:cs typeface="Arial" charset="0"/>
              </a:rPr>
              <a:t>With the </a:t>
            </a:r>
            <a:r>
              <a:rPr lang="en-US" b="1" dirty="0">
                <a:solidFill>
                  <a:srgbClr val="660066"/>
                </a:solidFill>
                <a:latin typeface="Arial" charset="0"/>
                <a:cs typeface="Arial" charset="0"/>
              </a:rPr>
              <a:t>increased availability of data </a:t>
            </a:r>
            <a:r>
              <a:rPr lang="en-US" sz="2800" dirty="0">
                <a:latin typeface="Arial" charset="0"/>
                <a:cs typeface="Arial" charset="0"/>
              </a:rPr>
              <a:t>collected from the Internet and other sources and the implementation of </a:t>
            </a:r>
            <a:r>
              <a:rPr lang="en-US" b="1" dirty="0">
                <a:solidFill>
                  <a:srgbClr val="660066"/>
                </a:solidFill>
                <a:latin typeface="Arial" charset="0"/>
                <a:cs typeface="Arial" charset="0"/>
              </a:rPr>
              <a:t>enterprise-wide databases</a:t>
            </a:r>
            <a:r>
              <a:rPr lang="en-US" sz="2800" dirty="0">
                <a:latin typeface="Arial" charset="0"/>
                <a:cs typeface="Arial" charset="0"/>
              </a:rPr>
              <a:t>, the amount of data that companies possess is </a:t>
            </a:r>
            <a:r>
              <a:rPr lang="en-US" b="1" dirty="0">
                <a:solidFill>
                  <a:srgbClr val="660066"/>
                </a:solidFill>
                <a:latin typeface="Arial" charset="0"/>
                <a:cs typeface="Arial" charset="0"/>
              </a:rPr>
              <a:t>growing at a phenomenal rate</a:t>
            </a:r>
            <a:r>
              <a:rPr lang="en-US" sz="2800" dirty="0">
                <a:latin typeface="Arial" charset="0"/>
                <a:cs typeface="Arial" charset="0"/>
              </a:rPr>
              <a:t>.  Hence, it becomes increasingly important for the companies to be </a:t>
            </a:r>
            <a:r>
              <a:rPr lang="en-US" b="1" dirty="0">
                <a:solidFill>
                  <a:srgbClr val="660066"/>
                </a:solidFill>
                <a:latin typeface="Arial" charset="0"/>
                <a:cs typeface="Arial" charset="0"/>
              </a:rPr>
              <a:t>able to better manage </a:t>
            </a:r>
            <a:r>
              <a:rPr lang="en-US" sz="2800" dirty="0">
                <a:latin typeface="Arial" charset="0"/>
                <a:cs typeface="Arial" charset="0"/>
              </a:rPr>
              <a:t>their databases.</a:t>
            </a:r>
            <a:r>
              <a:rPr lang="ja-JP" altLang="en-US" sz="2800" dirty="0">
                <a:latin typeface="Arial" charset="0"/>
                <a:cs typeface="Arial" charset="0"/>
              </a:rPr>
              <a:t>”</a:t>
            </a:r>
            <a:r>
              <a:rPr lang="en-US" sz="2800" dirty="0">
                <a:latin typeface="Arial" charset="0"/>
                <a:cs typeface="Arial" charset="0"/>
              </a:rPr>
              <a:t> </a:t>
            </a:r>
            <a:r>
              <a:rPr lang="en-US" sz="2400" dirty="0">
                <a:latin typeface="Arial" charset="0"/>
                <a:cs typeface="Arial" charset="0"/>
              </a:rPr>
              <a:t>(Kiang &amp; Kumar, 2001; pg. 177)</a:t>
            </a:r>
          </a:p>
        </p:txBody>
      </p:sp>
    </p:spTree>
    <p:extLst>
      <p:ext uri="{BB962C8B-B14F-4D97-AF65-F5344CB8AC3E}">
        <p14:creationId xmlns:p14="http://schemas.microsoft.com/office/powerpoint/2010/main" val="223039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dirty="0">
                <a:solidFill>
                  <a:srgbClr val="FF3300"/>
                </a:solidFill>
                <a:latin typeface="Arial" charset="0"/>
                <a:cs typeface="Arial" charset="0"/>
              </a:rPr>
              <a:t>From a Submission</a:t>
            </a:r>
          </a:p>
        </p:txBody>
      </p:sp>
      <p:sp>
        <p:nvSpPr>
          <p:cNvPr id="14339" name="Rectangle 3"/>
          <p:cNvSpPr>
            <a:spLocks noGrp="1" noChangeArrowheads="1"/>
          </p:cNvSpPr>
          <p:nvPr>
            <p:ph type="body" idx="1"/>
          </p:nvPr>
        </p:nvSpPr>
        <p:spPr/>
        <p:txBody>
          <a:bodyPr/>
          <a:lstStyle/>
          <a:p>
            <a:pPr eaLnBrk="1" hangingPunct="1">
              <a:lnSpc>
                <a:spcPct val="90000"/>
              </a:lnSpc>
              <a:defRPr/>
            </a:pPr>
            <a:r>
              <a:rPr lang="ja-JP" altLang="en-US" sz="2800" dirty="0">
                <a:latin typeface="Arial" charset="0"/>
                <a:cs typeface="Arial" charset="0"/>
              </a:rPr>
              <a:t>“</a:t>
            </a:r>
            <a:r>
              <a:rPr lang="en-US" sz="2800" dirty="0">
                <a:latin typeface="Arial" charset="0"/>
                <a:cs typeface="Arial" charset="0"/>
              </a:rPr>
              <a:t>Information technology (IT) </a:t>
            </a:r>
            <a:r>
              <a:rPr lang="en-US" sz="2800" b="1" dirty="0">
                <a:latin typeface="Arial" charset="0"/>
                <a:cs typeface="Arial" charset="0"/>
              </a:rPr>
              <a:t>is defined as </a:t>
            </a:r>
            <a:r>
              <a:rPr lang="ja-JP" altLang="en-US" sz="2800" dirty="0">
                <a:latin typeface="Arial" charset="0"/>
                <a:cs typeface="Arial" charset="0"/>
              </a:rPr>
              <a:t>‘</a:t>
            </a:r>
            <a:r>
              <a:rPr lang="en-US" sz="2800" dirty="0">
                <a:latin typeface="Arial" charset="0"/>
                <a:cs typeface="Arial" charset="0"/>
              </a:rPr>
              <a:t>all forms of technology used to create, store, exchange and use information in its various forms (business data, voice conversations, still images, motion pictures, multimedia presentations and other forms, including those not yet conceived</a:t>
            </a:r>
            <a:r>
              <a:rPr lang="en-US" sz="2800" dirty="0" smtClean="0">
                <a:latin typeface="Arial" charset="0"/>
                <a:cs typeface="Arial" charset="0"/>
              </a:rPr>
              <a:t>)”.  </a:t>
            </a:r>
            <a:r>
              <a:rPr lang="en-US" sz="2800" dirty="0">
                <a:latin typeface="Arial" charset="0"/>
                <a:cs typeface="Arial" charset="0"/>
              </a:rPr>
              <a:t>It is </a:t>
            </a:r>
            <a:r>
              <a:rPr lang="en-US" sz="2800" b="1" dirty="0">
                <a:latin typeface="Arial" charset="0"/>
                <a:cs typeface="Arial" charset="0"/>
              </a:rPr>
              <a:t>a convenient term for </a:t>
            </a:r>
            <a:r>
              <a:rPr lang="en-US" sz="2800" dirty="0">
                <a:latin typeface="Arial" charset="0"/>
                <a:cs typeface="Arial" charset="0"/>
              </a:rPr>
              <a:t>a rapidly expanding range of equipment, applications services and basic technologies that process information.</a:t>
            </a:r>
            <a:r>
              <a:rPr lang="ja-JP" altLang="en-US" sz="2800" dirty="0">
                <a:latin typeface="Arial" charset="0"/>
                <a:cs typeface="Arial" charset="0"/>
              </a:rPr>
              <a:t>”</a:t>
            </a:r>
            <a:r>
              <a:rPr lang="en-US" sz="2800" dirty="0">
                <a:latin typeface="Arial" charset="0"/>
                <a:cs typeface="Arial" charset="0"/>
              </a:rPr>
              <a:t> </a:t>
            </a:r>
            <a:r>
              <a:rPr lang="en-US" sz="2400" dirty="0">
                <a:latin typeface="Arial" charset="0"/>
                <a:cs typeface="Arial" charset="0"/>
              </a:rPr>
              <a:t>(anonymous; pg. 1)</a:t>
            </a:r>
          </a:p>
          <a:p>
            <a:pPr eaLnBrk="1" hangingPunct="1">
              <a:lnSpc>
                <a:spcPct val="90000"/>
              </a:lnSpc>
              <a:defRPr/>
            </a:pPr>
            <a:endParaRPr lang="en-US" sz="2400" dirty="0">
              <a:latin typeface="Arial" charset="0"/>
              <a:cs typeface="Arial" charset="0"/>
            </a:endParaRPr>
          </a:p>
        </p:txBody>
      </p:sp>
    </p:spTree>
    <p:extLst>
      <p:ext uri="{BB962C8B-B14F-4D97-AF65-F5344CB8AC3E}">
        <p14:creationId xmlns:p14="http://schemas.microsoft.com/office/powerpoint/2010/main" val="2210412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138</TotalTime>
  <Words>1728</Words>
  <Application>Microsoft Macintosh PowerPoint</Application>
  <PresentationFormat>On-screen Show (4:3)</PresentationFormat>
  <Paragraphs>273</Paragraphs>
  <Slides>32</Slides>
  <Notes>27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Breeze</vt:lpstr>
      <vt:lpstr>Writing the Proposal</vt:lpstr>
      <vt:lpstr>Theory Testing Structure</vt:lpstr>
      <vt:lpstr>Introduction Purpose</vt:lpstr>
      <vt:lpstr>Opening sentences</vt:lpstr>
      <vt:lpstr>2 Rhetorical Forms in Non-Fiction</vt:lpstr>
      <vt:lpstr>From Non-Fiction</vt:lpstr>
      <vt:lpstr>From Published IS Research</vt:lpstr>
      <vt:lpstr>From Published IS Research</vt:lpstr>
      <vt:lpstr>From a Submission</vt:lpstr>
      <vt:lpstr>Introduction Contents</vt:lpstr>
      <vt:lpstr>Introduction Contents</vt:lpstr>
      <vt:lpstr>Specific Goal of the Research</vt:lpstr>
      <vt:lpstr>Background/Literature Review</vt:lpstr>
      <vt:lpstr>Constructs as Characters</vt:lpstr>
      <vt:lpstr>Hypotheses</vt:lpstr>
      <vt:lpstr>Interesting Hypotheses</vt:lpstr>
      <vt:lpstr>Interesting Hypotheses</vt:lpstr>
      <vt:lpstr>Method (Meta-data)</vt:lpstr>
      <vt:lpstr>Your Job in This Section</vt:lpstr>
      <vt:lpstr>Method as Literature</vt:lpstr>
      <vt:lpstr>Results</vt:lpstr>
      <vt:lpstr>Results = Climactic Scene</vt:lpstr>
      <vt:lpstr>Discussion</vt:lpstr>
      <vt:lpstr>Conclusion</vt:lpstr>
      <vt:lpstr>References</vt:lpstr>
      <vt:lpstr>Abstract</vt:lpstr>
      <vt:lpstr>Hour Glass Structure</vt:lpstr>
      <vt:lpstr>Hour Glass Structure</vt:lpstr>
      <vt:lpstr>Theory Building Format</vt:lpstr>
      <vt:lpstr>Summary</vt:lpstr>
      <vt:lpstr>What’s in the Proposal?</vt:lpstr>
      <vt:lpstr>Proposal Content</vt:lpstr>
    </vt:vector>
  </TitlesOfParts>
  <Company>UMD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Tips in Seeking Funding</dc:title>
  <dc:creator>Susan Winter</dc:creator>
  <cp:lastModifiedBy>Susan Winter</cp:lastModifiedBy>
  <cp:revision>6</cp:revision>
  <dcterms:created xsi:type="dcterms:W3CDTF">2020-01-12T19:44:04Z</dcterms:created>
  <dcterms:modified xsi:type="dcterms:W3CDTF">2020-01-15T22:32:30Z</dcterms:modified>
</cp:coreProperties>
</file>