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25"/>
  </p:notesMasterIdLst>
  <p:sldIdLst>
    <p:sldId id="274" r:id="rId2"/>
    <p:sldId id="263" r:id="rId3"/>
    <p:sldId id="297" r:id="rId4"/>
    <p:sldId id="298" r:id="rId5"/>
    <p:sldId id="309" r:id="rId6"/>
    <p:sldId id="310" r:id="rId7"/>
    <p:sldId id="311" r:id="rId8"/>
    <p:sldId id="312" r:id="rId9"/>
    <p:sldId id="314" r:id="rId10"/>
    <p:sldId id="313" r:id="rId11"/>
    <p:sldId id="315" r:id="rId12"/>
    <p:sldId id="316" r:id="rId13"/>
    <p:sldId id="299" r:id="rId14"/>
    <p:sldId id="301" r:id="rId15"/>
    <p:sldId id="302" r:id="rId16"/>
    <p:sldId id="303" r:id="rId17"/>
    <p:sldId id="304" r:id="rId18"/>
    <p:sldId id="305" r:id="rId19"/>
    <p:sldId id="306" r:id="rId20"/>
    <p:sldId id="307" r:id="rId21"/>
    <p:sldId id="308" r:id="rId22"/>
    <p:sldId id="300" r:id="rId23"/>
    <p:sldId id="273"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FFCD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94660"/>
  </p:normalViewPr>
  <p:slideViewPr>
    <p:cSldViewPr snapToGrid="0">
      <p:cViewPr varScale="1">
        <p:scale>
          <a:sx n="65" d="100"/>
          <a:sy n="65" d="100"/>
        </p:scale>
        <p:origin x="644" y="40"/>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C20E8E-2235-4FD2-80A3-0DBAF7C10AD4}" type="datetimeFigureOut">
              <a:rPr lang="en-US" smtClean="0"/>
              <a:t>12/4/2020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88518B-D0D9-498D-8CF9-B050A9370572}" type="slidenum">
              <a:rPr lang="en-US" smtClean="0"/>
              <a:t>‹#›</a:t>
            </a:fld>
            <a:endParaRPr lang="en-US" dirty="0"/>
          </a:p>
        </p:txBody>
      </p:sp>
    </p:spTree>
    <p:extLst>
      <p:ext uri="{BB962C8B-B14F-4D97-AF65-F5344CB8AC3E}">
        <p14:creationId xmlns:p14="http://schemas.microsoft.com/office/powerpoint/2010/main" val="3328285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188518B-D0D9-498D-8CF9-B050A9370572}" type="slidenum">
              <a:rPr lang="en-US" smtClean="0"/>
              <a:t>3</a:t>
            </a:fld>
            <a:endParaRPr lang="en-US" dirty="0"/>
          </a:p>
        </p:txBody>
      </p:sp>
    </p:spTree>
    <p:extLst>
      <p:ext uri="{BB962C8B-B14F-4D97-AF65-F5344CB8AC3E}">
        <p14:creationId xmlns:p14="http://schemas.microsoft.com/office/powerpoint/2010/main" val="38589348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7" name="Google Shape;57;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These are your current representatives!</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And this brings us to our next step, and to Andy! NEXT SLIDE</a:t>
            </a:r>
            <a:endParaRPr dirty="0"/>
          </a:p>
        </p:txBody>
      </p:sp>
      <p:sp>
        <p:nvSpPr>
          <p:cNvPr id="58" name="Google Shape;58;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18</a:t>
            </a:fld>
            <a:endParaRPr/>
          </a:p>
        </p:txBody>
      </p:sp>
    </p:spTree>
    <p:extLst>
      <p:ext uri="{BB962C8B-B14F-4D97-AF65-F5344CB8AC3E}">
        <p14:creationId xmlns:p14="http://schemas.microsoft.com/office/powerpoint/2010/main" val="6860975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7" name="Google Shape;57;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ANDY!</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As people get nominated and accept the nomination, </a:t>
            </a:r>
            <a:r>
              <a:rPr lang="en-US"/>
              <a:t>Caro will </a:t>
            </a:r>
            <a:r>
              <a:rPr lang="en-US" dirty="0"/>
              <a:t>put the names on a google form, then post the link in the chat. Only full time staff will vote on this.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Open nominations, get acceptances from nominated folks, put in form here: https://</a:t>
            </a:r>
            <a:r>
              <a:rPr lang="en-US" dirty="0" err="1"/>
              <a:t>forms.gle</a:t>
            </a:r>
            <a:r>
              <a:rPr lang="en-US" dirty="0"/>
              <a:t>/jL7QoLvattBS7c218</a:t>
            </a:r>
          </a:p>
          <a:p>
            <a:pPr marL="0" lvl="0" indent="0" algn="l" rtl="0">
              <a:spcBef>
                <a:spcPts val="0"/>
              </a:spcBef>
              <a:spcAft>
                <a:spcPts val="0"/>
              </a:spcAft>
              <a:buNone/>
            </a:pPr>
            <a:endParaRPr lang="en-US" dirty="0"/>
          </a:p>
          <a:p>
            <a:pPr marL="0" lvl="0" indent="0" algn="l" rtl="0">
              <a:spcBef>
                <a:spcPts val="0"/>
              </a:spcBef>
              <a:spcAft>
                <a:spcPts val="0"/>
              </a:spcAft>
              <a:buNone/>
            </a:pPr>
            <a:endParaRPr dirty="0"/>
          </a:p>
        </p:txBody>
      </p:sp>
      <p:sp>
        <p:nvSpPr>
          <p:cNvPr id="58" name="Google Shape;58;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a:p>
        </p:txBody>
      </p:sp>
    </p:spTree>
    <p:extLst>
      <p:ext uri="{BB962C8B-B14F-4D97-AF65-F5344CB8AC3E}">
        <p14:creationId xmlns:p14="http://schemas.microsoft.com/office/powerpoint/2010/main" val="2245894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7" name="Google Shape;57;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Andy runs the nominating/confirming</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Caro puts in names and then puts link in chat:</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https://</a:t>
            </a:r>
            <a:r>
              <a:rPr lang="en-US" dirty="0" err="1"/>
              <a:t>forms.gle</a:t>
            </a:r>
            <a:r>
              <a:rPr lang="en-US" dirty="0"/>
              <a:t>/jL7QoLvattBS7c218</a:t>
            </a:r>
          </a:p>
          <a:p>
            <a:pPr marL="0" lvl="0" indent="0" algn="l" rtl="0">
              <a:spcBef>
                <a:spcPts val="0"/>
              </a:spcBef>
              <a:spcAft>
                <a:spcPts val="0"/>
              </a:spcAft>
              <a:buNone/>
            </a:pPr>
            <a:endParaRPr lang="en-US" dirty="0"/>
          </a:p>
          <a:p>
            <a:pPr marL="0" lvl="0" indent="0" algn="l" rtl="0">
              <a:spcBef>
                <a:spcPts val="0"/>
              </a:spcBef>
              <a:spcAft>
                <a:spcPts val="0"/>
              </a:spcAft>
              <a:buNone/>
            </a:pPr>
            <a:endParaRPr dirty="0"/>
          </a:p>
        </p:txBody>
      </p:sp>
      <p:sp>
        <p:nvSpPr>
          <p:cNvPr id="58" name="Google Shape;58;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20</a:t>
            </a:fld>
            <a:endParaRPr/>
          </a:p>
        </p:txBody>
      </p:sp>
    </p:spTree>
    <p:extLst>
      <p:ext uri="{BB962C8B-B14F-4D97-AF65-F5344CB8AC3E}">
        <p14:creationId xmlns:p14="http://schemas.microsoft.com/office/powerpoint/2010/main" val="14453494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1" name="Google Shape;51;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SzPts val="1100"/>
              <a:buNone/>
            </a:pPr>
            <a:endParaRPr dirty="0"/>
          </a:p>
        </p:txBody>
      </p:sp>
      <p:sp>
        <p:nvSpPr>
          <p:cNvPr id="52" name="Google Shape;52;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21</a:t>
            </a:fld>
            <a:endParaRPr/>
          </a:p>
        </p:txBody>
      </p:sp>
    </p:spTree>
    <p:extLst>
      <p:ext uri="{BB962C8B-B14F-4D97-AF65-F5344CB8AC3E}">
        <p14:creationId xmlns:p14="http://schemas.microsoft.com/office/powerpoint/2010/main" val="32697278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188518B-D0D9-498D-8CF9-B050A9370572}" type="slidenum">
              <a:rPr lang="en-US" smtClean="0"/>
              <a:t>22</a:t>
            </a:fld>
            <a:endParaRPr lang="en-US" dirty="0"/>
          </a:p>
        </p:txBody>
      </p:sp>
    </p:spTree>
    <p:extLst>
      <p:ext uri="{BB962C8B-B14F-4D97-AF65-F5344CB8AC3E}">
        <p14:creationId xmlns:p14="http://schemas.microsoft.com/office/powerpoint/2010/main" val="1110628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188518B-D0D9-498D-8CF9-B050A9370572}" type="slidenum">
              <a:rPr lang="en-US" smtClean="0"/>
              <a:t>4</a:t>
            </a:fld>
            <a:endParaRPr lang="en-US" dirty="0"/>
          </a:p>
        </p:txBody>
      </p:sp>
    </p:spTree>
    <p:extLst>
      <p:ext uri="{BB962C8B-B14F-4D97-AF65-F5344CB8AC3E}">
        <p14:creationId xmlns:p14="http://schemas.microsoft.com/office/powerpoint/2010/main" val="3969814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2C977E-6249-7440-AA72-B97009433790}" type="slidenum">
              <a:rPr lang="en-US" smtClean="0"/>
              <a:t>5</a:t>
            </a:fld>
            <a:endParaRPr lang="en-US"/>
          </a:p>
        </p:txBody>
      </p:sp>
    </p:spTree>
    <p:extLst>
      <p:ext uri="{BB962C8B-B14F-4D97-AF65-F5344CB8AC3E}">
        <p14:creationId xmlns:p14="http://schemas.microsoft.com/office/powerpoint/2010/main" val="642441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22C977E-6249-7440-AA72-B97009433790}" type="slidenum">
              <a:rPr lang="en-US" smtClean="0"/>
              <a:t>12</a:t>
            </a:fld>
            <a:endParaRPr lang="en-US"/>
          </a:p>
        </p:txBody>
      </p:sp>
    </p:spTree>
    <p:extLst>
      <p:ext uri="{BB962C8B-B14F-4D97-AF65-F5344CB8AC3E}">
        <p14:creationId xmlns:p14="http://schemas.microsoft.com/office/powerpoint/2010/main" val="2565561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188518B-D0D9-498D-8CF9-B050A9370572}" type="slidenum">
              <a:rPr lang="en-US" smtClean="0"/>
              <a:t>13</a:t>
            </a:fld>
            <a:endParaRPr lang="en-US" dirty="0"/>
          </a:p>
        </p:txBody>
      </p:sp>
    </p:spTree>
    <p:extLst>
      <p:ext uri="{BB962C8B-B14F-4D97-AF65-F5344CB8AC3E}">
        <p14:creationId xmlns:p14="http://schemas.microsoft.com/office/powerpoint/2010/main" val="9412706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1" name="Google Shape;51;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SzPts val="1100"/>
              <a:buNone/>
            </a:pPr>
            <a:r>
              <a:rPr lang="en-US" dirty="0"/>
              <a:t>We’re going to share our charge, what we can do for you, make sure you all know who your representatives are, and hold a little informal election</a:t>
            </a:r>
            <a:endParaRPr dirty="0"/>
          </a:p>
        </p:txBody>
      </p:sp>
      <p:sp>
        <p:nvSpPr>
          <p:cNvPr id="52" name="Google Shape;52;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extLst>
      <p:ext uri="{BB962C8B-B14F-4D97-AF65-F5344CB8AC3E}">
        <p14:creationId xmlns:p14="http://schemas.microsoft.com/office/powerpoint/2010/main" val="18441263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1" name="Google Shape;51;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SzPts val="1100"/>
              <a:buNone/>
            </a:pPr>
            <a:r>
              <a:rPr lang="en-US" dirty="0"/>
              <a:t>This is our charge. We currently meet about once a month with the Dean’s office, to brainstorm (e.g., when we are able to come back to campus, what should that process look like?), and to ask and answer questions together. </a:t>
            </a:r>
            <a:endParaRPr dirty="0"/>
          </a:p>
        </p:txBody>
      </p:sp>
      <p:sp>
        <p:nvSpPr>
          <p:cNvPr id="52" name="Google Shape;52;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extLst>
      <p:ext uri="{BB962C8B-B14F-4D97-AF65-F5344CB8AC3E}">
        <p14:creationId xmlns:p14="http://schemas.microsoft.com/office/powerpoint/2010/main" val="39477509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1" name="Google Shape;51;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SzPts val="1100"/>
              <a:buNone/>
            </a:pPr>
            <a:r>
              <a:rPr lang="en-US" dirty="0"/>
              <a:t>Just contact your representative or the co-chairs, and we’ll add it to the agenda for our next meeting, or set up an opportunity for you to come to a meeting for feedback, or give asynchronous feedback via email. We’re here to help in the best way we can, so just let us know </a:t>
            </a:r>
            <a:r>
              <a:rPr lang="en-US" dirty="0">
                <a:sym typeface="Wingdings" pitchFamily="2" charset="2"/>
              </a:rPr>
              <a:t></a:t>
            </a:r>
          </a:p>
          <a:p>
            <a:pPr marL="0" lvl="0" indent="0" algn="l" rtl="0">
              <a:lnSpc>
                <a:spcPct val="115000"/>
              </a:lnSpc>
              <a:spcBef>
                <a:spcPts val="0"/>
              </a:spcBef>
              <a:spcAft>
                <a:spcPts val="0"/>
              </a:spcAft>
              <a:buSzPts val="1100"/>
              <a:buNone/>
            </a:pPr>
            <a:endParaRPr lang="en-US" dirty="0">
              <a:sym typeface="Wingdings" pitchFamily="2" charset="2"/>
            </a:endParaRPr>
          </a:p>
          <a:p>
            <a:pPr marL="0" lvl="0" indent="0" algn="l" rtl="0">
              <a:lnSpc>
                <a:spcPct val="115000"/>
              </a:lnSpc>
              <a:spcBef>
                <a:spcPts val="0"/>
              </a:spcBef>
              <a:spcAft>
                <a:spcPts val="0"/>
              </a:spcAft>
              <a:buSzPts val="1100"/>
              <a:buNone/>
            </a:pPr>
            <a:r>
              <a:rPr lang="en-US" dirty="0">
                <a:sym typeface="Wingdings" pitchFamily="2" charset="2"/>
              </a:rPr>
              <a:t>So, who’s your rep? Well, NEXT SLIDE</a:t>
            </a:r>
            <a:endParaRPr dirty="0"/>
          </a:p>
        </p:txBody>
      </p:sp>
      <p:sp>
        <p:nvSpPr>
          <p:cNvPr id="52" name="Google Shape;52;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16</a:t>
            </a:fld>
            <a:endParaRPr/>
          </a:p>
        </p:txBody>
      </p:sp>
    </p:spTree>
    <p:extLst>
      <p:ext uri="{BB962C8B-B14F-4D97-AF65-F5344CB8AC3E}">
        <p14:creationId xmlns:p14="http://schemas.microsoft.com/office/powerpoint/2010/main" val="29926061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7" name="Google Shape;57;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Every spring in Assembly, full time faculty and staff vote on their representatives, broken down into these categories</a:t>
            </a:r>
            <a:endParaRPr dirty="0"/>
          </a:p>
        </p:txBody>
      </p:sp>
      <p:sp>
        <p:nvSpPr>
          <p:cNvPr id="58" name="Google Shape;58;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extLst>
      <p:ext uri="{BB962C8B-B14F-4D97-AF65-F5344CB8AC3E}">
        <p14:creationId xmlns:p14="http://schemas.microsoft.com/office/powerpoint/2010/main" val="52253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219325" y="1122363"/>
            <a:ext cx="9144000" cy="2387600"/>
          </a:xfrm>
        </p:spPr>
        <p:txBody>
          <a:bodyPr anchor="b"/>
          <a:lstStyle>
            <a:lvl1pPr algn="r">
              <a:defRPr sz="6000" baseline="0">
                <a:effectLst>
                  <a:outerShdw blurRad="50800" dist="38100" dir="10800000" algn="r" rotWithShape="0">
                    <a:prstClr val="black">
                      <a:alpha val="40000"/>
                    </a:prstClr>
                  </a:outerShdw>
                </a:effectLst>
              </a:defRPr>
            </a:lvl1pPr>
          </a:lstStyle>
          <a:p>
            <a:r>
              <a:rPr lang="en-US" dirty="0"/>
              <a:t>ENTER TITLE OF PRESENTATION HERE</a:t>
            </a:r>
          </a:p>
        </p:txBody>
      </p:sp>
      <p:sp>
        <p:nvSpPr>
          <p:cNvPr id="3" name="Subtitle 2"/>
          <p:cNvSpPr>
            <a:spLocks noGrp="1"/>
          </p:cNvSpPr>
          <p:nvPr>
            <p:ph type="subTitle" idx="1" hasCustomPrompt="1"/>
          </p:nvPr>
        </p:nvSpPr>
        <p:spPr>
          <a:xfrm>
            <a:off x="2219325" y="3602038"/>
            <a:ext cx="9144000" cy="1655762"/>
          </a:xfrm>
        </p:spPr>
        <p:txBody>
          <a:bodyPr/>
          <a:lstStyle>
            <a:lvl1pPr marL="0" indent="0" algn="r">
              <a:buNone/>
              <a:defRPr sz="2400" baseline="0">
                <a:solidFill>
                  <a:schemeClr val="bg1">
                    <a:lumMod val="50000"/>
                  </a:schemeClr>
                </a:solidFill>
                <a:effectLst>
                  <a:outerShdw blurRad="50800" dist="38100" dir="8100000" algn="tr" rotWithShape="0">
                    <a:prstClr val="black">
                      <a:alpha val="40000"/>
                    </a:prst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dirty="0"/>
              <a:t>ENTER SUBTITLE HERE</a:t>
            </a:r>
          </a:p>
          <a:p>
            <a:pPr lvl="0"/>
            <a:r>
              <a:rPr lang="en-US" dirty="0"/>
              <a:t>ENTER DATE HERE</a:t>
            </a:r>
            <a:br>
              <a:rPr lang="en-US" dirty="0"/>
            </a:br>
            <a:endParaRPr lang="en-US" dirty="0"/>
          </a:p>
        </p:txBody>
      </p:sp>
    </p:spTree>
    <p:extLst>
      <p:ext uri="{BB962C8B-B14F-4D97-AF65-F5344CB8AC3E}">
        <p14:creationId xmlns:p14="http://schemas.microsoft.com/office/powerpoint/2010/main" val="3755385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1"/>
          <p:cNvSpPr>
            <a:spLocks noGrp="1"/>
          </p:cNvSpPr>
          <p:nvPr>
            <p:ph type="title" hasCustomPrompt="1"/>
          </p:nvPr>
        </p:nvSpPr>
        <p:spPr>
          <a:xfrm>
            <a:off x="1838324" y="365125"/>
            <a:ext cx="10086975" cy="1325563"/>
          </a:xfrm>
        </p:spPr>
        <p:txBody>
          <a:bodyPr/>
          <a:lstStyle>
            <a:lvl1pPr>
              <a:defRPr>
                <a:effectLst>
                  <a:outerShdw blurRad="50800" dist="38100" dir="10800000" algn="r" rotWithShape="0">
                    <a:prstClr val="black">
                      <a:alpha val="40000"/>
                    </a:prstClr>
                  </a:outerShdw>
                </a:effectLst>
              </a:defRPr>
            </a:lvl1pPr>
          </a:lstStyle>
          <a:p>
            <a:r>
              <a:rPr lang="en-US" dirty="0"/>
              <a:t>ENTER SLIDE TITLE</a:t>
            </a:r>
          </a:p>
        </p:txBody>
      </p:sp>
    </p:spTree>
    <p:extLst>
      <p:ext uri="{BB962C8B-B14F-4D97-AF65-F5344CB8AC3E}">
        <p14:creationId xmlns:p14="http://schemas.microsoft.com/office/powerpoint/2010/main" val="3946011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9220200" y="365125"/>
            <a:ext cx="2628900" cy="5378450"/>
          </a:xfrm>
        </p:spPr>
        <p:txBody>
          <a:bodyPr vert="eaVert"/>
          <a:lstStyle>
            <a:lvl1pPr>
              <a:defRPr>
                <a:effectLst>
                  <a:outerShdw blurRad="50800" dist="38100" dir="10800000" algn="r" rotWithShape="0">
                    <a:prstClr val="black">
                      <a:alpha val="40000"/>
                    </a:prstClr>
                  </a:outerShdw>
                </a:effectLst>
              </a:defRPr>
            </a:lvl1pPr>
          </a:lstStyle>
          <a:p>
            <a:r>
              <a:rPr lang="en-US" dirty="0"/>
              <a:t>ENTER SLIDE TITLE HERE</a:t>
            </a:r>
          </a:p>
        </p:txBody>
      </p:sp>
      <p:sp>
        <p:nvSpPr>
          <p:cNvPr id="3" name="Vertical Text Placeholder 2"/>
          <p:cNvSpPr>
            <a:spLocks noGrp="1"/>
          </p:cNvSpPr>
          <p:nvPr>
            <p:ph type="body" orient="vert" idx="1"/>
          </p:nvPr>
        </p:nvSpPr>
        <p:spPr>
          <a:xfrm>
            <a:off x="1952626" y="365125"/>
            <a:ext cx="7115174" cy="5378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00881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effectLst>
                  <a:outerShdw blurRad="50800" dist="38100" dir="10800000" algn="r" rotWithShape="0">
                    <a:prstClr val="black">
                      <a:alpha val="40000"/>
                    </a:prstClr>
                  </a:outerShdw>
                </a:effectLst>
              </a:defRPr>
            </a:lvl1pPr>
          </a:lstStyle>
          <a:p>
            <a:r>
              <a:rPr lang="en-US" dirty="0"/>
              <a:t>ENTER SLIDE TITLE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186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2219325" y="1122363"/>
            <a:ext cx="9144000" cy="2387600"/>
          </a:xfrm>
        </p:spPr>
        <p:txBody>
          <a:bodyPr anchor="b"/>
          <a:lstStyle>
            <a:lvl1pPr algn="r">
              <a:defRPr sz="6000" baseline="0">
                <a:effectLst>
                  <a:outerShdw blurRad="50800" dist="38100" dir="10800000" algn="r" rotWithShape="0">
                    <a:prstClr val="black">
                      <a:alpha val="40000"/>
                    </a:prstClr>
                  </a:outerShdw>
                </a:effectLst>
              </a:defRPr>
            </a:lvl1pPr>
          </a:lstStyle>
          <a:p>
            <a:r>
              <a:rPr lang="en-US" dirty="0"/>
              <a:t>ENTER TITLE HERE</a:t>
            </a:r>
          </a:p>
        </p:txBody>
      </p:sp>
      <p:sp>
        <p:nvSpPr>
          <p:cNvPr id="8" name="Subtitle 2"/>
          <p:cNvSpPr>
            <a:spLocks noGrp="1"/>
          </p:cNvSpPr>
          <p:nvPr>
            <p:ph type="subTitle" idx="1" hasCustomPrompt="1"/>
          </p:nvPr>
        </p:nvSpPr>
        <p:spPr>
          <a:xfrm>
            <a:off x="2219325" y="3602038"/>
            <a:ext cx="9144000" cy="1655762"/>
          </a:xfrm>
        </p:spPr>
        <p:txBody>
          <a:bodyPr/>
          <a:lstStyle>
            <a:lvl1pPr marL="0" indent="0" algn="r">
              <a:buNone/>
              <a:defRPr sz="2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dirty="0"/>
              <a:t>ENTER DATE / AUTHOR / SUBTITLE HERE</a:t>
            </a:r>
          </a:p>
        </p:txBody>
      </p:sp>
    </p:spTree>
    <p:extLst>
      <p:ext uri="{BB962C8B-B14F-4D97-AF65-F5344CB8AC3E}">
        <p14:creationId xmlns:p14="http://schemas.microsoft.com/office/powerpoint/2010/main" val="2977475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effectLst>
                  <a:outerShdw blurRad="50800" dist="38100" dir="10800000" algn="r" rotWithShape="0">
                    <a:prstClr val="black">
                      <a:alpha val="40000"/>
                    </a:prstClr>
                  </a:outerShdw>
                </a:effectLst>
              </a:defRPr>
            </a:lvl1pPr>
          </a:lstStyle>
          <a:p>
            <a:r>
              <a:rPr lang="en-US" dirty="0"/>
              <a:t>ENTER SLIDE TITLE</a:t>
            </a:r>
          </a:p>
        </p:txBody>
      </p:sp>
      <p:sp>
        <p:nvSpPr>
          <p:cNvPr id="3" name="Content Placeholder 2"/>
          <p:cNvSpPr>
            <a:spLocks noGrp="1"/>
          </p:cNvSpPr>
          <p:nvPr>
            <p:ph sz="half" idx="1"/>
          </p:nvPr>
        </p:nvSpPr>
        <p:spPr>
          <a:xfrm>
            <a:off x="1838323" y="1825625"/>
            <a:ext cx="4905377" cy="38798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p:cNvSpPr>
            <a:spLocks noGrp="1"/>
          </p:cNvSpPr>
          <p:nvPr>
            <p:ph sz="half" idx="10"/>
          </p:nvPr>
        </p:nvSpPr>
        <p:spPr>
          <a:xfrm>
            <a:off x="7019922" y="1825625"/>
            <a:ext cx="4905377" cy="38798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84108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38324" y="1685926"/>
            <a:ext cx="493395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844674" y="2509838"/>
            <a:ext cx="4927601" cy="32242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2"/>
          <p:cNvSpPr>
            <a:spLocks noGrp="1"/>
          </p:cNvSpPr>
          <p:nvPr>
            <p:ph type="body" idx="10"/>
          </p:nvPr>
        </p:nvSpPr>
        <p:spPr>
          <a:xfrm>
            <a:off x="6997698" y="1685926"/>
            <a:ext cx="493395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3"/>
          <p:cNvSpPr>
            <a:spLocks noGrp="1"/>
          </p:cNvSpPr>
          <p:nvPr>
            <p:ph sz="half" idx="11"/>
          </p:nvPr>
        </p:nvSpPr>
        <p:spPr>
          <a:xfrm>
            <a:off x="7004048" y="2509838"/>
            <a:ext cx="4927601" cy="32242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1"/>
          <p:cNvSpPr>
            <a:spLocks noGrp="1"/>
          </p:cNvSpPr>
          <p:nvPr>
            <p:ph type="title" hasCustomPrompt="1"/>
          </p:nvPr>
        </p:nvSpPr>
        <p:spPr>
          <a:xfrm>
            <a:off x="1838324" y="365125"/>
            <a:ext cx="10086975" cy="1325563"/>
          </a:xfrm>
        </p:spPr>
        <p:txBody>
          <a:bodyPr/>
          <a:lstStyle>
            <a:lvl1pPr>
              <a:defRPr>
                <a:effectLst>
                  <a:outerShdw blurRad="50800" dist="38100" dir="10800000" algn="r" rotWithShape="0">
                    <a:prstClr val="black">
                      <a:alpha val="40000"/>
                    </a:prstClr>
                  </a:outerShdw>
                </a:effectLst>
              </a:defRPr>
            </a:lvl1pPr>
          </a:lstStyle>
          <a:p>
            <a:r>
              <a:rPr lang="en-US" dirty="0"/>
              <a:t>ENTER SLIDE TITLE</a:t>
            </a:r>
          </a:p>
        </p:txBody>
      </p:sp>
    </p:spTree>
    <p:extLst>
      <p:ext uri="{BB962C8B-B14F-4D97-AF65-F5344CB8AC3E}">
        <p14:creationId xmlns:p14="http://schemas.microsoft.com/office/powerpoint/2010/main" val="3904312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1838324" y="365125"/>
            <a:ext cx="10086975" cy="1325563"/>
          </a:xfrm>
        </p:spPr>
        <p:txBody>
          <a:bodyPr/>
          <a:lstStyle>
            <a:lvl1pPr>
              <a:defRPr>
                <a:effectLst>
                  <a:outerShdw blurRad="50800" dist="38100" dir="10800000" algn="r" rotWithShape="0">
                    <a:prstClr val="black">
                      <a:alpha val="40000"/>
                    </a:prstClr>
                  </a:outerShdw>
                </a:effectLst>
              </a:defRPr>
            </a:lvl1pPr>
          </a:lstStyle>
          <a:p>
            <a:r>
              <a:rPr lang="en-US" dirty="0"/>
              <a:t>ENTER SLIDE TITLE</a:t>
            </a:r>
          </a:p>
        </p:txBody>
      </p:sp>
    </p:spTree>
    <p:extLst>
      <p:ext uri="{BB962C8B-B14F-4D97-AF65-F5344CB8AC3E}">
        <p14:creationId xmlns:p14="http://schemas.microsoft.com/office/powerpoint/2010/main" val="2321767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05231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954212" y="419895"/>
            <a:ext cx="3932237" cy="1001712"/>
          </a:xfrm>
        </p:spPr>
        <p:txBody>
          <a:bodyPr anchor="b"/>
          <a:lstStyle>
            <a:lvl1pPr>
              <a:defRPr sz="3200" baseline="0">
                <a:effectLst>
                  <a:outerShdw blurRad="50800" dist="38100" dir="10800000" algn="r" rotWithShape="0">
                    <a:prstClr val="black">
                      <a:alpha val="40000"/>
                    </a:prstClr>
                  </a:outerShdw>
                </a:effectLst>
              </a:defRPr>
            </a:lvl1pPr>
          </a:lstStyle>
          <a:p>
            <a:r>
              <a:rPr lang="en-US" dirty="0"/>
              <a:t>ENTER SLIDE TITLE</a:t>
            </a:r>
          </a:p>
        </p:txBody>
      </p:sp>
      <p:sp>
        <p:nvSpPr>
          <p:cNvPr id="3" name="Content Placeholder 2"/>
          <p:cNvSpPr>
            <a:spLocks noGrp="1"/>
          </p:cNvSpPr>
          <p:nvPr>
            <p:ph idx="1"/>
          </p:nvPr>
        </p:nvSpPr>
        <p:spPr>
          <a:xfrm>
            <a:off x="6153150" y="419895"/>
            <a:ext cx="5705475" cy="53141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54212" y="1421607"/>
            <a:ext cx="3932237" cy="43124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214974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153150" y="419895"/>
            <a:ext cx="5695950" cy="531415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9" name="Text Placeholder 3"/>
          <p:cNvSpPr>
            <a:spLocks noGrp="1"/>
          </p:cNvSpPr>
          <p:nvPr>
            <p:ph type="body" sz="half" idx="2"/>
          </p:nvPr>
        </p:nvSpPr>
        <p:spPr>
          <a:xfrm>
            <a:off x="1954212" y="1421607"/>
            <a:ext cx="3932237" cy="43124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Title 1"/>
          <p:cNvSpPr>
            <a:spLocks noGrp="1"/>
          </p:cNvSpPr>
          <p:nvPr>
            <p:ph type="title" hasCustomPrompt="1"/>
          </p:nvPr>
        </p:nvSpPr>
        <p:spPr>
          <a:xfrm>
            <a:off x="1954212" y="419895"/>
            <a:ext cx="3932237" cy="1001712"/>
          </a:xfrm>
        </p:spPr>
        <p:txBody>
          <a:bodyPr anchor="b"/>
          <a:lstStyle>
            <a:lvl1pPr>
              <a:defRPr sz="3200" baseline="0">
                <a:effectLst>
                  <a:outerShdw blurRad="50800" dist="38100" dir="10800000" algn="r" rotWithShape="0">
                    <a:prstClr val="black">
                      <a:alpha val="40000"/>
                    </a:prstClr>
                  </a:outerShdw>
                </a:effectLst>
              </a:defRPr>
            </a:lvl1pPr>
          </a:lstStyle>
          <a:p>
            <a:r>
              <a:rPr lang="en-US" dirty="0"/>
              <a:t>ENTER SLIDE TITLE</a:t>
            </a:r>
          </a:p>
        </p:txBody>
      </p:sp>
    </p:spTree>
    <p:extLst>
      <p:ext uri="{BB962C8B-B14F-4D97-AF65-F5344CB8AC3E}">
        <p14:creationId xmlns:p14="http://schemas.microsoft.com/office/powerpoint/2010/main" val="1960549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1838324" y="365125"/>
            <a:ext cx="10086975"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38324" y="1825625"/>
            <a:ext cx="10086976" cy="385127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26834847"/>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914400" rtl="0" eaLnBrk="1" latinLnBrk="0" hangingPunct="1">
        <a:lnSpc>
          <a:spcPct val="90000"/>
        </a:lnSpc>
        <a:spcBef>
          <a:spcPct val="0"/>
        </a:spcBef>
        <a:buNone/>
        <a:defRPr sz="4400" kern="1200">
          <a:solidFill>
            <a:schemeClr val="tx1"/>
          </a:solidFill>
          <a:effectLst>
            <a:outerShdw blurRad="50800" dist="38100" dir="10800000" algn="r" rotWithShape="0">
              <a:prstClr val="black">
                <a:alpha val="40000"/>
              </a:prstClr>
            </a:outerShdw>
          </a:effectLst>
          <a:latin typeface="Verdana" panose="020B0604030504040204" pitchFamily="34" charset="0"/>
          <a:ea typeface="Verdana" panose="020B0604030504040204" pitchFamily="34" charset="0"/>
          <a:cs typeface="Verdan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iSchool Assembly </a:t>
            </a:r>
          </a:p>
        </p:txBody>
      </p:sp>
      <p:sp>
        <p:nvSpPr>
          <p:cNvPr id="3" name="Subtitle 2"/>
          <p:cNvSpPr>
            <a:spLocks noGrp="1"/>
          </p:cNvSpPr>
          <p:nvPr>
            <p:ph type="subTitle" idx="1"/>
          </p:nvPr>
        </p:nvSpPr>
        <p:spPr/>
        <p:txBody>
          <a:bodyPr>
            <a:normAutofit/>
          </a:bodyPr>
          <a:lstStyle/>
          <a:p>
            <a:r>
              <a:rPr lang="en-US" dirty="0" smtClean="0"/>
              <a:t>December </a:t>
            </a:r>
            <a:r>
              <a:rPr lang="en-US" dirty="0"/>
              <a:t>4</a:t>
            </a:r>
            <a:r>
              <a:rPr lang="en-US" dirty="0" smtClean="0"/>
              <a:t>, </a:t>
            </a:r>
            <a:r>
              <a:rPr lang="en-US" dirty="0"/>
              <a:t>2020</a:t>
            </a:r>
            <a:endParaRPr lang="en-US" sz="2400" dirty="0"/>
          </a:p>
        </p:txBody>
      </p:sp>
    </p:spTree>
    <p:extLst>
      <p:ext uri="{BB962C8B-B14F-4D97-AF65-F5344CB8AC3E}">
        <p14:creationId xmlns:p14="http://schemas.microsoft.com/office/powerpoint/2010/main" val="31579801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E31BE-74D1-EF4E-9810-951A49D18812}"/>
              </a:ext>
            </a:extLst>
          </p:cNvPr>
          <p:cNvSpPr>
            <a:spLocks noGrp="1"/>
          </p:cNvSpPr>
          <p:nvPr>
            <p:ph type="title"/>
          </p:nvPr>
        </p:nvSpPr>
        <p:spPr/>
        <p:txBody>
          <a:bodyPr/>
          <a:lstStyle/>
          <a:p>
            <a:r>
              <a:rPr lang="en-US" dirty="0"/>
              <a:t>Program Plans – Full-Time</a:t>
            </a:r>
          </a:p>
        </p:txBody>
      </p:sp>
      <p:graphicFrame>
        <p:nvGraphicFramePr>
          <p:cNvPr id="5" name="Content Placeholder 4">
            <a:extLst>
              <a:ext uri="{FF2B5EF4-FFF2-40B4-BE49-F238E27FC236}">
                <a16:creationId xmlns:a16="http://schemas.microsoft.com/office/drawing/2014/main" id="{AC46A663-EB10-8246-9B44-02FD6F70D8AA}"/>
              </a:ext>
            </a:extLst>
          </p:cNvPr>
          <p:cNvGraphicFramePr>
            <a:graphicFrameLocks noGrp="1"/>
          </p:cNvGraphicFramePr>
          <p:nvPr>
            <p:ph idx="1"/>
            <p:extLst>
              <p:ext uri="{D42A27DB-BD31-4B8C-83A1-F6EECF244321}">
                <p14:modId xmlns:p14="http://schemas.microsoft.com/office/powerpoint/2010/main" val="725027446"/>
              </p:ext>
            </p:extLst>
          </p:nvPr>
        </p:nvGraphicFramePr>
        <p:xfrm>
          <a:off x="1838323" y="1690687"/>
          <a:ext cx="9337677" cy="3567111"/>
        </p:xfrm>
        <a:graphic>
          <a:graphicData uri="http://schemas.openxmlformats.org/drawingml/2006/table">
            <a:tbl>
              <a:tblPr/>
              <a:tblGrid>
                <a:gridCol w="1544741">
                  <a:extLst>
                    <a:ext uri="{9D8B030D-6E8A-4147-A177-3AD203B41FA5}">
                      <a16:colId xmlns:a16="http://schemas.microsoft.com/office/drawing/2014/main" val="3526876049"/>
                    </a:ext>
                  </a:extLst>
                </a:gridCol>
                <a:gridCol w="2172343">
                  <a:extLst>
                    <a:ext uri="{9D8B030D-6E8A-4147-A177-3AD203B41FA5}">
                      <a16:colId xmlns:a16="http://schemas.microsoft.com/office/drawing/2014/main" val="814985438"/>
                    </a:ext>
                  </a:extLst>
                </a:gridCol>
                <a:gridCol w="2033505">
                  <a:extLst>
                    <a:ext uri="{9D8B030D-6E8A-4147-A177-3AD203B41FA5}">
                      <a16:colId xmlns:a16="http://schemas.microsoft.com/office/drawing/2014/main" val="928286105"/>
                    </a:ext>
                  </a:extLst>
                </a:gridCol>
                <a:gridCol w="1869267">
                  <a:extLst>
                    <a:ext uri="{9D8B030D-6E8A-4147-A177-3AD203B41FA5}">
                      <a16:colId xmlns:a16="http://schemas.microsoft.com/office/drawing/2014/main" val="3195552043"/>
                    </a:ext>
                  </a:extLst>
                </a:gridCol>
                <a:gridCol w="1717821">
                  <a:extLst>
                    <a:ext uri="{9D8B030D-6E8A-4147-A177-3AD203B41FA5}">
                      <a16:colId xmlns:a16="http://schemas.microsoft.com/office/drawing/2014/main" val="1492164764"/>
                    </a:ext>
                  </a:extLst>
                </a:gridCol>
              </a:tblGrid>
              <a:tr h="287670">
                <a:tc>
                  <a:txBody>
                    <a:bodyPr/>
                    <a:lstStyle/>
                    <a:p>
                      <a:pPr algn="ctr" rtl="0" fontAlgn="b">
                        <a:spcBef>
                          <a:spcPts val="0"/>
                        </a:spcBef>
                        <a:spcAft>
                          <a:spcPts val="0"/>
                        </a:spcAft>
                      </a:pPr>
                      <a:r>
                        <a:rPr lang="en-US" sz="1400" b="1" i="0" u="none" strike="noStrike">
                          <a:solidFill>
                            <a:srgbClr val="000000"/>
                          </a:solidFill>
                          <a:effectLst/>
                          <a:latin typeface="Georgia" panose="02040502050405020303" pitchFamily="18" charset="0"/>
                        </a:rPr>
                        <a:t>Summer 1</a:t>
                      </a:r>
                      <a:endParaRPr lang="en-US" sz="1400">
                        <a:effectLst/>
                      </a:endParaRPr>
                    </a:p>
                  </a:txBody>
                  <a:tcPr marL="25400" marR="25400" marT="25400" marB="2540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b">
                        <a:spcBef>
                          <a:spcPts val="0"/>
                        </a:spcBef>
                        <a:spcAft>
                          <a:spcPts val="0"/>
                        </a:spcAft>
                      </a:pPr>
                      <a:r>
                        <a:rPr lang="en-US" sz="1400" b="1" i="0" u="none" strike="noStrike" dirty="0">
                          <a:solidFill>
                            <a:srgbClr val="000000"/>
                          </a:solidFill>
                          <a:effectLst/>
                          <a:latin typeface="Georgia" panose="02040502050405020303" pitchFamily="18" charset="0"/>
                        </a:rPr>
                        <a:t>Fall 1</a:t>
                      </a:r>
                      <a:endParaRPr lang="en-US" sz="1400" dirty="0">
                        <a:effectLst/>
                      </a:endParaRPr>
                    </a:p>
                  </a:txBody>
                  <a:tcPr marL="25400" marR="25400" marT="25400" marB="2540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b">
                        <a:spcBef>
                          <a:spcPts val="0"/>
                        </a:spcBef>
                        <a:spcAft>
                          <a:spcPts val="0"/>
                        </a:spcAft>
                      </a:pPr>
                      <a:r>
                        <a:rPr lang="en-US" sz="1400" b="1" i="0" u="none" strike="noStrike" dirty="0">
                          <a:solidFill>
                            <a:srgbClr val="000000"/>
                          </a:solidFill>
                          <a:effectLst/>
                          <a:latin typeface="Georgia" panose="02040502050405020303" pitchFamily="18" charset="0"/>
                        </a:rPr>
                        <a:t>Spring 1</a:t>
                      </a:r>
                      <a:endParaRPr lang="en-US" sz="1400" dirty="0">
                        <a:effectLst/>
                      </a:endParaRPr>
                    </a:p>
                  </a:txBody>
                  <a:tcPr marL="25400" marR="25400" marT="25400" marB="2540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b">
                        <a:spcBef>
                          <a:spcPts val="0"/>
                        </a:spcBef>
                        <a:spcAft>
                          <a:spcPts val="0"/>
                        </a:spcAft>
                      </a:pPr>
                      <a:r>
                        <a:rPr lang="en-US" sz="1400" b="1" i="0" u="none" strike="noStrike" dirty="0">
                          <a:solidFill>
                            <a:srgbClr val="000000"/>
                          </a:solidFill>
                          <a:effectLst/>
                          <a:latin typeface="Georgia" panose="02040502050405020303" pitchFamily="18" charset="0"/>
                        </a:rPr>
                        <a:t>Fall 2</a:t>
                      </a:r>
                      <a:endParaRPr lang="en-US" sz="1400" dirty="0">
                        <a:effectLst/>
                      </a:endParaRPr>
                    </a:p>
                  </a:txBody>
                  <a:tcPr marL="25400" marR="25400" marT="25400" marB="2540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b">
                        <a:spcBef>
                          <a:spcPts val="0"/>
                        </a:spcBef>
                        <a:spcAft>
                          <a:spcPts val="0"/>
                        </a:spcAft>
                      </a:pPr>
                      <a:r>
                        <a:rPr lang="en-US" sz="1400" b="1" i="0" u="none" strike="noStrike">
                          <a:solidFill>
                            <a:srgbClr val="000000"/>
                          </a:solidFill>
                          <a:effectLst/>
                          <a:latin typeface="Georgia" panose="02040502050405020303" pitchFamily="18" charset="0"/>
                        </a:rPr>
                        <a:t>Spring 2</a:t>
                      </a:r>
                      <a:endParaRPr lang="en-US" sz="1400">
                        <a:effectLst/>
                      </a:endParaRPr>
                    </a:p>
                  </a:txBody>
                  <a:tcPr marL="25400" marR="25400" marT="25400" marB="2540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8014991"/>
                  </a:ext>
                </a:extLst>
              </a:tr>
              <a:tr h="1582187">
                <a:tc>
                  <a:txBody>
                    <a:bodyPr/>
                    <a:lstStyle/>
                    <a:p>
                      <a:pPr rtl="0" fontAlgn="b">
                        <a:spcBef>
                          <a:spcPts val="0"/>
                        </a:spcBef>
                        <a:spcAft>
                          <a:spcPts val="0"/>
                        </a:spcAft>
                      </a:pPr>
                      <a:r>
                        <a:rPr lang="en-US" sz="1400" b="0" i="1" u="none" strike="noStrike" dirty="0">
                          <a:solidFill>
                            <a:srgbClr val="000000"/>
                          </a:solidFill>
                          <a:effectLst/>
                          <a:latin typeface="Georgia" panose="02040502050405020303" pitchFamily="18" charset="0"/>
                        </a:rPr>
                        <a:t>JOUR501: Fundamentals of Writing and Editing</a:t>
                      </a:r>
                      <a:endParaRPr lang="en-US" sz="1400" dirty="0">
                        <a:effectLst/>
                      </a:endParaRPr>
                    </a:p>
                  </a:txBody>
                  <a:tcPr marL="25400" marR="25400" marT="25400" marB="2540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b">
                        <a:spcBef>
                          <a:spcPts val="0"/>
                        </a:spcBef>
                        <a:spcAft>
                          <a:spcPts val="0"/>
                        </a:spcAft>
                      </a:pPr>
                      <a:r>
                        <a:rPr lang="en-US" sz="1400" b="0" i="0" u="none" strike="noStrike" dirty="0">
                          <a:solidFill>
                            <a:srgbClr val="000000"/>
                          </a:solidFill>
                          <a:effectLst/>
                          <a:latin typeface="Georgia" panose="02040502050405020303" pitchFamily="18" charset="0"/>
                        </a:rPr>
                        <a:t>INFM600: Information Environments</a:t>
                      </a:r>
                      <a:endParaRPr lang="en-US" sz="1400" dirty="0">
                        <a:effectLst/>
                      </a:endParaRPr>
                    </a:p>
                  </a:txBody>
                  <a:tcPr marL="25400" marR="25400" marT="25400" marB="2540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b">
                        <a:spcBef>
                          <a:spcPts val="0"/>
                        </a:spcBef>
                        <a:spcAft>
                          <a:spcPts val="0"/>
                        </a:spcAft>
                      </a:pPr>
                      <a:r>
                        <a:rPr lang="en-US" sz="1400" b="0" i="0" u="none" strike="noStrike">
                          <a:solidFill>
                            <a:srgbClr val="000000"/>
                          </a:solidFill>
                          <a:effectLst/>
                          <a:latin typeface="Georgia" panose="02040502050405020303" pitchFamily="18" charset="0"/>
                        </a:rPr>
                        <a:t>JOUR652: Interactive Design and Development</a:t>
                      </a:r>
                      <a:endParaRPr lang="en-US" sz="1400">
                        <a:effectLst/>
                      </a:endParaRPr>
                    </a:p>
                  </a:txBody>
                  <a:tcPr marL="25400" marR="25400" marT="25400" marB="2540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b">
                        <a:spcBef>
                          <a:spcPts val="0"/>
                        </a:spcBef>
                        <a:spcAft>
                          <a:spcPts val="0"/>
                        </a:spcAft>
                      </a:pPr>
                      <a:r>
                        <a:rPr lang="en-US" sz="1400" b="0" i="0" u="none" strike="noStrike">
                          <a:solidFill>
                            <a:srgbClr val="000000"/>
                          </a:solidFill>
                          <a:effectLst/>
                          <a:latin typeface="Georgia" panose="02040502050405020303" pitchFamily="18" charset="0"/>
                        </a:rPr>
                        <a:t>JOUR702: Journalism Law and Ethics</a:t>
                      </a:r>
                      <a:endParaRPr lang="en-US" sz="1400">
                        <a:effectLst/>
                      </a:endParaRPr>
                    </a:p>
                  </a:txBody>
                  <a:tcPr marL="25400" marR="25400" marT="25400" marB="2540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b">
                        <a:spcBef>
                          <a:spcPts val="0"/>
                        </a:spcBef>
                        <a:spcAft>
                          <a:spcPts val="0"/>
                        </a:spcAft>
                      </a:pPr>
                      <a:r>
                        <a:rPr lang="en-US" sz="1400" b="0" i="0" u="none" strike="noStrike">
                          <a:solidFill>
                            <a:srgbClr val="000000"/>
                          </a:solidFill>
                          <a:effectLst/>
                          <a:latin typeface="Georgia" panose="02040502050405020303" pitchFamily="18" charset="0"/>
                        </a:rPr>
                        <a:t>JOUR625: Advanced Capital News Bureau (6 credits) or other approved capstone</a:t>
                      </a:r>
                      <a:endParaRPr lang="en-US" sz="1400">
                        <a:effectLst/>
                      </a:endParaRPr>
                    </a:p>
                  </a:txBody>
                  <a:tcPr marL="25400" marR="25400" marT="25400" marB="2540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8290537"/>
                  </a:ext>
                </a:extLst>
              </a:tr>
              <a:tr h="848627">
                <a:tc>
                  <a:txBody>
                    <a:bodyPr/>
                    <a:lstStyle/>
                    <a:p>
                      <a:pPr fontAlgn="b"/>
                      <a:r>
                        <a:rPr lang="en-US" sz="1400">
                          <a:effectLst/>
                        </a:rPr>
                        <a:t/>
                      </a:r>
                      <a:br>
                        <a:rPr lang="en-US" sz="1400">
                          <a:effectLst/>
                        </a:rPr>
                      </a:br>
                      <a:endParaRPr lang="en-US" sz="1400">
                        <a:effectLst/>
                      </a:endParaRPr>
                    </a:p>
                  </a:txBody>
                  <a:tcPr marL="25400" marR="25400" marT="25400" marB="2540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b">
                        <a:spcBef>
                          <a:spcPts val="0"/>
                        </a:spcBef>
                        <a:spcAft>
                          <a:spcPts val="0"/>
                        </a:spcAft>
                      </a:pPr>
                      <a:r>
                        <a:rPr lang="en-US" sz="1400" b="0" i="0" u="none" strike="noStrike">
                          <a:solidFill>
                            <a:srgbClr val="000000"/>
                          </a:solidFill>
                          <a:effectLst/>
                          <a:latin typeface="Georgia" panose="02040502050405020303" pitchFamily="18" charset="0"/>
                        </a:rPr>
                        <a:t>JOUR772: Data Journalism</a:t>
                      </a:r>
                      <a:endParaRPr lang="en-US" sz="1400">
                        <a:effectLst/>
                      </a:endParaRPr>
                    </a:p>
                  </a:txBody>
                  <a:tcPr marL="25400" marR="25400" marT="25400" marB="2540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b">
                        <a:spcBef>
                          <a:spcPts val="0"/>
                        </a:spcBef>
                        <a:spcAft>
                          <a:spcPts val="0"/>
                        </a:spcAft>
                      </a:pPr>
                      <a:r>
                        <a:rPr lang="en-US" sz="1400" b="0" i="0" u="none" strike="noStrike">
                          <a:solidFill>
                            <a:srgbClr val="000000"/>
                          </a:solidFill>
                          <a:effectLst/>
                          <a:latin typeface="Georgia" panose="02040502050405020303" pitchFamily="18" charset="0"/>
                        </a:rPr>
                        <a:t>INST616 Open Source Intelligence</a:t>
                      </a:r>
                      <a:endParaRPr lang="en-US" sz="1400">
                        <a:effectLst/>
                      </a:endParaRPr>
                    </a:p>
                  </a:txBody>
                  <a:tcPr marL="25400" marR="25400" marT="25400" marB="2540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b">
                        <a:spcBef>
                          <a:spcPts val="0"/>
                        </a:spcBef>
                        <a:spcAft>
                          <a:spcPts val="0"/>
                        </a:spcAft>
                      </a:pPr>
                      <a:r>
                        <a:rPr lang="en-US" sz="1400" b="0" i="0" u="none" strike="noStrike">
                          <a:solidFill>
                            <a:srgbClr val="000000"/>
                          </a:solidFill>
                          <a:effectLst/>
                          <a:latin typeface="Georgia" panose="02040502050405020303" pitchFamily="18" charset="0"/>
                        </a:rPr>
                        <a:t>INST737: Introduction to Data Science</a:t>
                      </a:r>
                      <a:endParaRPr lang="en-US" sz="1400">
                        <a:effectLst/>
                      </a:endParaRPr>
                    </a:p>
                  </a:txBody>
                  <a:tcPr marL="25400" marR="25400" marT="25400" marB="2540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rowSpan="2">
                  <a:txBody>
                    <a:bodyPr/>
                    <a:lstStyle/>
                    <a:p>
                      <a:pPr rtl="0" fontAlgn="ctr">
                        <a:spcBef>
                          <a:spcPts val="0"/>
                        </a:spcBef>
                        <a:spcAft>
                          <a:spcPts val="0"/>
                        </a:spcAft>
                      </a:pPr>
                      <a:r>
                        <a:rPr lang="en-US" sz="1400" b="0" i="0" u="none" strike="noStrike">
                          <a:solidFill>
                            <a:srgbClr val="000000"/>
                          </a:solidFill>
                          <a:effectLst/>
                          <a:latin typeface="Georgia" panose="02040502050405020303" pitchFamily="18" charset="0"/>
                        </a:rPr>
                        <a:t>INST762 Visual Analytics</a:t>
                      </a:r>
                      <a:endParaRPr lang="en-US" sz="1400">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8108072"/>
                  </a:ext>
                </a:extLst>
              </a:tr>
              <a:tr h="848627">
                <a:tc>
                  <a:txBody>
                    <a:bodyPr/>
                    <a:lstStyle/>
                    <a:p>
                      <a:pPr fontAlgn="b"/>
                      <a:r>
                        <a:rPr lang="en-US" sz="1400">
                          <a:effectLst/>
                        </a:rPr>
                        <a:t/>
                      </a:r>
                      <a:br>
                        <a:rPr lang="en-US" sz="1400">
                          <a:effectLst/>
                        </a:rPr>
                      </a:br>
                      <a:endParaRPr lang="en-US" sz="1400">
                        <a:effectLst/>
                      </a:endParaRPr>
                    </a:p>
                  </a:txBody>
                  <a:tcPr marL="25400" marR="25400" marT="25400" marB="2540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b"/>
                      <a:r>
                        <a:rPr lang="en-US" sz="1400">
                          <a:effectLst/>
                        </a:rPr>
                        <a:t/>
                      </a:r>
                      <a:br>
                        <a:rPr lang="en-US" sz="1400">
                          <a:effectLst/>
                        </a:rPr>
                      </a:br>
                      <a:endParaRPr lang="en-US" sz="1400">
                        <a:effectLst/>
                      </a:endParaRPr>
                    </a:p>
                  </a:txBody>
                  <a:tcPr marL="25400" marR="25400" marT="25400" marB="2540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b"/>
                      <a:r>
                        <a:rPr lang="en-US" sz="1400">
                          <a:effectLst/>
                        </a:rPr>
                        <a:t/>
                      </a:r>
                      <a:br>
                        <a:rPr lang="en-US" sz="1400">
                          <a:effectLst/>
                        </a:rPr>
                      </a:br>
                      <a:endParaRPr lang="en-US" sz="1400">
                        <a:effectLst/>
                      </a:endParaRPr>
                    </a:p>
                  </a:txBody>
                  <a:tcPr marL="25400" marR="25400" marT="25400" marB="2540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b"/>
                      <a:r>
                        <a:rPr lang="en-US" sz="1400" dirty="0">
                          <a:effectLst/>
                        </a:rPr>
                        <a:t/>
                      </a:r>
                      <a:br>
                        <a:rPr lang="en-US" sz="1400" dirty="0">
                          <a:effectLst/>
                        </a:rPr>
                      </a:br>
                      <a:endParaRPr lang="en-US" sz="1400" dirty="0">
                        <a:effectLst/>
                      </a:endParaRPr>
                    </a:p>
                  </a:txBody>
                  <a:tcPr marL="25400" marR="25400" marT="25400" marB="2540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419036290"/>
                  </a:ext>
                </a:extLst>
              </a:tr>
            </a:tbl>
          </a:graphicData>
        </a:graphic>
      </p:graphicFrame>
      <p:sp>
        <p:nvSpPr>
          <p:cNvPr id="4" name="Slide Number Placeholder 3">
            <a:extLst>
              <a:ext uri="{FF2B5EF4-FFF2-40B4-BE49-F238E27FC236}">
                <a16:creationId xmlns:a16="http://schemas.microsoft.com/office/drawing/2014/main" id="{CEC92381-A124-F840-AB02-6C8156750236}"/>
              </a:ext>
            </a:extLst>
          </p:cNvPr>
          <p:cNvSpPr>
            <a:spLocks noGrp="1"/>
          </p:cNvSpPr>
          <p:nvPr>
            <p:ph type="sldNum" sz="quarter" idx="4294967295"/>
          </p:nvPr>
        </p:nvSpPr>
        <p:spPr/>
        <p:txBody>
          <a:bodyPr/>
          <a:lstStyle/>
          <a:p>
            <a:fld id="{4A9467E2-CFEE-1D48-AF99-755B10CF5493}" type="slidenum">
              <a:rPr lang="en-US" smtClean="0"/>
              <a:t>10</a:t>
            </a:fld>
            <a:endParaRPr lang="en-US"/>
          </a:p>
        </p:txBody>
      </p:sp>
      <p:sp>
        <p:nvSpPr>
          <p:cNvPr id="6" name="Rectangle 1">
            <a:extLst>
              <a:ext uri="{FF2B5EF4-FFF2-40B4-BE49-F238E27FC236}">
                <a16:creationId xmlns:a16="http://schemas.microsoft.com/office/drawing/2014/main" id="{CCB218B4-2FA6-6945-B704-8F44B5B9523B}"/>
              </a:ext>
            </a:extLst>
          </p:cNvPr>
          <p:cNvSpPr>
            <a:spLocks noChangeArrowheads="1"/>
          </p:cNvSpPr>
          <p:nvPr/>
        </p:nvSpPr>
        <p:spPr bwMode="auto">
          <a:xfrm>
            <a:off x="-2519362" y="-116630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326935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DA1DB-4A9F-C049-8EE4-2BBDFAB30671}"/>
              </a:ext>
            </a:extLst>
          </p:cNvPr>
          <p:cNvSpPr>
            <a:spLocks noGrp="1"/>
          </p:cNvSpPr>
          <p:nvPr>
            <p:ph type="title"/>
          </p:nvPr>
        </p:nvSpPr>
        <p:spPr/>
        <p:txBody>
          <a:bodyPr/>
          <a:lstStyle/>
          <a:p>
            <a:r>
              <a:rPr lang="en-US" dirty="0"/>
              <a:t>Approvals</a:t>
            </a:r>
          </a:p>
        </p:txBody>
      </p:sp>
      <p:sp>
        <p:nvSpPr>
          <p:cNvPr id="3" name="Content Placeholder 2">
            <a:extLst>
              <a:ext uri="{FF2B5EF4-FFF2-40B4-BE49-F238E27FC236}">
                <a16:creationId xmlns:a16="http://schemas.microsoft.com/office/drawing/2014/main" id="{51BCC4FF-63F1-6C49-A70B-35D3567E00FC}"/>
              </a:ext>
            </a:extLst>
          </p:cNvPr>
          <p:cNvSpPr>
            <a:spLocks noGrp="1"/>
          </p:cNvSpPr>
          <p:nvPr>
            <p:ph idx="1"/>
          </p:nvPr>
        </p:nvSpPr>
        <p:spPr/>
        <p:txBody>
          <a:bodyPr>
            <a:normAutofit fontScale="92500" lnSpcReduction="20000"/>
          </a:bodyPr>
          <a:lstStyle/>
          <a:p>
            <a:r>
              <a:rPr lang="en-US" dirty="0"/>
              <a:t>MIM Committee approval in early November</a:t>
            </a:r>
          </a:p>
          <a:p>
            <a:r>
              <a:rPr lang="en-US" dirty="0"/>
              <a:t>College of Journalism PCC/Master’s Committee approval in early November</a:t>
            </a:r>
          </a:p>
          <a:p>
            <a:r>
              <a:rPr lang="en-US" dirty="0"/>
              <a:t>iSchool PCC approval November 20</a:t>
            </a:r>
          </a:p>
          <a:p>
            <a:r>
              <a:rPr lang="en-US" dirty="0"/>
              <a:t>College of Journalism Assembly approval December 2</a:t>
            </a:r>
          </a:p>
          <a:p>
            <a:r>
              <a:rPr lang="en-US" dirty="0"/>
              <a:t>iSchool Assembly …</a:t>
            </a:r>
          </a:p>
          <a:p>
            <a:r>
              <a:rPr lang="en-US" dirty="0"/>
              <a:t>Actively participate:</a:t>
            </a:r>
          </a:p>
          <a:p>
            <a:pPr lvl="1"/>
            <a:r>
              <a:rPr lang="en-US" dirty="0"/>
              <a:t>Recommend individuals for an advisory board</a:t>
            </a:r>
          </a:p>
          <a:p>
            <a:pPr lvl="1"/>
            <a:r>
              <a:rPr lang="en-US" dirty="0"/>
              <a:t>Suggest hands-on projects</a:t>
            </a:r>
          </a:p>
          <a:p>
            <a:pPr lvl="1"/>
            <a:r>
              <a:rPr lang="en-US" dirty="0"/>
              <a:t>Teach a class!</a:t>
            </a:r>
          </a:p>
        </p:txBody>
      </p:sp>
      <p:sp>
        <p:nvSpPr>
          <p:cNvPr id="4" name="Slide Number Placeholder 3">
            <a:extLst>
              <a:ext uri="{FF2B5EF4-FFF2-40B4-BE49-F238E27FC236}">
                <a16:creationId xmlns:a16="http://schemas.microsoft.com/office/drawing/2014/main" id="{72A37C08-B8F9-8B4E-8E5C-C179F9E00FD0}"/>
              </a:ext>
            </a:extLst>
          </p:cNvPr>
          <p:cNvSpPr>
            <a:spLocks noGrp="1"/>
          </p:cNvSpPr>
          <p:nvPr>
            <p:ph type="sldNum" sz="quarter" idx="4294967295"/>
          </p:nvPr>
        </p:nvSpPr>
        <p:spPr/>
        <p:txBody>
          <a:bodyPr/>
          <a:lstStyle/>
          <a:p>
            <a:fld id="{4A9467E2-CFEE-1D48-AF99-755B10CF5493}" type="slidenum">
              <a:rPr lang="en-US" smtClean="0"/>
              <a:t>11</a:t>
            </a:fld>
            <a:endParaRPr lang="en-US"/>
          </a:p>
        </p:txBody>
      </p:sp>
    </p:spTree>
    <p:extLst>
      <p:ext uri="{BB962C8B-B14F-4D97-AF65-F5344CB8AC3E}">
        <p14:creationId xmlns:p14="http://schemas.microsoft.com/office/powerpoint/2010/main" val="30794089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981C1-7FBC-8B4C-B501-38D80F8991B7}"/>
              </a:ext>
            </a:extLst>
          </p:cNvPr>
          <p:cNvSpPr>
            <a:spLocks noGrp="1"/>
          </p:cNvSpPr>
          <p:nvPr>
            <p:ph type="title"/>
          </p:nvPr>
        </p:nvSpPr>
        <p:spPr/>
        <p:txBody>
          <a:bodyPr/>
          <a:lstStyle/>
          <a:p>
            <a:pPr>
              <a:spcBef>
                <a:spcPts val="0"/>
              </a:spcBef>
            </a:pPr>
            <a:r>
              <a:rPr lang="en-US" dirty="0"/>
              <a:t>Questions?</a:t>
            </a:r>
          </a:p>
        </p:txBody>
      </p:sp>
      <p:sp>
        <p:nvSpPr>
          <p:cNvPr id="3" name="Content Placeholder 2">
            <a:extLst>
              <a:ext uri="{FF2B5EF4-FFF2-40B4-BE49-F238E27FC236}">
                <a16:creationId xmlns:a16="http://schemas.microsoft.com/office/drawing/2014/main" id="{0AB21E13-CC27-EC4F-A891-AC84D1F778DE}"/>
              </a:ext>
            </a:extLst>
          </p:cNvPr>
          <p:cNvSpPr>
            <a:spLocks noGrp="1"/>
          </p:cNvSpPr>
          <p:nvPr>
            <p:ph idx="1"/>
          </p:nvPr>
        </p:nvSpPr>
        <p:spPr/>
        <p:txBody>
          <a:bodyPr/>
          <a:lstStyle/>
          <a:p>
            <a:r>
              <a:rPr lang="en-US" dirty="0"/>
              <a:t>Additional questions? </a:t>
            </a:r>
          </a:p>
          <a:p>
            <a:r>
              <a:rPr lang="en-US" dirty="0"/>
              <a:t>Email </a:t>
            </a:r>
            <a:r>
              <a:rPr lang="en-US" dirty="0" err="1"/>
              <a:t>dloshin@umd.edu</a:t>
            </a:r>
            <a:endParaRPr lang="en-US" dirty="0"/>
          </a:p>
        </p:txBody>
      </p:sp>
      <p:sp>
        <p:nvSpPr>
          <p:cNvPr id="4" name="Slide Number Placeholder 3">
            <a:extLst>
              <a:ext uri="{FF2B5EF4-FFF2-40B4-BE49-F238E27FC236}">
                <a16:creationId xmlns:a16="http://schemas.microsoft.com/office/drawing/2014/main" id="{17F029AD-B598-B040-AFEC-6627D4D25177}"/>
              </a:ext>
            </a:extLst>
          </p:cNvPr>
          <p:cNvSpPr>
            <a:spLocks noGrp="1"/>
          </p:cNvSpPr>
          <p:nvPr>
            <p:ph type="sldNum" sz="quarter" idx="4294967295"/>
          </p:nvPr>
        </p:nvSpPr>
        <p:spPr/>
        <p:txBody>
          <a:bodyPr/>
          <a:lstStyle/>
          <a:p>
            <a:fld id="{4A9467E2-CFEE-1D48-AF99-755B10CF5493}" type="slidenum">
              <a:rPr lang="en-US" smtClean="0"/>
              <a:t>12</a:t>
            </a:fld>
            <a:endParaRPr lang="en-US"/>
          </a:p>
        </p:txBody>
      </p:sp>
    </p:spTree>
    <p:extLst>
      <p:ext uri="{BB962C8B-B14F-4D97-AF65-F5344CB8AC3E}">
        <p14:creationId xmlns:p14="http://schemas.microsoft.com/office/powerpoint/2010/main" val="3441081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t>Expanding College Advisory Committee </a:t>
            </a:r>
            <a:r>
              <a:rPr lang="en-US" sz="4000" dirty="0" smtClean="0"/>
              <a:t>Representation</a:t>
            </a:r>
            <a:endParaRPr lang="en-US" sz="4000" dirty="0"/>
          </a:p>
        </p:txBody>
      </p:sp>
      <p:sp>
        <p:nvSpPr>
          <p:cNvPr id="3" name="Subtitle 2"/>
          <p:cNvSpPr>
            <a:spLocks noGrp="1"/>
          </p:cNvSpPr>
          <p:nvPr>
            <p:ph type="subTitle" idx="1"/>
          </p:nvPr>
        </p:nvSpPr>
        <p:spPr/>
        <p:txBody>
          <a:bodyPr/>
          <a:lstStyle/>
          <a:p>
            <a:r>
              <a:rPr lang="en-US" dirty="0" smtClean="0"/>
              <a:t>Caro/Andy</a:t>
            </a:r>
            <a:endParaRPr lang="en-US" dirty="0"/>
          </a:p>
        </p:txBody>
      </p:sp>
    </p:spTree>
    <p:extLst>
      <p:ext uri="{BB962C8B-B14F-4D97-AF65-F5344CB8AC3E}">
        <p14:creationId xmlns:p14="http://schemas.microsoft.com/office/powerpoint/2010/main" val="25620044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
          <p:cNvSpPr txBox="1"/>
          <p:nvPr/>
        </p:nvSpPr>
        <p:spPr>
          <a:xfrm>
            <a:off x="1995542" y="1603352"/>
            <a:ext cx="9686400" cy="900206"/>
          </a:xfrm>
          <a:prstGeom prst="rect">
            <a:avLst/>
          </a:prstGeom>
          <a:noFill/>
          <a:ln>
            <a:noFill/>
          </a:ln>
        </p:spPr>
        <p:txBody>
          <a:bodyPr spcFirstLastPara="1" wrap="square" lIns="91425" tIns="45700" rIns="91425" bIns="45700" anchor="t" anchorCtr="0">
            <a:spAutoFit/>
          </a:bodyPr>
          <a:lstStyle/>
          <a:p>
            <a:pPr marL="0" marR="0" lvl="0" indent="0" algn="ctr" rtl="0">
              <a:spcBef>
                <a:spcPts val="1500"/>
              </a:spcBef>
              <a:spcAft>
                <a:spcPts val="0"/>
              </a:spcAft>
              <a:buNone/>
            </a:pPr>
            <a:r>
              <a:rPr lang="en-US" sz="4000" b="1" dirty="0">
                <a:solidFill>
                  <a:schemeClr val="dk1"/>
                </a:solidFill>
                <a:latin typeface="Calibri"/>
                <a:ea typeface="Calibri"/>
                <a:cs typeface="Calibri"/>
                <a:sym typeface="Calibri"/>
              </a:rPr>
              <a:t>College Advisory Committee</a:t>
            </a:r>
            <a:endParaRPr sz="4000" b="1" dirty="0">
              <a:solidFill>
                <a:schemeClr val="dk1"/>
              </a:solidFill>
              <a:latin typeface="Calibri"/>
              <a:ea typeface="Calibri"/>
              <a:cs typeface="Calibri"/>
              <a:sym typeface="Calibri"/>
            </a:endParaRPr>
          </a:p>
        </p:txBody>
      </p:sp>
      <p:sp>
        <p:nvSpPr>
          <p:cNvPr id="2" name="TextBox 1">
            <a:extLst>
              <a:ext uri="{FF2B5EF4-FFF2-40B4-BE49-F238E27FC236}">
                <a16:creationId xmlns:a16="http://schemas.microsoft.com/office/drawing/2014/main" id="{97665344-B174-3E4A-9591-6339A9298E76}"/>
              </a:ext>
            </a:extLst>
          </p:cNvPr>
          <p:cNvSpPr txBox="1"/>
          <p:nvPr/>
        </p:nvSpPr>
        <p:spPr>
          <a:xfrm>
            <a:off x="2193610" y="4354442"/>
            <a:ext cx="9290265" cy="584775"/>
          </a:xfrm>
          <a:prstGeom prst="rect">
            <a:avLst/>
          </a:prstGeom>
          <a:noFill/>
        </p:spPr>
        <p:txBody>
          <a:bodyPr wrap="square" rtlCol="0">
            <a:spAutoFit/>
          </a:bodyPr>
          <a:lstStyle/>
          <a:p>
            <a:r>
              <a:rPr lang="en-US" sz="3200" dirty="0"/>
              <a:t>Caro Williams-Pierce &amp; Andy Fellows (co-chairs)</a:t>
            </a:r>
          </a:p>
        </p:txBody>
      </p:sp>
    </p:spTree>
    <p:extLst>
      <p:ext uri="{BB962C8B-B14F-4D97-AF65-F5344CB8AC3E}">
        <p14:creationId xmlns:p14="http://schemas.microsoft.com/office/powerpoint/2010/main" val="32967440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
          <p:cNvSpPr txBox="1"/>
          <p:nvPr/>
        </p:nvSpPr>
        <p:spPr>
          <a:xfrm>
            <a:off x="1995543" y="201882"/>
            <a:ext cx="9686400" cy="900206"/>
          </a:xfrm>
          <a:prstGeom prst="rect">
            <a:avLst/>
          </a:prstGeom>
          <a:noFill/>
          <a:ln>
            <a:noFill/>
          </a:ln>
        </p:spPr>
        <p:txBody>
          <a:bodyPr spcFirstLastPara="1" wrap="square" lIns="91425" tIns="45700" rIns="91425" bIns="45700" anchor="t" anchorCtr="0">
            <a:spAutoFit/>
          </a:bodyPr>
          <a:lstStyle/>
          <a:p>
            <a:pPr marL="0" marR="0" lvl="0" indent="0" algn="ctr" rtl="0">
              <a:spcBef>
                <a:spcPts val="1500"/>
              </a:spcBef>
              <a:spcAft>
                <a:spcPts val="0"/>
              </a:spcAft>
              <a:buNone/>
            </a:pPr>
            <a:r>
              <a:rPr lang="en-US" sz="4000" b="1" dirty="0">
                <a:solidFill>
                  <a:schemeClr val="dk1"/>
                </a:solidFill>
                <a:latin typeface="Calibri"/>
                <a:ea typeface="Calibri"/>
                <a:cs typeface="Calibri"/>
                <a:sym typeface="Calibri"/>
              </a:rPr>
              <a:t>College Advisory Committee</a:t>
            </a:r>
            <a:endParaRPr sz="4000" b="1" dirty="0">
              <a:solidFill>
                <a:schemeClr val="dk1"/>
              </a:solidFill>
              <a:latin typeface="Calibri"/>
              <a:ea typeface="Calibri"/>
              <a:cs typeface="Calibri"/>
              <a:sym typeface="Calibri"/>
            </a:endParaRPr>
          </a:p>
        </p:txBody>
      </p:sp>
      <p:sp>
        <p:nvSpPr>
          <p:cNvPr id="2" name="TextBox 1">
            <a:extLst>
              <a:ext uri="{FF2B5EF4-FFF2-40B4-BE49-F238E27FC236}">
                <a16:creationId xmlns:a16="http://schemas.microsoft.com/office/drawing/2014/main" id="{97665344-B174-3E4A-9591-6339A9298E76}"/>
              </a:ext>
            </a:extLst>
          </p:cNvPr>
          <p:cNvSpPr txBox="1"/>
          <p:nvPr/>
        </p:nvSpPr>
        <p:spPr>
          <a:xfrm>
            <a:off x="2391678" y="1257951"/>
            <a:ext cx="8894130" cy="3539430"/>
          </a:xfrm>
          <a:prstGeom prst="rect">
            <a:avLst/>
          </a:prstGeom>
          <a:noFill/>
        </p:spPr>
        <p:txBody>
          <a:bodyPr wrap="square" rtlCol="0">
            <a:spAutoFit/>
          </a:bodyPr>
          <a:lstStyle/>
          <a:p>
            <a:r>
              <a:rPr lang="en-US" sz="3200" dirty="0"/>
              <a:t>The Committee shall consult, at least once a semester*, with the Dean on matters of interest and concern to the College, including decisions regarding budgets and facility planning. </a:t>
            </a:r>
          </a:p>
          <a:p>
            <a:endParaRPr lang="en-US" sz="3200" dirty="0"/>
          </a:p>
          <a:p>
            <a:r>
              <a:rPr lang="en-US" sz="3200" dirty="0"/>
              <a:t>The Committee shall report at least once a semester to the College Assembly.</a:t>
            </a:r>
          </a:p>
        </p:txBody>
      </p:sp>
      <p:sp>
        <p:nvSpPr>
          <p:cNvPr id="3" name="TextBox 2">
            <a:extLst>
              <a:ext uri="{FF2B5EF4-FFF2-40B4-BE49-F238E27FC236}">
                <a16:creationId xmlns:a16="http://schemas.microsoft.com/office/drawing/2014/main" id="{7F7FEA36-EC91-8A41-879B-457720AEA77C}"/>
              </a:ext>
            </a:extLst>
          </p:cNvPr>
          <p:cNvSpPr txBox="1"/>
          <p:nvPr/>
        </p:nvSpPr>
        <p:spPr>
          <a:xfrm>
            <a:off x="3487674" y="5237018"/>
            <a:ext cx="6702137" cy="461665"/>
          </a:xfrm>
          <a:prstGeom prst="rect">
            <a:avLst/>
          </a:prstGeom>
          <a:noFill/>
        </p:spPr>
        <p:txBody>
          <a:bodyPr wrap="square" rtlCol="0">
            <a:spAutoFit/>
          </a:bodyPr>
          <a:lstStyle/>
          <a:p>
            <a:r>
              <a:rPr lang="en-US" sz="2400" i="1" dirty="0"/>
              <a:t>* More frequently in times of COVID, apparently</a:t>
            </a:r>
          </a:p>
        </p:txBody>
      </p:sp>
    </p:spTree>
    <p:extLst>
      <p:ext uri="{BB962C8B-B14F-4D97-AF65-F5344CB8AC3E}">
        <p14:creationId xmlns:p14="http://schemas.microsoft.com/office/powerpoint/2010/main" val="4603879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
          <p:cNvSpPr txBox="1"/>
          <p:nvPr/>
        </p:nvSpPr>
        <p:spPr>
          <a:xfrm>
            <a:off x="1995543" y="201882"/>
            <a:ext cx="9686400" cy="900206"/>
          </a:xfrm>
          <a:prstGeom prst="rect">
            <a:avLst/>
          </a:prstGeom>
          <a:noFill/>
          <a:ln>
            <a:noFill/>
          </a:ln>
        </p:spPr>
        <p:txBody>
          <a:bodyPr spcFirstLastPara="1" wrap="square" lIns="91425" tIns="45700" rIns="91425" bIns="45700" anchor="t" anchorCtr="0">
            <a:spAutoFit/>
          </a:bodyPr>
          <a:lstStyle/>
          <a:p>
            <a:pPr marL="0" marR="0" lvl="0" indent="0" algn="ctr" rtl="0">
              <a:spcBef>
                <a:spcPts val="1500"/>
              </a:spcBef>
              <a:spcAft>
                <a:spcPts val="0"/>
              </a:spcAft>
              <a:buNone/>
            </a:pPr>
            <a:r>
              <a:rPr lang="en-US" sz="4000" b="1" dirty="0">
                <a:solidFill>
                  <a:schemeClr val="dk1"/>
                </a:solidFill>
                <a:latin typeface="Calibri"/>
                <a:ea typeface="Calibri"/>
                <a:cs typeface="Calibri"/>
                <a:sym typeface="Calibri"/>
              </a:rPr>
              <a:t>College Advisory Committee</a:t>
            </a:r>
            <a:endParaRPr sz="4000" b="1" dirty="0">
              <a:solidFill>
                <a:schemeClr val="dk1"/>
              </a:solidFill>
              <a:latin typeface="Calibri"/>
              <a:ea typeface="Calibri"/>
              <a:cs typeface="Calibri"/>
              <a:sym typeface="Calibri"/>
            </a:endParaRPr>
          </a:p>
        </p:txBody>
      </p:sp>
      <p:sp>
        <p:nvSpPr>
          <p:cNvPr id="2" name="TextBox 1">
            <a:extLst>
              <a:ext uri="{FF2B5EF4-FFF2-40B4-BE49-F238E27FC236}">
                <a16:creationId xmlns:a16="http://schemas.microsoft.com/office/drawing/2014/main" id="{97665344-B174-3E4A-9591-6339A9298E76}"/>
              </a:ext>
            </a:extLst>
          </p:cNvPr>
          <p:cNvSpPr txBox="1"/>
          <p:nvPr/>
        </p:nvSpPr>
        <p:spPr>
          <a:xfrm>
            <a:off x="2391678" y="1257951"/>
            <a:ext cx="8894130" cy="4031873"/>
          </a:xfrm>
          <a:prstGeom prst="rect">
            <a:avLst/>
          </a:prstGeom>
          <a:noFill/>
        </p:spPr>
        <p:txBody>
          <a:bodyPr wrap="square" rtlCol="0">
            <a:spAutoFit/>
          </a:bodyPr>
          <a:lstStyle/>
          <a:p>
            <a:pPr marL="457200" indent="-457200">
              <a:buFont typeface="Arial" panose="020B0604020202020204" pitchFamily="34" charset="0"/>
              <a:buChar char="•"/>
            </a:pPr>
            <a:r>
              <a:rPr lang="en-US" sz="3200" dirty="0"/>
              <a:t>Have questions, concerns, ideas that you want to share with the </a:t>
            </a:r>
            <a:r>
              <a:rPr lang="en-US" sz="3200" dirty="0" err="1"/>
              <a:t>iSchool</a:t>
            </a:r>
            <a:r>
              <a:rPr lang="en-US" sz="3200" dirty="0"/>
              <a:t>? </a:t>
            </a:r>
          </a:p>
          <a:p>
            <a:endParaRPr lang="en-US" sz="3200" dirty="0"/>
          </a:p>
          <a:p>
            <a:pPr marL="457200" indent="-457200">
              <a:buFont typeface="Arial" panose="020B0604020202020204" pitchFamily="34" charset="0"/>
              <a:buChar char="•"/>
            </a:pPr>
            <a:r>
              <a:rPr lang="en-US" sz="3200" dirty="0"/>
              <a:t>Want to get feedback on your own committee’s work-in-progress?</a:t>
            </a:r>
          </a:p>
          <a:p>
            <a:endParaRPr lang="en-US" sz="3200" dirty="0"/>
          </a:p>
          <a:p>
            <a:pPr marL="457200" indent="-457200">
              <a:buFont typeface="Arial" panose="020B0604020202020204" pitchFamily="34" charset="0"/>
              <a:buChar char="•"/>
            </a:pPr>
            <a:r>
              <a:rPr lang="en-US" sz="3200" dirty="0"/>
              <a:t>Want to make sure the </a:t>
            </a:r>
            <a:r>
              <a:rPr lang="en-US" sz="3200" dirty="0" err="1"/>
              <a:t>iSchool</a:t>
            </a:r>
            <a:r>
              <a:rPr lang="en-US" sz="3200" dirty="0"/>
              <a:t> knows what your committee is working on?</a:t>
            </a:r>
          </a:p>
        </p:txBody>
      </p:sp>
      <p:sp>
        <p:nvSpPr>
          <p:cNvPr id="4" name="TextBox 3">
            <a:extLst>
              <a:ext uri="{FF2B5EF4-FFF2-40B4-BE49-F238E27FC236}">
                <a16:creationId xmlns:a16="http://schemas.microsoft.com/office/drawing/2014/main" id="{83A5EE90-30FE-3E4A-AB5A-83103B9205A7}"/>
              </a:ext>
            </a:extLst>
          </p:cNvPr>
          <p:cNvSpPr txBox="1"/>
          <p:nvPr/>
        </p:nvSpPr>
        <p:spPr>
          <a:xfrm rot="521565">
            <a:off x="1558636" y="320042"/>
            <a:ext cx="2618509" cy="523220"/>
          </a:xfrm>
          <a:prstGeom prst="rect">
            <a:avLst/>
          </a:prstGeom>
          <a:noFill/>
        </p:spPr>
        <p:txBody>
          <a:bodyPr wrap="square" rtlCol="0">
            <a:spAutoFit/>
          </a:bodyPr>
          <a:lstStyle/>
          <a:p>
            <a:r>
              <a:rPr lang="en-US" sz="2800" i="1" dirty="0">
                <a:solidFill>
                  <a:srgbClr val="C00000"/>
                </a:solidFill>
              </a:rPr>
              <a:t>What can the</a:t>
            </a:r>
          </a:p>
        </p:txBody>
      </p:sp>
      <p:sp>
        <p:nvSpPr>
          <p:cNvPr id="6" name="TextBox 5">
            <a:extLst>
              <a:ext uri="{FF2B5EF4-FFF2-40B4-BE49-F238E27FC236}">
                <a16:creationId xmlns:a16="http://schemas.microsoft.com/office/drawing/2014/main" id="{593D4CEF-AE2B-E34D-B490-7E63BD034414}"/>
              </a:ext>
            </a:extLst>
          </p:cNvPr>
          <p:cNvSpPr txBox="1"/>
          <p:nvPr/>
        </p:nvSpPr>
        <p:spPr>
          <a:xfrm rot="20537629">
            <a:off x="9774382" y="129114"/>
            <a:ext cx="2618509" cy="523220"/>
          </a:xfrm>
          <a:prstGeom prst="rect">
            <a:avLst/>
          </a:prstGeom>
          <a:noFill/>
        </p:spPr>
        <p:txBody>
          <a:bodyPr wrap="square" rtlCol="0">
            <a:spAutoFit/>
          </a:bodyPr>
          <a:lstStyle/>
          <a:p>
            <a:r>
              <a:rPr lang="en-US" sz="2800" i="1" dirty="0">
                <a:solidFill>
                  <a:srgbClr val="C00000"/>
                </a:solidFill>
              </a:rPr>
              <a:t>do for YOU?</a:t>
            </a:r>
          </a:p>
        </p:txBody>
      </p:sp>
    </p:spTree>
    <p:extLst>
      <p:ext uri="{BB962C8B-B14F-4D97-AF65-F5344CB8AC3E}">
        <p14:creationId xmlns:p14="http://schemas.microsoft.com/office/powerpoint/2010/main" val="29567506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3" name="Google Shape;54;p1">
            <a:extLst>
              <a:ext uri="{FF2B5EF4-FFF2-40B4-BE49-F238E27FC236}">
                <a16:creationId xmlns:a16="http://schemas.microsoft.com/office/drawing/2014/main" id="{88AA01B2-3971-554C-B421-1ABFDA5F8DA0}"/>
              </a:ext>
            </a:extLst>
          </p:cNvPr>
          <p:cNvSpPr txBox="1"/>
          <p:nvPr/>
        </p:nvSpPr>
        <p:spPr>
          <a:xfrm>
            <a:off x="1995543" y="201882"/>
            <a:ext cx="9686400" cy="900206"/>
          </a:xfrm>
          <a:prstGeom prst="rect">
            <a:avLst/>
          </a:prstGeom>
          <a:noFill/>
          <a:ln>
            <a:noFill/>
          </a:ln>
        </p:spPr>
        <p:txBody>
          <a:bodyPr spcFirstLastPara="1" wrap="square" lIns="91425" tIns="45700" rIns="91425" bIns="45700" anchor="t" anchorCtr="0">
            <a:spAutoFit/>
          </a:bodyPr>
          <a:lstStyle/>
          <a:p>
            <a:pPr marL="0" marR="0" lvl="0" indent="0" algn="ctr" rtl="0">
              <a:spcBef>
                <a:spcPts val="1500"/>
              </a:spcBef>
              <a:spcAft>
                <a:spcPts val="0"/>
              </a:spcAft>
              <a:buNone/>
            </a:pPr>
            <a:r>
              <a:rPr lang="en-US" sz="4000" b="1" dirty="0">
                <a:solidFill>
                  <a:schemeClr val="dk1"/>
                </a:solidFill>
                <a:latin typeface="Calibri"/>
                <a:ea typeface="Calibri"/>
                <a:cs typeface="Calibri"/>
                <a:sym typeface="Calibri"/>
              </a:rPr>
              <a:t>College Advisory Committee</a:t>
            </a:r>
            <a:endParaRPr sz="4000" b="1" dirty="0">
              <a:solidFill>
                <a:schemeClr val="dk1"/>
              </a:solidFill>
              <a:latin typeface="Calibri"/>
              <a:ea typeface="Calibri"/>
              <a:cs typeface="Calibri"/>
              <a:sym typeface="Calibri"/>
            </a:endParaRPr>
          </a:p>
        </p:txBody>
      </p:sp>
      <p:sp>
        <p:nvSpPr>
          <p:cNvPr id="5" name="TextBox 4">
            <a:extLst>
              <a:ext uri="{FF2B5EF4-FFF2-40B4-BE49-F238E27FC236}">
                <a16:creationId xmlns:a16="http://schemas.microsoft.com/office/drawing/2014/main" id="{1E53AC41-14D3-FD4C-B356-E8B9CBB3CD59}"/>
              </a:ext>
            </a:extLst>
          </p:cNvPr>
          <p:cNvSpPr txBox="1"/>
          <p:nvPr/>
        </p:nvSpPr>
        <p:spPr>
          <a:xfrm>
            <a:off x="2109355" y="1371600"/>
            <a:ext cx="9279081" cy="4154984"/>
          </a:xfrm>
          <a:prstGeom prst="rect">
            <a:avLst/>
          </a:prstGeom>
          <a:noFill/>
        </p:spPr>
        <p:txBody>
          <a:bodyPr wrap="square" rtlCol="0">
            <a:spAutoFit/>
          </a:bodyPr>
          <a:lstStyle/>
          <a:p>
            <a:r>
              <a:rPr lang="en-US" sz="2400" dirty="0"/>
              <a:t>Tenure-Track/Tenured faculty</a:t>
            </a:r>
          </a:p>
          <a:p>
            <a:pPr marL="285750" indent="-285750">
              <a:buFont typeface="Arial" panose="020B0604020202020204" pitchFamily="34" charset="0"/>
              <a:buChar char="•"/>
            </a:pPr>
            <a:r>
              <a:rPr lang="en-US" sz="2400" dirty="0"/>
              <a:t>one Full Professor</a:t>
            </a:r>
          </a:p>
          <a:p>
            <a:pPr marL="285750" indent="-285750">
              <a:buFont typeface="Arial" panose="020B0604020202020204" pitchFamily="34" charset="0"/>
              <a:buChar char="•"/>
            </a:pPr>
            <a:r>
              <a:rPr lang="en-US" sz="2400" dirty="0"/>
              <a:t>one Associate Professor</a:t>
            </a:r>
          </a:p>
          <a:p>
            <a:pPr marL="285750" indent="-285750">
              <a:buFont typeface="Arial" panose="020B0604020202020204" pitchFamily="34" charset="0"/>
              <a:buChar char="•"/>
            </a:pPr>
            <a:r>
              <a:rPr lang="en-US" sz="2400" dirty="0"/>
              <a:t>one Assistant Professor</a:t>
            </a:r>
          </a:p>
          <a:p>
            <a:pPr marL="285750" indent="-285750">
              <a:buFont typeface="Arial" panose="020B0604020202020204" pitchFamily="34" charset="0"/>
              <a:buChar char="•"/>
            </a:pPr>
            <a:endParaRPr lang="en-US" sz="2400" dirty="0"/>
          </a:p>
          <a:p>
            <a:r>
              <a:rPr lang="en-US" sz="2400" dirty="0"/>
              <a:t>Professional Track faculty </a:t>
            </a:r>
          </a:p>
          <a:p>
            <a:pPr marL="285750" indent="-285750">
              <a:buFont typeface="Arial" panose="020B0604020202020204" pitchFamily="34" charset="0"/>
              <a:buChar char="•"/>
            </a:pPr>
            <a:r>
              <a:rPr lang="en-US" sz="2400" dirty="0"/>
              <a:t>one from the Research track</a:t>
            </a:r>
          </a:p>
          <a:p>
            <a:pPr marL="285750" indent="-285750">
              <a:buFont typeface="Arial" panose="020B0604020202020204" pitchFamily="34" charset="0"/>
              <a:buChar char="•"/>
            </a:pPr>
            <a:r>
              <a:rPr lang="en-US" sz="2400" dirty="0"/>
              <a:t>one from the Teaching/Instructional track</a:t>
            </a:r>
          </a:p>
          <a:p>
            <a:pPr marL="285750" indent="-285750">
              <a:buFont typeface="Arial" panose="020B0604020202020204" pitchFamily="34" charset="0"/>
              <a:buChar char="•"/>
            </a:pPr>
            <a:r>
              <a:rPr lang="en-US" sz="2400" dirty="0"/>
              <a:t>one from the Faculty Specialist tracks</a:t>
            </a:r>
          </a:p>
          <a:p>
            <a:endParaRPr lang="en-US" sz="2400" dirty="0"/>
          </a:p>
          <a:p>
            <a:r>
              <a:rPr lang="en-US" sz="2400" dirty="0"/>
              <a:t>Staff</a:t>
            </a:r>
          </a:p>
        </p:txBody>
      </p:sp>
    </p:spTree>
    <p:extLst>
      <p:ext uri="{BB962C8B-B14F-4D97-AF65-F5344CB8AC3E}">
        <p14:creationId xmlns:p14="http://schemas.microsoft.com/office/powerpoint/2010/main" val="30337254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3" name="Google Shape;54;p1">
            <a:extLst>
              <a:ext uri="{FF2B5EF4-FFF2-40B4-BE49-F238E27FC236}">
                <a16:creationId xmlns:a16="http://schemas.microsoft.com/office/drawing/2014/main" id="{88AA01B2-3971-554C-B421-1ABFDA5F8DA0}"/>
              </a:ext>
            </a:extLst>
          </p:cNvPr>
          <p:cNvSpPr txBox="1"/>
          <p:nvPr/>
        </p:nvSpPr>
        <p:spPr>
          <a:xfrm>
            <a:off x="1995543" y="201882"/>
            <a:ext cx="9686400" cy="900206"/>
          </a:xfrm>
          <a:prstGeom prst="rect">
            <a:avLst/>
          </a:prstGeom>
          <a:noFill/>
          <a:ln>
            <a:noFill/>
          </a:ln>
        </p:spPr>
        <p:txBody>
          <a:bodyPr spcFirstLastPara="1" wrap="square" lIns="91425" tIns="45700" rIns="91425" bIns="45700" anchor="t" anchorCtr="0">
            <a:spAutoFit/>
          </a:bodyPr>
          <a:lstStyle/>
          <a:p>
            <a:pPr marL="0" marR="0" lvl="0" indent="0" algn="ctr" rtl="0">
              <a:spcBef>
                <a:spcPts val="1500"/>
              </a:spcBef>
              <a:spcAft>
                <a:spcPts val="0"/>
              </a:spcAft>
              <a:buNone/>
            </a:pPr>
            <a:r>
              <a:rPr lang="en-US" sz="4000" b="1" dirty="0">
                <a:solidFill>
                  <a:schemeClr val="dk1"/>
                </a:solidFill>
                <a:latin typeface="Calibri"/>
                <a:ea typeface="Calibri"/>
                <a:cs typeface="Calibri"/>
                <a:sym typeface="Calibri"/>
              </a:rPr>
              <a:t>College Advisory Committee</a:t>
            </a:r>
            <a:endParaRPr sz="4000" b="1" dirty="0">
              <a:solidFill>
                <a:schemeClr val="dk1"/>
              </a:solidFill>
              <a:latin typeface="Calibri"/>
              <a:ea typeface="Calibri"/>
              <a:cs typeface="Calibri"/>
              <a:sym typeface="Calibri"/>
            </a:endParaRPr>
          </a:p>
        </p:txBody>
      </p:sp>
      <p:sp>
        <p:nvSpPr>
          <p:cNvPr id="5" name="TextBox 4">
            <a:extLst>
              <a:ext uri="{FF2B5EF4-FFF2-40B4-BE49-F238E27FC236}">
                <a16:creationId xmlns:a16="http://schemas.microsoft.com/office/drawing/2014/main" id="{1E53AC41-14D3-FD4C-B356-E8B9CBB3CD59}"/>
              </a:ext>
            </a:extLst>
          </p:cNvPr>
          <p:cNvSpPr txBox="1"/>
          <p:nvPr/>
        </p:nvSpPr>
        <p:spPr>
          <a:xfrm>
            <a:off x="2109355" y="1371600"/>
            <a:ext cx="9279081" cy="4154984"/>
          </a:xfrm>
          <a:prstGeom prst="rect">
            <a:avLst/>
          </a:prstGeom>
          <a:noFill/>
        </p:spPr>
        <p:txBody>
          <a:bodyPr wrap="square" rtlCol="0">
            <a:spAutoFit/>
          </a:bodyPr>
          <a:lstStyle/>
          <a:p>
            <a:r>
              <a:rPr lang="en-US" sz="2400" dirty="0"/>
              <a:t>Tenure-Track/Tenured faculty</a:t>
            </a:r>
          </a:p>
          <a:p>
            <a:pPr marL="285750" indent="-285750">
              <a:buFont typeface="Arial" panose="020B0604020202020204" pitchFamily="34" charset="0"/>
              <a:buChar char="•"/>
            </a:pPr>
            <a:r>
              <a:rPr lang="en-US" sz="2400" dirty="0"/>
              <a:t>one Full Professor: </a:t>
            </a:r>
            <a:r>
              <a:rPr lang="en-US" sz="2400" dirty="0">
                <a:solidFill>
                  <a:srgbClr val="7030A0"/>
                </a:solidFill>
              </a:rPr>
              <a:t>Jonathan Lazar</a:t>
            </a:r>
          </a:p>
          <a:p>
            <a:pPr marL="285750" indent="-285750">
              <a:buFont typeface="Arial" panose="020B0604020202020204" pitchFamily="34" charset="0"/>
              <a:buChar char="•"/>
            </a:pPr>
            <a:r>
              <a:rPr lang="en-US" sz="2400" dirty="0"/>
              <a:t>one Associate Professor: </a:t>
            </a:r>
            <a:r>
              <a:rPr lang="en-US" sz="2400" dirty="0">
                <a:solidFill>
                  <a:srgbClr val="7030A0"/>
                </a:solidFill>
              </a:rPr>
              <a:t>Tamara Clegg</a:t>
            </a:r>
            <a:endParaRPr lang="en-US" sz="2400" dirty="0"/>
          </a:p>
          <a:p>
            <a:pPr marL="285750" indent="-285750">
              <a:buFont typeface="Arial" panose="020B0604020202020204" pitchFamily="34" charset="0"/>
              <a:buChar char="•"/>
            </a:pPr>
            <a:r>
              <a:rPr lang="en-US" sz="2400" dirty="0"/>
              <a:t>one Assistant Professor: </a:t>
            </a:r>
            <a:r>
              <a:rPr lang="en-US" sz="2400" dirty="0">
                <a:solidFill>
                  <a:srgbClr val="7030A0"/>
                </a:solidFill>
              </a:rPr>
              <a:t>Caro Williams-Pierce</a:t>
            </a:r>
            <a:endParaRPr lang="en-US" sz="2400" dirty="0"/>
          </a:p>
          <a:p>
            <a:pPr marL="285750" indent="-285750">
              <a:buFont typeface="Arial" panose="020B0604020202020204" pitchFamily="34" charset="0"/>
              <a:buChar char="•"/>
            </a:pPr>
            <a:endParaRPr lang="en-US" sz="2400" dirty="0"/>
          </a:p>
          <a:p>
            <a:r>
              <a:rPr lang="en-US" sz="2400" dirty="0"/>
              <a:t>Professional Track faculty </a:t>
            </a:r>
          </a:p>
          <a:p>
            <a:pPr marL="285750" indent="-285750">
              <a:buFont typeface="Arial" panose="020B0604020202020204" pitchFamily="34" charset="0"/>
              <a:buChar char="•"/>
            </a:pPr>
            <a:r>
              <a:rPr lang="en-US" sz="2400" dirty="0"/>
              <a:t>one from the Research track: </a:t>
            </a:r>
            <a:r>
              <a:rPr lang="en-US" sz="2400" dirty="0">
                <a:solidFill>
                  <a:srgbClr val="7030A0"/>
                </a:solidFill>
              </a:rPr>
              <a:t>Beth </a:t>
            </a:r>
            <a:r>
              <a:rPr lang="en-US" sz="2400" dirty="0" err="1">
                <a:solidFill>
                  <a:srgbClr val="7030A0"/>
                </a:solidFill>
              </a:rPr>
              <a:t>Bonsignore</a:t>
            </a:r>
            <a:endParaRPr lang="en-US" sz="2400" dirty="0"/>
          </a:p>
          <a:p>
            <a:pPr marL="285750" indent="-285750">
              <a:buFont typeface="Arial" panose="020B0604020202020204" pitchFamily="34" charset="0"/>
              <a:buChar char="•"/>
            </a:pPr>
            <a:r>
              <a:rPr lang="en-US" sz="2400" dirty="0"/>
              <a:t>one from the Teaching/Instructional track: </a:t>
            </a:r>
            <a:r>
              <a:rPr lang="en-US" sz="2400" dirty="0">
                <a:solidFill>
                  <a:srgbClr val="7030A0"/>
                </a:solidFill>
              </a:rPr>
              <a:t>Renee Hill</a:t>
            </a:r>
            <a:endParaRPr lang="en-US" sz="2400" dirty="0"/>
          </a:p>
          <a:p>
            <a:pPr marL="285750" indent="-285750">
              <a:buFont typeface="Arial" panose="020B0604020202020204" pitchFamily="34" charset="0"/>
              <a:buChar char="•"/>
            </a:pPr>
            <a:r>
              <a:rPr lang="en-US" sz="2400" dirty="0"/>
              <a:t>one from the Faculty Specialist track: </a:t>
            </a:r>
            <a:r>
              <a:rPr lang="en-US" sz="2400" dirty="0">
                <a:solidFill>
                  <a:srgbClr val="7030A0"/>
                </a:solidFill>
              </a:rPr>
              <a:t>Andy Fellows</a:t>
            </a:r>
          </a:p>
          <a:p>
            <a:endParaRPr lang="en-US" sz="2400" dirty="0"/>
          </a:p>
          <a:p>
            <a:r>
              <a:rPr lang="en-US" sz="2400" dirty="0"/>
              <a:t>Staff: </a:t>
            </a:r>
            <a:r>
              <a:rPr lang="en-US" sz="2400" dirty="0">
                <a:solidFill>
                  <a:srgbClr val="7030A0"/>
                </a:solidFill>
              </a:rPr>
              <a:t>Jeff Waters</a:t>
            </a:r>
          </a:p>
        </p:txBody>
      </p:sp>
    </p:spTree>
    <p:extLst>
      <p:ext uri="{BB962C8B-B14F-4D97-AF65-F5344CB8AC3E}">
        <p14:creationId xmlns:p14="http://schemas.microsoft.com/office/powerpoint/2010/main" val="42691751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3" name="Google Shape;54;p1">
            <a:extLst>
              <a:ext uri="{FF2B5EF4-FFF2-40B4-BE49-F238E27FC236}">
                <a16:creationId xmlns:a16="http://schemas.microsoft.com/office/drawing/2014/main" id="{88AA01B2-3971-554C-B421-1ABFDA5F8DA0}"/>
              </a:ext>
            </a:extLst>
          </p:cNvPr>
          <p:cNvSpPr txBox="1"/>
          <p:nvPr/>
        </p:nvSpPr>
        <p:spPr>
          <a:xfrm>
            <a:off x="1995543" y="201882"/>
            <a:ext cx="9686400" cy="900206"/>
          </a:xfrm>
          <a:prstGeom prst="rect">
            <a:avLst/>
          </a:prstGeom>
          <a:noFill/>
          <a:ln>
            <a:noFill/>
          </a:ln>
        </p:spPr>
        <p:txBody>
          <a:bodyPr spcFirstLastPara="1" wrap="square" lIns="91425" tIns="45700" rIns="91425" bIns="45700" anchor="t" anchorCtr="0">
            <a:spAutoFit/>
          </a:bodyPr>
          <a:lstStyle/>
          <a:p>
            <a:pPr marL="0" marR="0" lvl="0" indent="0" algn="ctr" rtl="0">
              <a:spcBef>
                <a:spcPts val="1500"/>
              </a:spcBef>
              <a:spcAft>
                <a:spcPts val="0"/>
              </a:spcAft>
              <a:buNone/>
            </a:pPr>
            <a:r>
              <a:rPr lang="en-US" sz="4000" b="1" dirty="0">
                <a:solidFill>
                  <a:schemeClr val="dk1"/>
                </a:solidFill>
                <a:latin typeface="Calibri"/>
                <a:ea typeface="Calibri"/>
                <a:cs typeface="Calibri"/>
                <a:sym typeface="Calibri"/>
              </a:rPr>
              <a:t>College Advisory Committee</a:t>
            </a:r>
            <a:endParaRPr sz="4000" b="1" dirty="0">
              <a:solidFill>
                <a:schemeClr val="dk1"/>
              </a:solidFill>
              <a:latin typeface="Calibri"/>
              <a:ea typeface="Calibri"/>
              <a:cs typeface="Calibri"/>
              <a:sym typeface="Calibri"/>
            </a:endParaRPr>
          </a:p>
        </p:txBody>
      </p:sp>
      <p:sp>
        <p:nvSpPr>
          <p:cNvPr id="5" name="TextBox 4">
            <a:extLst>
              <a:ext uri="{FF2B5EF4-FFF2-40B4-BE49-F238E27FC236}">
                <a16:creationId xmlns:a16="http://schemas.microsoft.com/office/drawing/2014/main" id="{1E53AC41-14D3-FD4C-B356-E8B9CBB3CD59}"/>
              </a:ext>
            </a:extLst>
          </p:cNvPr>
          <p:cNvSpPr txBox="1"/>
          <p:nvPr/>
        </p:nvSpPr>
        <p:spPr>
          <a:xfrm>
            <a:off x="2109355" y="1371600"/>
            <a:ext cx="9279081" cy="830997"/>
          </a:xfrm>
          <a:prstGeom prst="rect">
            <a:avLst/>
          </a:prstGeom>
          <a:noFill/>
        </p:spPr>
        <p:txBody>
          <a:bodyPr wrap="square" rtlCol="0">
            <a:spAutoFit/>
          </a:bodyPr>
          <a:lstStyle/>
          <a:p>
            <a:r>
              <a:rPr lang="en-US" sz="2400" dirty="0"/>
              <a:t>We will be taking nominations and holding a quick vote for additional Staff representation today.</a:t>
            </a:r>
          </a:p>
        </p:txBody>
      </p:sp>
      <p:sp>
        <p:nvSpPr>
          <p:cNvPr id="4" name="TextBox 3">
            <a:extLst>
              <a:ext uri="{FF2B5EF4-FFF2-40B4-BE49-F238E27FC236}">
                <a16:creationId xmlns:a16="http://schemas.microsoft.com/office/drawing/2014/main" id="{F64A886E-5CB3-F041-BB87-D8CED0FD4E35}"/>
              </a:ext>
            </a:extLst>
          </p:cNvPr>
          <p:cNvSpPr txBox="1"/>
          <p:nvPr/>
        </p:nvSpPr>
        <p:spPr>
          <a:xfrm>
            <a:off x="2109354" y="2472109"/>
            <a:ext cx="9279081" cy="2308324"/>
          </a:xfrm>
          <a:prstGeom prst="rect">
            <a:avLst/>
          </a:prstGeom>
          <a:noFill/>
        </p:spPr>
        <p:txBody>
          <a:bodyPr wrap="square" rtlCol="0">
            <a:spAutoFit/>
          </a:bodyPr>
          <a:lstStyle/>
          <a:p>
            <a:r>
              <a:rPr lang="en-US" sz="2400" dirty="0"/>
              <a:t>We are technically inviting a second Staff member to </a:t>
            </a:r>
            <a:r>
              <a:rPr lang="en-US" sz="2400" u="sng" dirty="0"/>
              <a:t>commit to attending and participating</a:t>
            </a:r>
            <a:r>
              <a:rPr lang="en-US" sz="2400" dirty="0"/>
              <a:t>, as the Plan of Organization does not (yet) allow a second representative. </a:t>
            </a:r>
          </a:p>
          <a:p>
            <a:endParaRPr lang="en-US" sz="2400" dirty="0"/>
          </a:p>
          <a:p>
            <a:r>
              <a:rPr lang="en-US" sz="2400" i="1" dirty="0"/>
              <a:t>We’d particularly like nominations for Staff who are </a:t>
            </a:r>
            <a:r>
              <a:rPr lang="en-US" sz="2400" i="1" u="sng" dirty="0"/>
              <a:t>not</a:t>
            </a:r>
            <a:r>
              <a:rPr lang="en-US" sz="2400" i="1" dirty="0"/>
              <a:t> Academic Staff, in order to complement Jeff and add new voices/experiences.</a:t>
            </a:r>
          </a:p>
        </p:txBody>
      </p:sp>
    </p:spTree>
    <p:extLst>
      <p:ext uri="{BB962C8B-B14F-4D97-AF65-F5344CB8AC3E}">
        <p14:creationId xmlns:p14="http://schemas.microsoft.com/office/powerpoint/2010/main" val="1656857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38324" y="0"/>
            <a:ext cx="10086975" cy="782832"/>
          </a:xfrm>
        </p:spPr>
        <p:txBody>
          <a:bodyPr>
            <a:noAutofit/>
          </a:bodyPr>
          <a:lstStyle/>
          <a:p>
            <a:pPr algn="ctr"/>
            <a:r>
              <a:rPr lang="en-US" sz="4000" dirty="0"/>
              <a:t>Agenda</a:t>
            </a:r>
          </a:p>
        </p:txBody>
      </p:sp>
      <p:sp>
        <p:nvSpPr>
          <p:cNvPr id="3" name="Content Placeholder 2"/>
          <p:cNvSpPr>
            <a:spLocks noGrp="1"/>
          </p:cNvSpPr>
          <p:nvPr>
            <p:ph idx="1"/>
          </p:nvPr>
        </p:nvSpPr>
        <p:spPr>
          <a:xfrm>
            <a:off x="1602297" y="694944"/>
            <a:ext cx="10331392" cy="5084064"/>
          </a:xfrm>
        </p:spPr>
        <p:txBody>
          <a:bodyPr>
            <a:noAutofit/>
          </a:bodyPr>
          <a:lstStyle/>
          <a:p>
            <a:pPr>
              <a:spcBef>
                <a:spcPts val="300"/>
              </a:spcBef>
              <a:spcAft>
                <a:spcPts val="1200"/>
              </a:spcAft>
            </a:pPr>
            <a:endParaRPr lang="en-US" sz="2000" dirty="0" smtClean="0"/>
          </a:p>
          <a:p>
            <a:pPr>
              <a:spcBef>
                <a:spcPts val="300"/>
              </a:spcBef>
              <a:spcAft>
                <a:spcPts val="1200"/>
              </a:spcAft>
            </a:pPr>
            <a:r>
              <a:rPr lang="en-US" sz="2000" dirty="0" smtClean="0"/>
              <a:t>Call </a:t>
            </a:r>
            <a:r>
              <a:rPr lang="en-US" sz="2000" dirty="0"/>
              <a:t>to </a:t>
            </a:r>
            <a:r>
              <a:rPr lang="en-US" sz="2000" dirty="0" smtClean="0"/>
              <a:t>order</a:t>
            </a:r>
            <a:endParaRPr lang="en-US" sz="2000" dirty="0"/>
          </a:p>
          <a:p>
            <a:pPr>
              <a:spcBef>
                <a:spcPts val="300"/>
              </a:spcBef>
              <a:spcAft>
                <a:spcPts val="1200"/>
              </a:spcAft>
            </a:pPr>
            <a:r>
              <a:rPr lang="en-US" sz="2000" dirty="0"/>
              <a:t>Review and approval of minutes from </a:t>
            </a:r>
            <a:r>
              <a:rPr lang="en-US" sz="2000" dirty="0" smtClean="0"/>
              <a:t>Friday, September </a:t>
            </a:r>
            <a:r>
              <a:rPr lang="en-US" sz="2000" dirty="0"/>
              <a:t>4</a:t>
            </a:r>
            <a:r>
              <a:rPr lang="en-US" sz="2000" dirty="0" smtClean="0"/>
              <a:t> 2020 </a:t>
            </a:r>
            <a:r>
              <a:rPr lang="en-US" sz="2000" dirty="0"/>
              <a:t>meeting </a:t>
            </a:r>
          </a:p>
          <a:p>
            <a:pPr>
              <a:spcBef>
                <a:spcPts val="300"/>
              </a:spcBef>
              <a:spcAft>
                <a:spcPts val="1200"/>
              </a:spcAft>
            </a:pPr>
            <a:r>
              <a:rPr lang="en-US" sz="2000" dirty="0"/>
              <a:t>Review and approval of this </a:t>
            </a:r>
            <a:r>
              <a:rPr lang="en-US" sz="2000" dirty="0" smtClean="0"/>
              <a:t>agenda</a:t>
            </a:r>
            <a:endParaRPr lang="en-US" sz="2000" dirty="0"/>
          </a:p>
          <a:p>
            <a:pPr>
              <a:spcBef>
                <a:spcPts val="300"/>
              </a:spcBef>
              <a:spcAft>
                <a:spcPts val="1200"/>
              </a:spcAft>
            </a:pPr>
            <a:r>
              <a:rPr lang="en-US" sz="2000" dirty="0"/>
              <a:t>Dean's Update [Keith]</a:t>
            </a:r>
          </a:p>
          <a:p>
            <a:pPr>
              <a:spcBef>
                <a:spcPts val="300"/>
              </a:spcBef>
              <a:spcAft>
                <a:spcPts val="1200"/>
              </a:spcAft>
            </a:pPr>
            <a:r>
              <a:rPr lang="en-US" sz="2000" dirty="0" smtClean="0"/>
              <a:t>Vote to approve Proposal for Data Journalism MPS Degree [David L]</a:t>
            </a:r>
            <a:endParaRPr lang="en-US" sz="2000" dirty="0"/>
          </a:p>
          <a:p>
            <a:pPr>
              <a:spcBef>
                <a:spcPts val="300"/>
              </a:spcBef>
              <a:spcAft>
                <a:spcPts val="1200"/>
              </a:spcAft>
            </a:pPr>
            <a:r>
              <a:rPr lang="en-US" sz="2000" dirty="0"/>
              <a:t>Expanding College Advisory Committee </a:t>
            </a:r>
            <a:r>
              <a:rPr lang="en-US" sz="2000" dirty="0" smtClean="0"/>
              <a:t>representation [</a:t>
            </a:r>
            <a:r>
              <a:rPr lang="en-US" sz="2000" dirty="0"/>
              <a:t>Caro/Andy</a:t>
            </a:r>
            <a:r>
              <a:rPr lang="en-US" sz="2000" dirty="0" smtClean="0"/>
              <a:t>]</a:t>
            </a:r>
          </a:p>
          <a:p>
            <a:pPr>
              <a:spcBef>
                <a:spcPts val="300"/>
              </a:spcBef>
              <a:spcAft>
                <a:spcPts val="1200"/>
              </a:spcAft>
            </a:pPr>
            <a:r>
              <a:rPr lang="en-US" sz="2000" dirty="0"/>
              <a:t>Changing Assembly time for 2021 [Jessica]</a:t>
            </a:r>
          </a:p>
          <a:p>
            <a:pPr>
              <a:spcBef>
                <a:spcPts val="300"/>
              </a:spcBef>
              <a:spcAft>
                <a:spcPts val="1200"/>
              </a:spcAft>
            </a:pPr>
            <a:r>
              <a:rPr lang="en-US" sz="2000" dirty="0" smtClean="0"/>
              <a:t>Announcements</a:t>
            </a:r>
            <a:endParaRPr lang="en-US" sz="2000" dirty="0"/>
          </a:p>
          <a:p>
            <a:pPr marL="0" lvl="0" indent="0">
              <a:spcBef>
                <a:spcPts val="300"/>
              </a:spcBef>
              <a:spcAft>
                <a:spcPts val="1200"/>
              </a:spcAft>
              <a:buNone/>
            </a:pPr>
            <a:endParaRPr lang="en-US" sz="1800" dirty="0"/>
          </a:p>
          <a:p>
            <a:pPr lvl="2">
              <a:spcBef>
                <a:spcPts val="300"/>
              </a:spcBef>
              <a:spcAft>
                <a:spcPts val="1200"/>
              </a:spcAft>
            </a:pPr>
            <a:endParaRPr lang="en-US" sz="1800" dirty="0"/>
          </a:p>
          <a:p>
            <a:pPr>
              <a:spcBef>
                <a:spcPts val="300"/>
              </a:spcBef>
              <a:spcAft>
                <a:spcPts val="1200"/>
              </a:spcAft>
              <a:buFont typeface="Wingdings" panose="05000000000000000000" pitchFamily="2" charset="2"/>
              <a:buChar char="q"/>
            </a:pPr>
            <a:endParaRPr lang="en-US" sz="1800" dirty="0"/>
          </a:p>
        </p:txBody>
      </p:sp>
    </p:spTree>
    <p:extLst>
      <p:ext uri="{BB962C8B-B14F-4D97-AF65-F5344CB8AC3E}">
        <p14:creationId xmlns:p14="http://schemas.microsoft.com/office/powerpoint/2010/main" val="5276459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3" name="Google Shape;54;p1">
            <a:extLst>
              <a:ext uri="{FF2B5EF4-FFF2-40B4-BE49-F238E27FC236}">
                <a16:creationId xmlns:a16="http://schemas.microsoft.com/office/drawing/2014/main" id="{88AA01B2-3971-554C-B421-1ABFDA5F8DA0}"/>
              </a:ext>
            </a:extLst>
          </p:cNvPr>
          <p:cNvSpPr txBox="1"/>
          <p:nvPr/>
        </p:nvSpPr>
        <p:spPr>
          <a:xfrm>
            <a:off x="1995543" y="201882"/>
            <a:ext cx="9686400" cy="900206"/>
          </a:xfrm>
          <a:prstGeom prst="rect">
            <a:avLst/>
          </a:prstGeom>
          <a:noFill/>
          <a:ln>
            <a:noFill/>
          </a:ln>
        </p:spPr>
        <p:txBody>
          <a:bodyPr spcFirstLastPara="1" wrap="square" lIns="91425" tIns="45700" rIns="91425" bIns="45700" anchor="t" anchorCtr="0">
            <a:spAutoFit/>
          </a:bodyPr>
          <a:lstStyle/>
          <a:p>
            <a:pPr marL="0" marR="0" lvl="0" indent="0" algn="ctr" rtl="0">
              <a:spcBef>
                <a:spcPts val="1500"/>
              </a:spcBef>
              <a:spcAft>
                <a:spcPts val="0"/>
              </a:spcAft>
              <a:buNone/>
            </a:pPr>
            <a:r>
              <a:rPr lang="en-US" sz="4000" b="1" dirty="0">
                <a:solidFill>
                  <a:schemeClr val="dk1"/>
                </a:solidFill>
                <a:latin typeface="Calibri"/>
                <a:ea typeface="Calibri"/>
                <a:cs typeface="Calibri"/>
                <a:sym typeface="Calibri"/>
              </a:rPr>
              <a:t>College Advisory Committee</a:t>
            </a:r>
            <a:endParaRPr sz="4000" b="1" dirty="0">
              <a:solidFill>
                <a:schemeClr val="dk1"/>
              </a:solidFill>
              <a:latin typeface="Calibri"/>
              <a:ea typeface="Calibri"/>
              <a:cs typeface="Calibri"/>
              <a:sym typeface="Calibri"/>
            </a:endParaRPr>
          </a:p>
        </p:txBody>
      </p:sp>
      <p:sp>
        <p:nvSpPr>
          <p:cNvPr id="5" name="TextBox 4">
            <a:extLst>
              <a:ext uri="{FF2B5EF4-FFF2-40B4-BE49-F238E27FC236}">
                <a16:creationId xmlns:a16="http://schemas.microsoft.com/office/drawing/2014/main" id="{1E53AC41-14D3-FD4C-B356-E8B9CBB3CD59}"/>
              </a:ext>
            </a:extLst>
          </p:cNvPr>
          <p:cNvSpPr txBox="1"/>
          <p:nvPr/>
        </p:nvSpPr>
        <p:spPr>
          <a:xfrm>
            <a:off x="2109355" y="1371600"/>
            <a:ext cx="9279081" cy="461665"/>
          </a:xfrm>
          <a:prstGeom prst="rect">
            <a:avLst/>
          </a:prstGeom>
          <a:noFill/>
        </p:spPr>
        <p:txBody>
          <a:bodyPr wrap="square" rtlCol="0">
            <a:spAutoFit/>
          </a:bodyPr>
          <a:lstStyle/>
          <a:p>
            <a:r>
              <a:rPr lang="en-US" sz="2400" dirty="0"/>
              <a:t>We will be taking nominations and holding a quick vote today.</a:t>
            </a:r>
          </a:p>
        </p:txBody>
      </p:sp>
      <p:sp>
        <p:nvSpPr>
          <p:cNvPr id="4" name="TextBox 3">
            <a:extLst>
              <a:ext uri="{FF2B5EF4-FFF2-40B4-BE49-F238E27FC236}">
                <a16:creationId xmlns:a16="http://schemas.microsoft.com/office/drawing/2014/main" id="{F64A886E-5CB3-F041-BB87-D8CED0FD4E35}"/>
              </a:ext>
            </a:extLst>
          </p:cNvPr>
          <p:cNvSpPr txBox="1"/>
          <p:nvPr/>
        </p:nvSpPr>
        <p:spPr>
          <a:xfrm>
            <a:off x="2109354" y="3292991"/>
            <a:ext cx="9279081" cy="1200329"/>
          </a:xfrm>
          <a:prstGeom prst="rect">
            <a:avLst/>
          </a:prstGeom>
          <a:noFill/>
        </p:spPr>
        <p:txBody>
          <a:bodyPr wrap="square" rtlCol="0">
            <a:spAutoFit/>
          </a:bodyPr>
          <a:lstStyle/>
          <a:p>
            <a:r>
              <a:rPr lang="en-US" sz="2400" dirty="0"/>
              <a:t>Full time Staff members ONLY can vote! </a:t>
            </a:r>
          </a:p>
          <a:p>
            <a:endParaRPr lang="en-US" sz="2400" i="1" dirty="0"/>
          </a:p>
          <a:p>
            <a:r>
              <a:rPr lang="en-US" sz="2400" i="1" dirty="0"/>
              <a:t>(Link forthcoming in Zoom chat.)</a:t>
            </a:r>
          </a:p>
        </p:txBody>
      </p:sp>
    </p:spTree>
    <p:extLst>
      <p:ext uri="{BB962C8B-B14F-4D97-AF65-F5344CB8AC3E}">
        <p14:creationId xmlns:p14="http://schemas.microsoft.com/office/powerpoint/2010/main" val="36908033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
          <p:cNvSpPr txBox="1"/>
          <p:nvPr/>
        </p:nvSpPr>
        <p:spPr>
          <a:xfrm>
            <a:off x="1995542" y="1603352"/>
            <a:ext cx="9686400" cy="900206"/>
          </a:xfrm>
          <a:prstGeom prst="rect">
            <a:avLst/>
          </a:prstGeom>
          <a:noFill/>
          <a:ln>
            <a:noFill/>
          </a:ln>
        </p:spPr>
        <p:txBody>
          <a:bodyPr spcFirstLastPara="1" wrap="square" lIns="91425" tIns="45700" rIns="91425" bIns="45700" anchor="t" anchorCtr="0">
            <a:spAutoFit/>
          </a:bodyPr>
          <a:lstStyle/>
          <a:p>
            <a:pPr marL="0" marR="0" lvl="0" indent="0" algn="ctr" rtl="0">
              <a:spcBef>
                <a:spcPts val="1500"/>
              </a:spcBef>
              <a:spcAft>
                <a:spcPts val="0"/>
              </a:spcAft>
              <a:buNone/>
            </a:pPr>
            <a:r>
              <a:rPr lang="en-US" sz="4000" b="1" dirty="0">
                <a:solidFill>
                  <a:schemeClr val="dk1"/>
                </a:solidFill>
                <a:latin typeface="Calibri"/>
                <a:ea typeface="Calibri"/>
                <a:cs typeface="Calibri"/>
                <a:sym typeface="Calibri"/>
              </a:rPr>
              <a:t>Thank You!</a:t>
            </a:r>
            <a:endParaRPr sz="4000" b="1" dirty="0">
              <a:solidFill>
                <a:schemeClr val="dk1"/>
              </a:solidFill>
              <a:latin typeface="Calibri"/>
              <a:ea typeface="Calibri"/>
              <a:cs typeface="Calibri"/>
              <a:sym typeface="Calibri"/>
            </a:endParaRPr>
          </a:p>
        </p:txBody>
      </p:sp>
      <p:sp>
        <p:nvSpPr>
          <p:cNvPr id="2" name="TextBox 1">
            <a:extLst>
              <a:ext uri="{FF2B5EF4-FFF2-40B4-BE49-F238E27FC236}">
                <a16:creationId xmlns:a16="http://schemas.microsoft.com/office/drawing/2014/main" id="{97665344-B174-3E4A-9591-6339A9298E76}"/>
              </a:ext>
            </a:extLst>
          </p:cNvPr>
          <p:cNvSpPr txBox="1"/>
          <p:nvPr/>
        </p:nvSpPr>
        <p:spPr>
          <a:xfrm>
            <a:off x="1777409" y="4355095"/>
            <a:ext cx="10122666" cy="1077218"/>
          </a:xfrm>
          <a:prstGeom prst="rect">
            <a:avLst/>
          </a:prstGeom>
          <a:noFill/>
        </p:spPr>
        <p:txBody>
          <a:bodyPr wrap="square" rtlCol="0">
            <a:spAutoFit/>
          </a:bodyPr>
          <a:lstStyle/>
          <a:p>
            <a:endParaRPr lang="en-US" sz="3200" dirty="0"/>
          </a:p>
          <a:p>
            <a:r>
              <a:rPr lang="en-US" sz="3200" dirty="0"/>
              <a:t>Andy, Caro, Beth B., Renee, Jeff, Tammy, Jonathan</a:t>
            </a:r>
          </a:p>
        </p:txBody>
      </p:sp>
    </p:spTree>
    <p:extLst>
      <p:ext uri="{BB962C8B-B14F-4D97-AF65-F5344CB8AC3E}">
        <p14:creationId xmlns:p14="http://schemas.microsoft.com/office/powerpoint/2010/main" val="27150320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t>Changing Assembly time for 2021</a:t>
            </a:r>
          </a:p>
        </p:txBody>
      </p:sp>
      <p:sp>
        <p:nvSpPr>
          <p:cNvPr id="3" name="Subtitle 2"/>
          <p:cNvSpPr>
            <a:spLocks noGrp="1"/>
          </p:cNvSpPr>
          <p:nvPr>
            <p:ph type="subTitle" idx="1"/>
          </p:nvPr>
        </p:nvSpPr>
        <p:spPr/>
        <p:txBody>
          <a:bodyPr/>
          <a:lstStyle/>
          <a:p>
            <a:r>
              <a:rPr lang="en-US" dirty="0" smtClean="0"/>
              <a:t>Jessica </a:t>
            </a:r>
            <a:r>
              <a:rPr lang="en-US" dirty="0" err="1" smtClean="0"/>
              <a:t>Vitak</a:t>
            </a:r>
            <a:endParaRPr lang="en-US" dirty="0"/>
          </a:p>
        </p:txBody>
      </p:sp>
    </p:spTree>
    <p:extLst>
      <p:ext uri="{BB962C8B-B14F-4D97-AF65-F5344CB8AC3E}">
        <p14:creationId xmlns:p14="http://schemas.microsoft.com/office/powerpoint/2010/main" val="25330931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5920" y="1828676"/>
            <a:ext cx="9692640" cy="1723549"/>
          </a:xfrm>
          <a:prstGeom prst="rect">
            <a:avLst/>
          </a:prstGeom>
          <a:noFill/>
        </p:spPr>
        <p:txBody>
          <a:bodyPr wrap="square" rtlCol="0">
            <a:spAutoFit/>
          </a:bodyPr>
          <a:lstStyle/>
          <a:p>
            <a:pPr algn="ctr"/>
            <a:r>
              <a:rPr lang="en-US" sz="4000" b="1" dirty="0">
                <a:latin typeface="Verdana" panose="020B0604030504040204" pitchFamily="34" charset="0"/>
                <a:ea typeface="Verdana" panose="020B0604030504040204" pitchFamily="34" charset="0"/>
                <a:cs typeface="Verdana" panose="020B0604030504040204" pitchFamily="34" charset="0"/>
              </a:rPr>
              <a:t>Announcements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latin typeface="Verdana" panose="020B0604030504040204" pitchFamily="34" charset="0"/>
                <a:ea typeface="Verdana" panose="020B0604030504040204" pitchFamily="34" charset="0"/>
                <a:cs typeface="Verdana" panose="020B0604030504040204" pitchFamily="34" charset="0"/>
              </a:rPr>
              <a:t>APT </a:t>
            </a:r>
            <a:r>
              <a:rPr lang="en-US" sz="2400" dirty="0" smtClean="0">
                <a:latin typeface="Verdana" panose="020B0604030504040204" pitchFamily="34" charset="0"/>
                <a:ea typeface="Verdana" panose="020B0604030504040204" pitchFamily="34" charset="0"/>
                <a:cs typeface="Verdana" panose="020B0604030504040204" pitchFamily="34" charset="0"/>
              </a:rPr>
              <a:t>Meeting immediately after meeting</a:t>
            </a:r>
            <a:endParaRPr lang="en-US" sz="2400" dirty="0">
              <a:latin typeface="Verdana" panose="020B0604030504040204" pitchFamily="34" charset="0"/>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15782761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t>Dean's Update</a:t>
            </a:r>
          </a:p>
        </p:txBody>
      </p:sp>
      <p:sp>
        <p:nvSpPr>
          <p:cNvPr id="3" name="Subtitle 2"/>
          <p:cNvSpPr>
            <a:spLocks noGrp="1"/>
          </p:cNvSpPr>
          <p:nvPr>
            <p:ph type="subTitle" idx="1"/>
          </p:nvPr>
        </p:nvSpPr>
        <p:spPr/>
        <p:txBody>
          <a:bodyPr/>
          <a:lstStyle/>
          <a:p>
            <a:r>
              <a:rPr lang="en-US" dirty="0"/>
              <a:t>Keith </a:t>
            </a:r>
            <a:r>
              <a:rPr lang="en-US" dirty="0" err="1"/>
              <a:t>Marzullo</a:t>
            </a:r>
            <a:endParaRPr lang="en-US" dirty="0"/>
          </a:p>
        </p:txBody>
      </p:sp>
    </p:spTree>
    <p:extLst>
      <p:ext uri="{BB962C8B-B14F-4D97-AF65-F5344CB8AC3E}">
        <p14:creationId xmlns:p14="http://schemas.microsoft.com/office/powerpoint/2010/main" val="38724240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a:t>Vote to approve Proposal for Data Journalism MPS </a:t>
            </a:r>
            <a:r>
              <a:rPr lang="en-US" sz="4000" dirty="0"/>
              <a:t>Degree</a:t>
            </a:r>
          </a:p>
        </p:txBody>
      </p:sp>
      <p:sp>
        <p:nvSpPr>
          <p:cNvPr id="3" name="Subtitle 2"/>
          <p:cNvSpPr>
            <a:spLocks noGrp="1"/>
          </p:cNvSpPr>
          <p:nvPr>
            <p:ph type="subTitle" idx="1"/>
          </p:nvPr>
        </p:nvSpPr>
        <p:spPr/>
        <p:txBody>
          <a:bodyPr/>
          <a:lstStyle/>
          <a:p>
            <a:r>
              <a:rPr lang="en-US" dirty="0" smtClean="0"/>
              <a:t>David </a:t>
            </a:r>
            <a:r>
              <a:rPr lang="en-US" dirty="0" err="1" smtClean="0"/>
              <a:t>Loshin</a:t>
            </a:r>
            <a:endParaRPr lang="en-US" dirty="0"/>
          </a:p>
        </p:txBody>
      </p:sp>
    </p:spTree>
    <p:extLst>
      <p:ext uri="{BB962C8B-B14F-4D97-AF65-F5344CB8AC3E}">
        <p14:creationId xmlns:p14="http://schemas.microsoft.com/office/powerpoint/2010/main" val="1421849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normAutofit fontScale="90000"/>
          </a:bodyPr>
          <a:lstStyle/>
          <a:p>
            <a:r>
              <a:rPr lang="en-US" dirty="0"/>
              <a:t>Master of Professional Studies</a:t>
            </a:r>
            <a:br>
              <a:rPr lang="en-US" dirty="0"/>
            </a:br>
            <a:r>
              <a:rPr lang="en-US" dirty="0"/>
              <a:t>Data Journalism</a:t>
            </a:r>
          </a:p>
        </p:txBody>
      </p:sp>
      <p:sp>
        <p:nvSpPr>
          <p:cNvPr id="9" name="Subtitle 8"/>
          <p:cNvSpPr>
            <a:spLocks noGrp="1"/>
          </p:cNvSpPr>
          <p:nvPr>
            <p:ph type="subTitle" idx="1"/>
          </p:nvPr>
        </p:nvSpPr>
        <p:spPr/>
        <p:txBody>
          <a:bodyPr>
            <a:normAutofit/>
          </a:bodyPr>
          <a:lstStyle/>
          <a:p>
            <a:r>
              <a:rPr lang="en-US" dirty="0"/>
              <a:t>David Loshin</a:t>
            </a:r>
          </a:p>
          <a:p>
            <a:r>
              <a:rPr lang="en-US" dirty="0"/>
              <a:t>iSchool MIM</a:t>
            </a:r>
          </a:p>
          <a:p>
            <a:r>
              <a:rPr lang="en-US" dirty="0"/>
              <a:t>Derivative &amp; Cross-Disciplinary Programs</a:t>
            </a:r>
          </a:p>
        </p:txBody>
      </p:sp>
      <p:sp>
        <p:nvSpPr>
          <p:cNvPr id="2" name="Slide Number Placeholder 1">
            <a:extLst>
              <a:ext uri="{FF2B5EF4-FFF2-40B4-BE49-F238E27FC236}">
                <a16:creationId xmlns:a16="http://schemas.microsoft.com/office/drawing/2014/main" id="{36C3E843-B41B-0F49-A9CF-127B5EE75F3B}"/>
              </a:ext>
            </a:extLst>
          </p:cNvPr>
          <p:cNvSpPr>
            <a:spLocks noGrp="1"/>
          </p:cNvSpPr>
          <p:nvPr>
            <p:ph type="sldNum" sz="quarter" idx="4294967295"/>
          </p:nvPr>
        </p:nvSpPr>
        <p:spPr/>
        <p:txBody>
          <a:bodyPr/>
          <a:lstStyle/>
          <a:p>
            <a:fld id="{4A9467E2-CFEE-1D48-AF99-755B10CF5493}" type="slidenum">
              <a:rPr lang="en-US" smtClean="0"/>
              <a:t>5</a:t>
            </a:fld>
            <a:endParaRPr lang="en-US"/>
          </a:p>
        </p:txBody>
      </p:sp>
    </p:spTree>
    <p:extLst>
      <p:ext uri="{BB962C8B-B14F-4D97-AF65-F5344CB8AC3E}">
        <p14:creationId xmlns:p14="http://schemas.microsoft.com/office/powerpoint/2010/main" val="17153338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00B21-4E6C-9A46-8AF8-9C7723DD2AA5}"/>
              </a:ext>
            </a:extLst>
          </p:cNvPr>
          <p:cNvSpPr>
            <a:spLocks noGrp="1"/>
          </p:cNvSpPr>
          <p:nvPr>
            <p:ph type="title"/>
          </p:nvPr>
        </p:nvSpPr>
        <p:spPr/>
        <p:txBody>
          <a:bodyPr/>
          <a:lstStyle/>
          <a:p>
            <a:r>
              <a:rPr lang="en-US" dirty="0"/>
              <a:t>MPS Data Journalism</a:t>
            </a:r>
          </a:p>
        </p:txBody>
      </p:sp>
      <p:sp>
        <p:nvSpPr>
          <p:cNvPr id="3" name="Content Placeholder 2">
            <a:extLst>
              <a:ext uri="{FF2B5EF4-FFF2-40B4-BE49-F238E27FC236}">
                <a16:creationId xmlns:a16="http://schemas.microsoft.com/office/drawing/2014/main" id="{CFE80FA0-2893-064C-851D-0645E2B416A9}"/>
              </a:ext>
            </a:extLst>
          </p:cNvPr>
          <p:cNvSpPr>
            <a:spLocks noGrp="1"/>
          </p:cNvSpPr>
          <p:nvPr>
            <p:ph idx="1"/>
          </p:nvPr>
        </p:nvSpPr>
        <p:spPr/>
        <p:txBody>
          <a:bodyPr>
            <a:normAutofit fontScale="85000" lnSpcReduction="20000"/>
          </a:bodyPr>
          <a:lstStyle/>
          <a:p>
            <a:r>
              <a:rPr lang="en-US" dirty="0"/>
              <a:t>Specially crafted cross-disciplinary program that blends Information Management and Journalism skills</a:t>
            </a:r>
          </a:p>
          <a:p>
            <a:r>
              <a:rPr lang="en-US" dirty="0"/>
              <a:t>Partnership between iSchool and Philip Merrill College of Journalism</a:t>
            </a:r>
          </a:p>
          <a:p>
            <a:r>
              <a:rPr lang="en-US" dirty="0"/>
              <a:t>Leverages the </a:t>
            </a:r>
            <a:r>
              <a:rPr lang="en-US"/>
              <a:t>insight and skills </a:t>
            </a:r>
            <a:r>
              <a:rPr lang="en-US" dirty="0"/>
              <a:t>of our own joint appointee Naeemul Hassan</a:t>
            </a:r>
          </a:p>
          <a:p>
            <a:r>
              <a:rPr lang="en-US" dirty="0"/>
              <a:t>Prepares graduates to leverage techniques and skills in</a:t>
            </a:r>
          </a:p>
          <a:p>
            <a:pPr lvl="1"/>
            <a:r>
              <a:rPr lang="en-US" dirty="0"/>
              <a:t>Open data, public data, FOIA requests, and otherwise acquired data</a:t>
            </a:r>
          </a:p>
          <a:p>
            <a:pPr lvl="1"/>
            <a:r>
              <a:rPr lang="en-US" dirty="0"/>
              <a:t>Data analytics, data science, Machine Learning/AI</a:t>
            </a:r>
          </a:p>
          <a:p>
            <a:pPr lvl="1"/>
            <a:r>
              <a:rPr lang="en-US" dirty="0"/>
              <a:t>Data visualization</a:t>
            </a:r>
          </a:p>
          <a:p>
            <a:pPr lvl="1"/>
            <a:r>
              <a:rPr lang="en-US" dirty="0"/>
              <a:t>Investigative reporting</a:t>
            </a:r>
          </a:p>
          <a:p>
            <a:pPr marL="0" indent="0">
              <a:buNone/>
            </a:pPr>
            <a:r>
              <a:rPr lang="en-US" dirty="0"/>
              <a:t>     to develop and visualize data-driven stories</a:t>
            </a:r>
          </a:p>
        </p:txBody>
      </p:sp>
      <p:sp>
        <p:nvSpPr>
          <p:cNvPr id="4" name="Slide Number Placeholder 3">
            <a:extLst>
              <a:ext uri="{FF2B5EF4-FFF2-40B4-BE49-F238E27FC236}">
                <a16:creationId xmlns:a16="http://schemas.microsoft.com/office/drawing/2014/main" id="{6CCA1340-CBAB-D44A-9473-8D1302C1C076}"/>
              </a:ext>
            </a:extLst>
          </p:cNvPr>
          <p:cNvSpPr>
            <a:spLocks noGrp="1"/>
          </p:cNvSpPr>
          <p:nvPr>
            <p:ph type="sldNum" sz="quarter" idx="4294967295"/>
          </p:nvPr>
        </p:nvSpPr>
        <p:spPr/>
        <p:txBody>
          <a:bodyPr/>
          <a:lstStyle/>
          <a:p>
            <a:fld id="{4A9467E2-CFEE-1D48-AF99-755B10CF5493}" type="slidenum">
              <a:rPr lang="en-US" smtClean="0"/>
              <a:t>6</a:t>
            </a:fld>
            <a:endParaRPr lang="en-US"/>
          </a:p>
        </p:txBody>
      </p:sp>
    </p:spTree>
    <p:extLst>
      <p:ext uri="{BB962C8B-B14F-4D97-AF65-F5344CB8AC3E}">
        <p14:creationId xmlns:p14="http://schemas.microsoft.com/office/powerpoint/2010/main" val="35494061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E2695-D765-7B4B-B90A-00E433242763}"/>
              </a:ext>
            </a:extLst>
          </p:cNvPr>
          <p:cNvSpPr>
            <a:spLocks noGrp="1"/>
          </p:cNvSpPr>
          <p:nvPr>
            <p:ph type="title"/>
          </p:nvPr>
        </p:nvSpPr>
        <p:spPr/>
        <p:txBody>
          <a:bodyPr/>
          <a:lstStyle/>
          <a:p>
            <a:r>
              <a:rPr lang="en-US" dirty="0"/>
              <a:t>Learning Outcomes</a:t>
            </a:r>
          </a:p>
        </p:txBody>
      </p:sp>
      <p:sp>
        <p:nvSpPr>
          <p:cNvPr id="3" name="Content Placeholder 2">
            <a:extLst>
              <a:ext uri="{FF2B5EF4-FFF2-40B4-BE49-F238E27FC236}">
                <a16:creationId xmlns:a16="http://schemas.microsoft.com/office/drawing/2014/main" id="{D3BEADE4-3587-0F41-9C8E-9B117FCE7287}"/>
              </a:ext>
            </a:extLst>
          </p:cNvPr>
          <p:cNvSpPr>
            <a:spLocks noGrp="1"/>
          </p:cNvSpPr>
          <p:nvPr>
            <p:ph idx="1"/>
          </p:nvPr>
        </p:nvSpPr>
        <p:spPr/>
        <p:txBody>
          <a:bodyPr>
            <a:normAutofit fontScale="47500" lnSpcReduction="20000"/>
          </a:bodyPr>
          <a:lstStyle/>
          <a:p>
            <a:pPr fontAlgn="base"/>
            <a:r>
              <a:rPr lang="en-US" dirty="0"/>
              <a:t>The graduate will be able to:</a:t>
            </a:r>
          </a:p>
          <a:p>
            <a:pPr lvl="1"/>
            <a:r>
              <a:rPr lang="en-US" dirty="0"/>
              <a:t>Demonstrate written and oral communications skills and the ability to research and assess information critically through their reporting of relevant news stories publishable by a professional news outlet.</a:t>
            </a:r>
          </a:p>
          <a:p>
            <a:pPr lvl="1"/>
            <a:r>
              <a:rPr lang="en-US" dirty="0"/>
              <a:t>Demonstrate an understanding and awareness of the ethical and legal guidelines and practices that govern the profession.</a:t>
            </a:r>
          </a:p>
          <a:p>
            <a:pPr lvl="1"/>
            <a:r>
              <a:rPr lang="en-US" dirty="0"/>
              <a:t>Demonstrate the ability to apply tools and technology to conduct research and evaluate information by methods appropriate to the profession.</a:t>
            </a:r>
          </a:p>
          <a:p>
            <a:pPr lvl="1"/>
            <a:r>
              <a:rPr lang="en-US" dirty="0"/>
              <a:t>Demonstrate the ability to apply theories and concepts in the use and presentation of images and information.</a:t>
            </a:r>
          </a:p>
          <a:p>
            <a:pPr lvl="1"/>
            <a:r>
              <a:rPr lang="en-US" u="sng" dirty="0"/>
              <a:t>Demonstrate an understanding of gender, race, ethnicity, sexual orientation and other forms of diversity and their impact on the collection and publication of news.</a:t>
            </a:r>
          </a:p>
          <a:p>
            <a:pPr lvl="1"/>
            <a:r>
              <a:rPr lang="en-US" dirty="0"/>
              <a:t>Apply numerical and statistical concepts appropriate for the profession.</a:t>
            </a:r>
          </a:p>
          <a:p>
            <a:pPr lvl="1"/>
            <a:r>
              <a:rPr lang="en-US" dirty="0"/>
              <a:t>Demonstrate an understanding of the history and role of professionals and institutions in shaping journalism.</a:t>
            </a:r>
          </a:p>
          <a:p>
            <a:pPr lvl="1"/>
            <a:r>
              <a:rPr lang="en-US" dirty="0"/>
              <a:t>Evaluate open data sets, public records, and other available data sets for suitability for investigation.</a:t>
            </a:r>
          </a:p>
          <a:p>
            <a:pPr lvl="1"/>
            <a:r>
              <a:rPr lang="en-US" dirty="0"/>
              <a:t>Collect, process, and assess data sets to identify relevance and importance to support the crafting of a story, and develop infrastructure for storing and manipulating collected information.</a:t>
            </a:r>
          </a:p>
          <a:p>
            <a:pPr lvl="1"/>
            <a:r>
              <a:rPr lang="en-US" dirty="0"/>
              <a:t>Identify data sources, develop methods for data extraction, and employ tools and practices for data preparation to load, standardize, and validate the data prior to analysis.</a:t>
            </a:r>
          </a:p>
          <a:p>
            <a:pPr lvl="1"/>
            <a:r>
              <a:rPr lang="en-US" dirty="0"/>
              <a:t>Interpret the content contained in identified data sets and be conversant with experts regarding the content of the data and conclusions inferred through analysis, and apply data analysis and data science techniques to organized data.</a:t>
            </a:r>
          </a:p>
          <a:p>
            <a:pPr lvl="1"/>
            <a:r>
              <a:rPr lang="en-US" u="sng" dirty="0"/>
              <a:t>Interpret content of available data sets and be able to ascertain inherent model, selection, and production bias.</a:t>
            </a:r>
          </a:p>
        </p:txBody>
      </p:sp>
      <p:sp>
        <p:nvSpPr>
          <p:cNvPr id="4" name="Slide Number Placeholder 3">
            <a:extLst>
              <a:ext uri="{FF2B5EF4-FFF2-40B4-BE49-F238E27FC236}">
                <a16:creationId xmlns:a16="http://schemas.microsoft.com/office/drawing/2014/main" id="{223BF932-2592-A94C-9CB9-B80B9366706E}"/>
              </a:ext>
            </a:extLst>
          </p:cNvPr>
          <p:cNvSpPr>
            <a:spLocks noGrp="1"/>
          </p:cNvSpPr>
          <p:nvPr>
            <p:ph type="sldNum" sz="quarter" idx="4294967295"/>
          </p:nvPr>
        </p:nvSpPr>
        <p:spPr/>
        <p:txBody>
          <a:bodyPr/>
          <a:lstStyle/>
          <a:p>
            <a:fld id="{4A9467E2-CFEE-1D48-AF99-755B10CF5493}" type="slidenum">
              <a:rPr lang="en-US" smtClean="0"/>
              <a:t>7</a:t>
            </a:fld>
            <a:endParaRPr lang="en-US"/>
          </a:p>
        </p:txBody>
      </p:sp>
      <p:sp>
        <p:nvSpPr>
          <p:cNvPr id="5" name="Rectangle 4">
            <a:extLst>
              <a:ext uri="{FF2B5EF4-FFF2-40B4-BE49-F238E27FC236}">
                <a16:creationId xmlns:a16="http://schemas.microsoft.com/office/drawing/2014/main" id="{F6EC9B26-7706-C24D-86D9-1780639535AC}"/>
              </a:ext>
            </a:extLst>
          </p:cNvPr>
          <p:cNvSpPr/>
          <p:nvPr/>
        </p:nvSpPr>
        <p:spPr>
          <a:xfrm>
            <a:off x="1750142" y="1425677"/>
            <a:ext cx="10263340" cy="2375142"/>
          </a:xfrm>
          <a:prstGeom prst="rect">
            <a:avLst/>
          </a:prstGeom>
          <a:solidFill>
            <a:srgbClr val="0070C0">
              <a:alpha val="16000"/>
            </a:srgbClr>
          </a:solidFill>
          <a:ln w="28575">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0BF8DB37-4C65-6142-B29E-E45E2A444809}"/>
              </a:ext>
            </a:extLst>
          </p:cNvPr>
          <p:cNvSpPr/>
          <p:nvPr/>
        </p:nvSpPr>
        <p:spPr>
          <a:xfrm>
            <a:off x="1750142" y="3782655"/>
            <a:ext cx="10263340" cy="1912409"/>
          </a:xfrm>
          <a:prstGeom prst="rect">
            <a:avLst/>
          </a:prstGeom>
          <a:solidFill>
            <a:srgbClr val="92D050">
              <a:alpha val="18000"/>
            </a:srgbClr>
          </a:solidFill>
          <a:ln w="28575">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083119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7A4C6EF-5E04-5549-A74F-BC8BFC428C62}"/>
              </a:ext>
            </a:extLst>
          </p:cNvPr>
          <p:cNvSpPr>
            <a:spLocks noGrp="1"/>
          </p:cNvSpPr>
          <p:nvPr>
            <p:ph type="title"/>
          </p:nvPr>
        </p:nvSpPr>
        <p:spPr>
          <a:xfrm>
            <a:off x="1838324" y="365125"/>
            <a:ext cx="10086975" cy="608269"/>
          </a:xfrm>
        </p:spPr>
        <p:txBody>
          <a:bodyPr>
            <a:normAutofit fontScale="90000"/>
          </a:bodyPr>
          <a:lstStyle/>
          <a:p>
            <a:r>
              <a:rPr lang="en-US" dirty="0"/>
              <a:t>Proposed Program Curriculum</a:t>
            </a:r>
          </a:p>
        </p:txBody>
      </p:sp>
      <p:sp>
        <p:nvSpPr>
          <p:cNvPr id="21" name="Content Placeholder 20">
            <a:extLst>
              <a:ext uri="{FF2B5EF4-FFF2-40B4-BE49-F238E27FC236}">
                <a16:creationId xmlns:a16="http://schemas.microsoft.com/office/drawing/2014/main" id="{DA923498-F896-4E40-AAB5-D6495033109B}"/>
              </a:ext>
            </a:extLst>
          </p:cNvPr>
          <p:cNvSpPr>
            <a:spLocks noGrp="1"/>
          </p:cNvSpPr>
          <p:nvPr>
            <p:ph idx="1"/>
          </p:nvPr>
        </p:nvSpPr>
        <p:spPr>
          <a:xfrm>
            <a:off x="1563329" y="1165523"/>
            <a:ext cx="10019069" cy="4792826"/>
          </a:xfrm>
        </p:spPr>
        <p:txBody>
          <a:bodyPr>
            <a:normAutofit lnSpcReduction="10000"/>
          </a:bodyPr>
          <a:lstStyle/>
          <a:p>
            <a:r>
              <a:rPr lang="en-US" sz="2000" dirty="0"/>
              <a:t>Fully online 36-credit plan</a:t>
            </a:r>
          </a:p>
          <a:p>
            <a:pPr lvl="1" fontAlgn="base"/>
            <a:r>
              <a:rPr lang="en-US" sz="1400" dirty="0">
                <a:solidFill>
                  <a:srgbClr val="0070C0"/>
                </a:solidFill>
              </a:rPr>
              <a:t>JOUR652: Interactive Design and Development (3)</a:t>
            </a:r>
          </a:p>
          <a:p>
            <a:pPr lvl="1" fontAlgn="base"/>
            <a:r>
              <a:rPr lang="en-US" sz="1400" dirty="0">
                <a:solidFill>
                  <a:srgbClr val="0070C0"/>
                </a:solidFill>
              </a:rPr>
              <a:t>JOUR702: Journalism Law and Ethics (3)</a:t>
            </a:r>
          </a:p>
          <a:p>
            <a:pPr lvl="1" fontAlgn="base"/>
            <a:r>
              <a:rPr lang="en-US" sz="1400" dirty="0">
                <a:solidFill>
                  <a:srgbClr val="0070C0"/>
                </a:solidFill>
              </a:rPr>
              <a:t>JOUR772: Data Journalism (3)</a:t>
            </a:r>
          </a:p>
          <a:p>
            <a:pPr lvl="1" fontAlgn="base"/>
            <a:r>
              <a:rPr lang="en-US" sz="1400" dirty="0">
                <a:solidFill>
                  <a:srgbClr val="0070C0"/>
                </a:solidFill>
              </a:rPr>
              <a:t>JOUR773: Computational Journalism (3)</a:t>
            </a:r>
          </a:p>
          <a:p>
            <a:pPr lvl="1" fontAlgn="base"/>
            <a:r>
              <a:rPr lang="en-US" sz="1400" dirty="0">
                <a:solidFill>
                  <a:srgbClr val="00B050"/>
                </a:solidFill>
              </a:rPr>
              <a:t>INFM600: Information Environments (3)</a:t>
            </a:r>
          </a:p>
          <a:p>
            <a:pPr lvl="1" fontAlgn="base"/>
            <a:r>
              <a:rPr lang="en-US" sz="1400" dirty="0">
                <a:solidFill>
                  <a:srgbClr val="00B050"/>
                </a:solidFill>
              </a:rPr>
              <a:t>INST616: Open Source Intelligence (3)</a:t>
            </a:r>
          </a:p>
          <a:p>
            <a:pPr lvl="1" fontAlgn="base"/>
            <a:r>
              <a:rPr lang="en-US" sz="1400" dirty="0">
                <a:solidFill>
                  <a:srgbClr val="00B050"/>
                </a:solidFill>
              </a:rPr>
              <a:t>INST627: Data Analytics for Information Professionals (3)</a:t>
            </a:r>
          </a:p>
          <a:p>
            <a:pPr lvl="1" fontAlgn="base"/>
            <a:r>
              <a:rPr lang="en-US" sz="1400" dirty="0">
                <a:solidFill>
                  <a:srgbClr val="00B050"/>
                </a:solidFill>
              </a:rPr>
              <a:t>INST737: Introduction to Data Science (3)</a:t>
            </a:r>
          </a:p>
          <a:p>
            <a:pPr lvl="1" fontAlgn="base"/>
            <a:r>
              <a:rPr lang="en-US" sz="1400" dirty="0">
                <a:solidFill>
                  <a:srgbClr val="00B050"/>
                </a:solidFill>
              </a:rPr>
              <a:t>INST754: Data Integration and Preparation for Analytics (3)</a:t>
            </a:r>
          </a:p>
          <a:p>
            <a:pPr lvl="1" fontAlgn="base"/>
            <a:r>
              <a:rPr lang="en-US" sz="1400" dirty="0">
                <a:solidFill>
                  <a:srgbClr val="00B050"/>
                </a:solidFill>
              </a:rPr>
              <a:t>INST762: Visual Analytics (3)</a:t>
            </a:r>
          </a:p>
          <a:p>
            <a:pPr lvl="1" fontAlgn="base"/>
            <a:r>
              <a:rPr lang="en-US" sz="1400" dirty="0">
                <a:solidFill>
                  <a:srgbClr val="0070C0"/>
                </a:solidFill>
              </a:rPr>
              <a:t>JOUR625/JOUR655: Advanced Capital News Bureau (6) </a:t>
            </a:r>
            <a:r>
              <a:rPr lang="en-US" sz="1400" dirty="0"/>
              <a:t>(</a:t>
            </a:r>
            <a:r>
              <a:rPr lang="en-US" sz="1400" dirty="0">
                <a:solidFill>
                  <a:srgbClr val="0070C0"/>
                </a:solidFill>
              </a:rPr>
              <a:t>or Howard Center semester, or 3 credits of JOUR625</a:t>
            </a:r>
            <a:r>
              <a:rPr lang="en-US" sz="1400" dirty="0"/>
              <a:t> plus </a:t>
            </a:r>
            <a:r>
              <a:rPr lang="en-US" sz="1400" dirty="0">
                <a:solidFill>
                  <a:srgbClr val="00B050"/>
                </a:solidFill>
              </a:rPr>
              <a:t>3 credits of INFM737, or other substitute with permission of department</a:t>
            </a:r>
            <a:r>
              <a:rPr lang="en-US" sz="1400" dirty="0"/>
              <a:t>)</a:t>
            </a:r>
          </a:p>
          <a:p>
            <a:pPr lvl="1"/>
            <a:r>
              <a:rPr lang="en-US" sz="1400" i="1" dirty="0"/>
              <a:t>*JOUR501: Fundamentals of Writing and Editing (3) is a prerequisite and will not count toward the MPS. It will be offered each summer before the fall start to the program. Students who demonstrate sufficient prior experience in journalism may have this prerequisite waived. Prior experience in journalism can be demonstrated through a combination of a portfolio of previous work, supervisor recommendations, and academic credentials.</a:t>
            </a:r>
            <a:endParaRPr lang="en-US" dirty="0"/>
          </a:p>
          <a:p>
            <a:pPr lvl="1"/>
            <a:r>
              <a:rPr lang="en-US" sz="1400" i="1" dirty="0"/>
              <a:t>Other reporting courses, including JOUR479D (Using Investigative Tools in Reporting), may be substituted with permission of the program's advisors.</a:t>
            </a:r>
            <a:endParaRPr lang="en-US" dirty="0"/>
          </a:p>
        </p:txBody>
      </p:sp>
      <p:sp>
        <p:nvSpPr>
          <p:cNvPr id="4" name="Slide Number Placeholder 3">
            <a:extLst>
              <a:ext uri="{FF2B5EF4-FFF2-40B4-BE49-F238E27FC236}">
                <a16:creationId xmlns:a16="http://schemas.microsoft.com/office/drawing/2014/main" id="{6BF52AC4-E134-C34A-B770-19085E7EA465}"/>
              </a:ext>
            </a:extLst>
          </p:cNvPr>
          <p:cNvSpPr>
            <a:spLocks noGrp="1"/>
          </p:cNvSpPr>
          <p:nvPr>
            <p:ph type="sldNum" sz="quarter" idx="4294967295"/>
          </p:nvPr>
        </p:nvSpPr>
        <p:spPr/>
        <p:txBody>
          <a:bodyPr/>
          <a:lstStyle/>
          <a:p>
            <a:fld id="{4A9467E2-CFEE-1D48-AF99-755B10CF5493}" type="slidenum">
              <a:rPr lang="en-US" smtClean="0"/>
              <a:t>8</a:t>
            </a:fld>
            <a:endParaRPr lang="en-US"/>
          </a:p>
        </p:txBody>
      </p:sp>
      <p:sp>
        <p:nvSpPr>
          <p:cNvPr id="7" name="Rectangle 1">
            <a:extLst>
              <a:ext uri="{FF2B5EF4-FFF2-40B4-BE49-F238E27FC236}">
                <a16:creationId xmlns:a16="http://schemas.microsoft.com/office/drawing/2014/main" id="{A9F2E550-A37A-FD40-B6AD-26BEE145CD91}"/>
              </a:ext>
            </a:extLst>
          </p:cNvPr>
          <p:cNvSpPr>
            <a:spLocks noChangeArrowheads="1"/>
          </p:cNvSpPr>
          <p:nvPr/>
        </p:nvSpPr>
        <p:spPr bwMode="auto">
          <a:xfrm>
            <a:off x="3752851" y="1165523"/>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lang="en-US" altLang="en-US">
                <a:latin typeface="Arial" panose="020B0604020202020204" pitchFamily="34" charset="0"/>
              </a:rPr>
              <a:t/>
            </a:r>
            <a:br>
              <a:rPr lang="en-US" altLang="en-US">
                <a:latin typeface="Arial" panose="020B0604020202020204" pitchFamily="34" charset="0"/>
              </a:rPr>
            </a:br>
            <a:endParaRPr lang="en-US" altLang="en-US">
              <a:latin typeface="Arial" panose="020B0604020202020204" pitchFamily="34" charset="0"/>
            </a:endParaRPr>
          </a:p>
          <a:p>
            <a:pPr defTabSz="914400" eaLnBrk="0" fontAlgn="base" hangingPunct="0">
              <a:spcBef>
                <a:spcPct val="0"/>
              </a:spcBef>
              <a:spcAft>
                <a:spcPct val="0"/>
              </a:spcAft>
            </a:pPr>
            <a:endParaRPr lang="en-US" altLang="en-US">
              <a:latin typeface="Arial" panose="020B0604020202020204" pitchFamily="34" charset="0"/>
            </a:endParaRPr>
          </a:p>
        </p:txBody>
      </p:sp>
      <p:sp>
        <p:nvSpPr>
          <p:cNvPr id="3" name="Rectangle 1">
            <a:extLst>
              <a:ext uri="{FF2B5EF4-FFF2-40B4-BE49-F238E27FC236}">
                <a16:creationId xmlns:a16="http://schemas.microsoft.com/office/drawing/2014/main" id="{8C4A9E9A-4F36-6947-A884-9B2A25D8AD07}"/>
              </a:ext>
            </a:extLst>
          </p:cNvPr>
          <p:cNvSpPr>
            <a:spLocks noChangeArrowheads="1"/>
          </p:cNvSpPr>
          <p:nvPr/>
        </p:nvSpPr>
        <p:spPr bwMode="auto">
          <a:xfrm>
            <a:off x="3018605" y="3270700"/>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lang="en-US" altLang="en-US">
                <a:latin typeface="Arial" panose="020B0604020202020204" pitchFamily="34" charset="0"/>
              </a:rPr>
              <a:t/>
            </a:r>
            <a:br>
              <a:rPr lang="en-US" altLang="en-US">
                <a:latin typeface="Arial" panose="020B0604020202020204" pitchFamily="34" charset="0"/>
              </a:rPr>
            </a:br>
            <a:endParaRPr lang="en-US" altLang="en-US">
              <a:latin typeface="Arial" panose="020B0604020202020204" pitchFamily="34" charset="0"/>
            </a:endParaRPr>
          </a:p>
          <a:p>
            <a:pPr defTabSz="914400" eaLnBrk="0" fontAlgn="base" hangingPunct="0">
              <a:spcBef>
                <a:spcPct val="0"/>
              </a:spcBef>
              <a:spcAft>
                <a:spcPct val="0"/>
              </a:spcAft>
            </a:pPr>
            <a:endParaRPr lang="en-US" altLang="en-US">
              <a:latin typeface="Arial" panose="020B0604020202020204" pitchFamily="34" charset="0"/>
            </a:endParaRPr>
          </a:p>
        </p:txBody>
      </p:sp>
    </p:spTree>
    <p:extLst>
      <p:ext uri="{BB962C8B-B14F-4D97-AF65-F5344CB8AC3E}">
        <p14:creationId xmlns:p14="http://schemas.microsoft.com/office/powerpoint/2010/main" val="20320019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3BF5A-D920-9042-B5EC-4449B0D265BC}"/>
              </a:ext>
            </a:extLst>
          </p:cNvPr>
          <p:cNvSpPr>
            <a:spLocks noGrp="1"/>
          </p:cNvSpPr>
          <p:nvPr>
            <p:ph type="title"/>
          </p:nvPr>
        </p:nvSpPr>
        <p:spPr/>
        <p:txBody>
          <a:bodyPr/>
          <a:lstStyle/>
          <a:p>
            <a:r>
              <a:rPr lang="en-US" dirty="0"/>
              <a:t>Benefits and Opportunities</a:t>
            </a:r>
          </a:p>
        </p:txBody>
      </p:sp>
      <p:sp>
        <p:nvSpPr>
          <p:cNvPr id="3" name="Content Placeholder 2">
            <a:extLst>
              <a:ext uri="{FF2B5EF4-FFF2-40B4-BE49-F238E27FC236}">
                <a16:creationId xmlns:a16="http://schemas.microsoft.com/office/drawing/2014/main" id="{089F4DEA-516C-ED40-B2BA-5F7A20CFE04E}"/>
              </a:ext>
            </a:extLst>
          </p:cNvPr>
          <p:cNvSpPr>
            <a:spLocks noGrp="1"/>
          </p:cNvSpPr>
          <p:nvPr>
            <p:ph idx="1"/>
          </p:nvPr>
        </p:nvSpPr>
        <p:spPr/>
        <p:txBody>
          <a:bodyPr>
            <a:normAutofit fontScale="92500"/>
          </a:bodyPr>
          <a:lstStyle/>
          <a:p>
            <a:r>
              <a:rPr lang="en-US" dirty="0"/>
              <a:t>Demonstrates cross-discipline integration of information management practices and iSchool principles while leveraging domain expertise of another specialty</a:t>
            </a:r>
          </a:p>
          <a:p>
            <a:r>
              <a:rPr lang="en-US" dirty="0"/>
              <a:t>New opportunities for partnerships and engagement in the News media and affiliated industries </a:t>
            </a:r>
          </a:p>
          <a:p>
            <a:r>
              <a:rPr lang="en-US" dirty="0"/>
              <a:t>Opportunities for student internships &amp; employment</a:t>
            </a:r>
          </a:p>
          <a:p>
            <a:r>
              <a:rPr lang="en-US" dirty="0"/>
              <a:t>Ethics, equity, respect built into the curriculum</a:t>
            </a:r>
          </a:p>
          <a:p>
            <a:r>
              <a:rPr lang="en-US" dirty="0"/>
              <a:t>Employs the model for agile development of derivative programs</a:t>
            </a:r>
          </a:p>
        </p:txBody>
      </p:sp>
      <p:sp>
        <p:nvSpPr>
          <p:cNvPr id="4" name="Slide Number Placeholder 3">
            <a:extLst>
              <a:ext uri="{FF2B5EF4-FFF2-40B4-BE49-F238E27FC236}">
                <a16:creationId xmlns:a16="http://schemas.microsoft.com/office/drawing/2014/main" id="{2C17702B-22A5-1E49-AC74-2E1FE0B5103C}"/>
              </a:ext>
            </a:extLst>
          </p:cNvPr>
          <p:cNvSpPr>
            <a:spLocks noGrp="1"/>
          </p:cNvSpPr>
          <p:nvPr>
            <p:ph type="sldNum" sz="quarter" idx="4294967295"/>
          </p:nvPr>
        </p:nvSpPr>
        <p:spPr/>
        <p:txBody>
          <a:bodyPr/>
          <a:lstStyle/>
          <a:p>
            <a:fld id="{4A9467E2-CFEE-1D48-AF99-755B10CF5493}" type="slidenum">
              <a:rPr lang="en-US" smtClean="0"/>
              <a:t>9</a:t>
            </a:fld>
            <a:endParaRPr lang="en-US"/>
          </a:p>
        </p:txBody>
      </p:sp>
    </p:spTree>
    <p:extLst>
      <p:ext uri="{BB962C8B-B14F-4D97-AF65-F5344CB8AC3E}">
        <p14:creationId xmlns:p14="http://schemas.microsoft.com/office/powerpoint/2010/main" val="91483221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5805</TotalTime>
  <Words>1478</Words>
  <Application>Microsoft Office PowerPoint</Application>
  <PresentationFormat>Widescreen</PresentationFormat>
  <Paragraphs>202</Paragraphs>
  <Slides>23</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Georgia</vt:lpstr>
      <vt:lpstr>Verdana</vt:lpstr>
      <vt:lpstr>Wingdings</vt:lpstr>
      <vt:lpstr>1_Office Theme</vt:lpstr>
      <vt:lpstr>iSchool Assembly </vt:lpstr>
      <vt:lpstr>Agenda</vt:lpstr>
      <vt:lpstr>Dean's Update</vt:lpstr>
      <vt:lpstr>Vote to approve Proposal for Data Journalism MPS Degree</vt:lpstr>
      <vt:lpstr>Master of Professional Studies Data Journalism</vt:lpstr>
      <vt:lpstr>MPS Data Journalism</vt:lpstr>
      <vt:lpstr>Learning Outcomes</vt:lpstr>
      <vt:lpstr>Proposed Program Curriculum</vt:lpstr>
      <vt:lpstr>Benefits and Opportunities</vt:lpstr>
      <vt:lpstr>Program Plans – Full-Time</vt:lpstr>
      <vt:lpstr>Approvals</vt:lpstr>
      <vt:lpstr>Questions?</vt:lpstr>
      <vt:lpstr>Expanding College Advisory Committee Representation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Changing Assembly time for 2021</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Administration - Compliance</dc:title>
  <dc:creator>Diane M. Travis</dc:creator>
  <cp:lastModifiedBy>Joan Cole</cp:lastModifiedBy>
  <cp:revision>154</cp:revision>
  <dcterms:created xsi:type="dcterms:W3CDTF">2017-05-15T15:43:30Z</dcterms:created>
  <dcterms:modified xsi:type="dcterms:W3CDTF">2020-12-04T14:03:03Z</dcterms:modified>
</cp:coreProperties>
</file>