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embeddedFontLst>
    <p:embeddedFont>
      <p:font typeface="Lobster Two"/>
      <p:regular r:id="rId42"/>
      <p:bold r:id="rId43"/>
      <p:italic r:id="rId44"/>
      <p:boldItalic r:id="rId45"/>
    </p:embeddedFont>
    <p:embeddedFont>
      <p:font typeface="Roboto"/>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font" Target="fonts/LobsterTwo-regular.fntdata"/><Relationship Id="rId41" Type="http://schemas.openxmlformats.org/officeDocument/2006/relationships/slide" Target="slides/slide37.xml"/><Relationship Id="rId44" Type="http://schemas.openxmlformats.org/officeDocument/2006/relationships/font" Target="fonts/LobsterTwo-italic.fntdata"/><Relationship Id="rId43" Type="http://schemas.openxmlformats.org/officeDocument/2006/relationships/font" Target="fonts/LobsterTwo-bold.fntdata"/><Relationship Id="rId46" Type="http://schemas.openxmlformats.org/officeDocument/2006/relationships/font" Target="fonts/Roboto-regular.fntdata"/><Relationship Id="rId45" Type="http://schemas.openxmlformats.org/officeDocument/2006/relationships/font" Target="fonts/LobsterTw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a:spcBef>
                <a:spcPts val="0"/>
              </a:spcBef>
              <a:spcAft>
                <a:spcPts val="0"/>
              </a:spcAft>
              <a:buSzPts val="1400"/>
              <a:buNone/>
              <a:defRPr sz="1800"/>
            </a:lvl2pPr>
            <a:lvl3pPr indent="-228600" lvl="2" marL="1371600">
              <a:spcBef>
                <a:spcPts val="0"/>
              </a:spcBef>
              <a:spcAft>
                <a:spcPts val="0"/>
              </a:spcAft>
              <a:buSzPts val="1400"/>
              <a:buNone/>
              <a:defRPr sz="1800"/>
            </a:lvl3pPr>
            <a:lvl4pPr indent="-228600" lvl="3" marL="1828800">
              <a:spcBef>
                <a:spcPts val="0"/>
              </a:spcBef>
              <a:spcAft>
                <a:spcPts val="0"/>
              </a:spcAft>
              <a:buSzPts val="1400"/>
              <a:buNone/>
              <a:defRPr sz="1800"/>
            </a:lvl4pPr>
            <a:lvl5pPr indent="-228600" lvl="4" marL="2286000">
              <a:spcBef>
                <a:spcPts val="0"/>
              </a:spcBef>
              <a:spcAft>
                <a:spcPts val="0"/>
              </a:spcAft>
              <a:buSzPts val="1400"/>
              <a:buNone/>
              <a:defRPr sz="1800"/>
            </a:lvl5pPr>
            <a:lvl6pPr indent="-228600" lvl="5" marL="2743200">
              <a:spcBef>
                <a:spcPts val="0"/>
              </a:spcBef>
              <a:spcAft>
                <a:spcPts val="0"/>
              </a:spcAft>
              <a:buSzPts val="1400"/>
              <a:buNone/>
              <a:defRPr sz="1800"/>
            </a:lvl6pPr>
            <a:lvl7pPr indent="-228600" lvl="6" marL="3200400">
              <a:spcBef>
                <a:spcPts val="0"/>
              </a:spcBef>
              <a:spcAft>
                <a:spcPts val="0"/>
              </a:spcAft>
              <a:buSzPts val="1400"/>
              <a:buNone/>
              <a:defRPr sz="1800"/>
            </a:lvl7pPr>
            <a:lvl8pPr indent="-228600" lvl="7" marL="3657600">
              <a:spcBef>
                <a:spcPts val="0"/>
              </a:spcBef>
              <a:spcAft>
                <a:spcPts val="0"/>
              </a:spcAft>
              <a:buSzPts val="1400"/>
              <a:buNone/>
              <a:defRPr sz="1800"/>
            </a:lvl8pPr>
            <a:lvl9pPr indent="-228600" lvl="8" marL="4114800">
              <a:spcBef>
                <a:spcPts val="0"/>
              </a:spcBef>
              <a:spcAft>
                <a:spcPts val="0"/>
              </a:spcAft>
              <a:buSzPts val="1400"/>
              <a:buNone/>
              <a:defRPr sz="1800"/>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0d7ff666fb_0_7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10d7ff666fb_0_7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0d7ff666fb_0_7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10d7ff666fb_0_7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0d7ff666fb_0_1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10d7ff666fb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0d7ff666fb_0_3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g10d7ff666fb_0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0d7ff666fb_0_3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10d7ff666fb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0d7ff666fb_0_1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10d7ff666fb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0d7ff666fb_0_3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10d7ff666fb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0d7ff666fb_0_3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10d7ff666fb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0d7ff666fb_0_3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10d7ff666fb_0_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0d7ff666fb_0_3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10d7ff666fb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094b62bca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1094b62bca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0d7ff666fb_0_1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10d7ff666fb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0d7ff666fb_0_2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g10d7ff666fb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0d7ff666fb_0_2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g10d7ff666fb_0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0d7ff666fb_0_2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10d7ff666fb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0d7ff666fb_0_3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10d7ff666fb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0d7ff666fb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10d7ff666fb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0d7ff666fb_0_4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10d7ff666fb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0d7ff666fb_0_4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g10d7ff666fb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0d7ff666fb_0_3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g10d7ff666fb_0_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0d7ff666fb_0_6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g10d7ff666fb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0d7ff666fb_0_4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10d7ff666fb_0_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0d7ff666fb_0_6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g10d7ff666fb_0_6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0d7ff666fb_0_7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g10d7ff666fb_0_7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0d7ff666fb_0_7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10d7ff666fb_0_7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0d7ff666fb_0_7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10d7ff666fb_0_7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0d7ff666fb_0_7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10d7ff666fb_0_7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0d7ff666fb_0_7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10d7ff666fb_0_7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0d7ff666fb_0_5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10d7ff666fb_0_5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0d7ff666fb_0_6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10d7ff666fb_0_6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0d7ff666fb_0_6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10d7ff666fb_0_6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0d7ff666fb_0_2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10d7ff666fb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0d7ff666fb_0_2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10d7ff666fb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0d7ff666fb_0_5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10d7ff666fb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d7ff666fb_0_1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10d7ff666fb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0d7ff666fb_0_4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10d7ff666fb_0_4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0" name="Shape 10"/>
        <p:cNvGrpSpPr/>
        <p:nvPr/>
      </p:nvGrpSpPr>
      <p:grpSpPr>
        <a:xfrm>
          <a:off x="0" y="0"/>
          <a:ext cx="0" cy="0"/>
          <a:chOff x="0" y="0"/>
          <a:chExt cx="0" cy="0"/>
        </a:xfrm>
      </p:grpSpPr>
      <p:sp>
        <p:nvSpPr>
          <p:cNvPr id="11" name="Google Shape;11;p2"/>
          <p:cNvSpPr/>
          <p:nvPr>
            <p:ph idx="2" type="pic"/>
          </p:nvPr>
        </p:nvSpPr>
        <p:spPr>
          <a:xfrm>
            <a:off x="0" y="0"/>
            <a:ext cx="12192000" cy="68580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31" name="Shape 31"/>
        <p:cNvGrpSpPr/>
        <p:nvPr/>
      </p:nvGrpSpPr>
      <p:grpSpPr>
        <a:xfrm>
          <a:off x="0" y="0"/>
          <a:ext cx="0" cy="0"/>
          <a:chOff x="0" y="0"/>
          <a:chExt cx="0" cy="0"/>
        </a:xfrm>
      </p:grpSpPr>
      <p:sp>
        <p:nvSpPr>
          <p:cNvPr id="32" name="Google Shape;32;p11"/>
          <p:cNvSpPr/>
          <p:nvPr>
            <p:ph idx="2" type="pic"/>
          </p:nvPr>
        </p:nvSpPr>
        <p:spPr>
          <a:xfrm>
            <a:off x="1259237" y="1266865"/>
            <a:ext cx="2268016" cy="4124267"/>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Custom Layout">
  <p:cSld name="30_Custom Layout">
    <p:spTree>
      <p:nvGrpSpPr>
        <p:cNvPr id="33" name="Shape 33"/>
        <p:cNvGrpSpPr/>
        <p:nvPr/>
      </p:nvGrpSpPr>
      <p:grpSpPr>
        <a:xfrm>
          <a:off x="0" y="0"/>
          <a:ext cx="0" cy="0"/>
          <a:chOff x="0" y="0"/>
          <a:chExt cx="0" cy="0"/>
        </a:xfrm>
      </p:grpSpPr>
      <p:sp>
        <p:nvSpPr>
          <p:cNvPr id="34" name="Google Shape;34;p12"/>
          <p:cNvSpPr/>
          <p:nvPr>
            <p:ph idx="2" type="pic"/>
          </p:nvPr>
        </p:nvSpPr>
        <p:spPr>
          <a:xfrm>
            <a:off x="711609" y="0"/>
            <a:ext cx="6501582" cy="68580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35" name="Shape 3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36" name="Shape 3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spTree>
      <p:nvGrpSpPr>
        <p:cNvPr id="37" name="Shape 3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p:cSld name="33_Custom Layout">
    <p:spTree>
      <p:nvGrpSpPr>
        <p:cNvPr id="38" name="Shape 3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32_Custom Layout">
    <p:spTree>
      <p:nvGrpSpPr>
        <p:cNvPr id="39" name="Shape 39"/>
        <p:cNvGrpSpPr/>
        <p:nvPr/>
      </p:nvGrpSpPr>
      <p:grpSpPr>
        <a:xfrm>
          <a:off x="0" y="0"/>
          <a:ext cx="0" cy="0"/>
          <a:chOff x="0" y="0"/>
          <a:chExt cx="0" cy="0"/>
        </a:xfrm>
      </p:grpSpPr>
      <p:pic>
        <p:nvPicPr>
          <p:cNvPr id="40" name="Google Shape;40;p17"/>
          <p:cNvPicPr preferRelativeResize="0"/>
          <p:nvPr/>
        </p:nvPicPr>
        <p:blipFill rotWithShape="1">
          <a:blip r:embed="rId2">
            <a:alphaModFix/>
          </a:blip>
          <a:srcRect b="0" l="0" r="0" t="0"/>
          <a:stretch/>
        </p:blipFill>
        <p:spPr>
          <a:xfrm rot="-5400000">
            <a:off x="7474404" y="514350"/>
            <a:ext cx="4939393" cy="6858000"/>
          </a:xfrm>
          <a:prstGeom prst="rect">
            <a:avLst/>
          </a:prstGeom>
          <a:noFill/>
          <a:ln>
            <a:noFill/>
          </a:ln>
        </p:spPr>
      </p:pic>
      <p:pic>
        <p:nvPicPr>
          <p:cNvPr id="41" name="Google Shape;41;p17"/>
          <p:cNvPicPr preferRelativeResize="0"/>
          <p:nvPr/>
        </p:nvPicPr>
        <p:blipFill rotWithShape="1">
          <a:blip r:embed="rId3">
            <a:alphaModFix/>
          </a:blip>
          <a:srcRect b="0" l="0" r="0" t="0"/>
          <a:stretch/>
        </p:blipFill>
        <p:spPr>
          <a:xfrm>
            <a:off x="4284176" y="2077292"/>
            <a:ext cx="1998958" cy="4075330"/>
          </a:xfrm>
          <a:prstGeom prst="rect">
            <a:avLst/>
          </a:prstGeom>
          <a:noFill/>
          <a:ln>
            <a:noFill/>
          </a:ln>
        </p:spPr>
      </p:pic>
      <p:pic>
        <p:nvPicPr>
          <p:cNvPr id="42" name="Google Shape;42;p17"/>
          <p:cNvPicPr preferRelativeResize="0"/>
          <p:nvPr/>
        </p:nvPicPr>
        <p:blipFill rotWithShape="1">
          <a:blip r:embed="rId4">
            <a:alphaModFix/>
          </a:blip>
          <a:srcRect b="0" l="0" r="0" t="0"/>
          <a:stretch/>
        </p:blipFill>
        <p:spPr>
          <a:xfrm>
            <a:off x="1791957" y="1827365"/>
            <a:ext cx="2175811" cy="4325257"/>
          </a:xfrm>
          <a:prstGeom prst="rect">
            <a:avLst/>
          </a:prstGeom>
          <a:noFill/>
          <a:ln>
            <a:noFill/>
          </a:ln>
        </p:spPr>
      </p:pic>
      <p:sp>
        <p:nvSpPr>
          <p:cNvPr id="43" name="Google Shape;43;p17"/>
          <p:cNvSpPr/>
          <p:nvPr>
            <p:ph idx="2" type="pic"/>
          </p:nvPr>
        </p:nvSpPr>
        <p:spPr>
          <a:xfrm>
            <a:off x="4413262" y="2579409"/>
            <a:ext cx="1771047" cy="3113308"/>
          </a:xfrm>
          <a:prstGeom prst="rect">
            <a:avLst/>
          </a:prstGeom>
          <a:noFill/>
          <a:ln>
            <a:noFill/>
          </a:ln>
        </p:spPr>
      </p:sp>
      <p:sp>
        <p:nvSpPr>
          <p:cNvPr id="44" name="Google Shape;44;p17"/>
          <p:cNvSpPr/>
          <p:nvPr>
            <p:ph idx="3" type="pic"/>
          </p:nvPr>
        </p:nvSpPr>
        <p:spPr>
          <a:xfrm>
            <a:off x="1879377" y="2208704"/>
            <a:ext cx="2001318" cy="3574077"/>
          </a:xfrm>
          <a:prstGeom prst="rect">
            <a:avLst/>
          </a:prstGeom>
          <a:noFill/>
          <a:ln>
            <a:noFill/>
          </a:ln>
        </p:spPr>
      </p:sp>
      <p:sp>
        <p:nvSpPr>
          <p:cNvPr id="45" name="Google Shape;45;p17"/>
          <p:cNvSpPr/>
          <p:nvPr>
            <p:ph idx="4" type="pic"/>
          </p:nvPr>
        </p:nvSpPr>
        <p:spPr>
          <a:xfrm>
            <a:off x="7276939" y="1961571"/>
            <a:ext cx="5278351" cy="3965530"/>
          </a:xfrm>
          <a:prstGeom prst="rect">
            <a:avLst/>
          </a:prstGeom>
          <a:noFill/>
          <a:ln>
            <a:noFill/>
          </a:ln>
        </p:spPr>
      </p:sp>
      <p:sp>
        <p:nvSpPr>
          <p:cNvPr id="46" name="Google Shape;46;p17"/>
          <p:cNvSpPr/>
          <p:nvPr/>
        </p:nvSpPr>
        <p:spPr>
          <a:xfrm>
            <a:off x="2519073" y="2040221"/>
            <a:ext cx="691979" cy="131412"/>
          </a:xfrm>
          <a:prstGeom prst="rect">
            <a:avLst/>
          </a:prstGeom>
          <a:solidFill>
            <a:srgbClr val="F4F4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ustom Layout">
  <p:cSld name="31_Custom Layout">
    <p:spTree>
      <p:nvGrpSpPr>
        <p:cNvPr id="47" name="Shape 47"/>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spTree>
      <p:nvGrpSpPr>
        <p:cNvPr id="48" name="Shape 4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Custom Layout">
  <p:cSld name="28_Custom Layout">
    <p:spTree>
      <p:nvGrpSpPr>
        <p:cNvPr id="49" name="Shape 4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2" name="Shape 12"/>
        <p:cNvGrpSpPr/>
        <p:nvPr/>
      </p:nvGrpSpPr>
      <p:grpSpPr>
        <a:xfrm>
          <a:off x="0" y="0"/>
          <a:ext cx="0" cy="0"/>
          <a:chOff x="0" y="0"/>
          <a:chExt cx="0" cy="0"/>
        </a:xfrm>
      </p:grpSpPr>
      <p:sp>
        <p:nvSpPr>
          <p:cNvPr id="13" name="Google Shape;13;p3"/>
          <p:cNvSpPr/>
          <p:nvPr>
            <p:ph idx="2" type="pic"/>
          </p:nvPr>
        </p:nvSpPr>
        <p:spPr>
          <a:xfrm>
            <a:off x="2191657" y="754630"/>
            <a:ext cx="3903663" cy="5348742"/>
          </a:xfrm>
          <a:prstGeom prst="rect">
            <a:avLst/>
          </a:prstGeom>
          <a:noFill/>
          <a:ln>
            <a:noFill/>
          </a:ln>
        </p:spPr>
      </p:sp>
      <p:sp>
        <p:nvSpPr>
          <p:cNvPr id="14" name="Google Shape;14;p3"/>
          <p:cNvSpPr/>
          <p:nvPr>
            <p:ph idx="3" type="pic"/>
          </p:nvPr>
        </p:nvSpPr>
        <p:spPr>
          <a:xfrm>
            <a:off x="6096000" y="754629"/>
            <a:ext cx="3903663" cy="5348741"/>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spTree>
      <p:nvGrpSpPr>
        <p:cNvPr id="50" name="Shape 5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51" name="Shape 51"/>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52" name="Shape 52"/>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spTree>
      <p:nvGrpSpPr>
        <p:cNvPr id="53" name="Shape 53"/>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54" name="Shape 54"/>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55" name="Shape 55"/>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56" name="Shape 56"/>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57" name="Shape 57"/>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58" name="Shape 58"/>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59" name="Shape 5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15" name="Shape 15"/>
        <p:cNvGrpSpPr/>
        <p:nvPr/>
      </p:nvGrpSpPr>
      <p:grpSpPr>
        <a:xfrm>
          <a:off x="0" y="0"/>
          <a:ext cx="0" cy="0"/>
          <a:chOff x="0" y="0"/>
          <a:chExt cx="0" cy="0"/>
        </a:xfrm>
      </p:grpSpPr>
      <p:sp>
        <p:nvSpPr>
          <p:cNvPr id="16" name="Google Shape;16;p4"/>
          <p:cNvSpPr/>
          <p:nvPr>
            <p:ph idx="2" type="pic"/>
          </p:nvPr>
        </p:nvSpPr>
        <p:spPr>
          <a:xfrm>
            <a:off x="7650052" y="523792"/>
            <a:ext cx="3876541" cy="5810416"/>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60" name="Shape 60"/>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61" name="Shape 61"/>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62" name="Shape 62"/>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63" name="Shape 63"/>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4" name="Shape 64"/>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65" name="Shape 65"/>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66" name="Shape 66"/>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67" name="Shape 6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68" name="Shape 6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17" name="Shape 17"/>
        <p:cNvGrpSpPr/>
        <p:nvPr/>
      </p:nvGrpSpPr>
      <p:grpSpPr>
        <a:xfrm>
          <a:off x="0" y="0"/>
          <a:ext cx="0" cy="0"/>
          <a:chOff x="0" y="0"/>
          <a:chExt cx="0" cy="0"/>
        </a:xfrm>
      </p:grpSpPr>
      <p:sp>
        <p:nvSpPr>
          <p:cNvPr id="18" name="Google Shape;18;p5"/>
          <p:cNvSpPr/>
          <p:nvPr>
            <p:ph idx="2" type="pic"/>
          </p:nvPr>
        </p:nvSpPr>
        <p:spPr>
          <a:xfrm>
            <a:off x="304800" y="457200"/>
            <a:ext cx="1600200" cy="5867400"/>
          </a:xfrm>
          <a:prstGeom prst="rect">
            <a:avLst/>
          </a:prstGeom>
          <a:noFill/>
          <a:ln>
            <a:noFill/>
          </a:ln>
        </p:spPr>
      </p:sp>
      <p:sp>
        <p:nvSpPr>
          <p:cNvPr id="19" name="Google Shape;19;p5"/>
          <p:cNvSpPr/>
          <p:nvPr>
            <p:ph idx="3" type="pic"/>
          </p:nvPr>
        </p:nvSpPr>
        <p:spPr>
          <a:xfrm>
            <a:off x="8153400" y="457200"/>
            <a:ext cx="3733800" cy="5867400"/>
          </a:xfrm>
          <a:prstGeom prst="rect">
            <a:avLst/>
          </a:prstGeom>
          <a:noFill/>
          <a:ln>
            <a:noFill/>
          </a:ln>
        </p:spPr>
      </p:sp>
      <p:sp>
        <p:nvSpPr>
          <p:cNvPr id="20" name="Google Shape;20;p5"/>
          <p:cNvSpPr/>
          <p:nvPr>
            <p:ph idx="4" type="pic"/>
          </p:nvPr>
        </p:nvSpPr>
        <p:spPr>
          <a:xfrm>
            <a:off x="1905000" y="457200"/>
            <a:ext cx="1638300" cy="58674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21" name="Shape 21"/>
        <p:cNvGrpSpPr/>
        <p:nvPr/>
      </p:nvGrpSpPr>
      <p:grpSpPr>
        <a:xfrm>
          <a:off x="0" y="0"/>
          <a:ext cx="0" cy="0"/>
          <a:chOff x="0" y="0"/>
          <a:chExt cx="0" cy="0"/>
        </a:xfrm>
      </p:grpSpPr>
      <p:sp>
        <p:nvSpPr>
          <p:cNvPr id="22" name="Google Shape;22;p6"/>
          <p:cNvSpPr/>
          <p:nvPr>
            <p:ph idx="2" type="pic"/>
          </p:nvPr>
        </p:nvSpPr>
        <p:spPr>
          <a:xfrm>
            <a:off x="1504070" y="0"/>
            <a:ext cx="4191880" cy="68580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23" name="Shape 23"/>
        <p:cNvGrpSpPr/>
        <p:nvPr/>
      </p:nvGrpSpPr>
      <p:grpSpPr>
        <a:xfrm>
          <a:off x="0" y="0"/>
          <a:ext cx="0" cy="0"/>
          <a:chOff x="0" y="0"/>
          <a:chExt cx="0" cy="0"/>
        </a:xfrm>
      </p:grpSpPr>
      <p:sp>
        <p:nvSpPr>
          <p:cNvPr id="24" name="Google Shape;24;p7"/>
          <p:cNvSpPr/>
          <p:nvPr>
            <p:ph idx="2" type="pic"/>
          </p:nvPr>
        </p:nvSpPr>
        <p:spPr>
          <a:xfrm>
            <a:off x="3590925" y="-1"/>
            <a:ext cx="5010150" cy="2505076"/>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25" name="Shape 25"/>
        <p:cNvGrpSpPr/>
        <p:nvPr/>
      </p:nvGrpSpPr>
      <p:grpSpPr>
        <a:xfrm>
          <a:off x="0" y="0"/>
          <a:ext cx="0" cy="0"/>
          <a:chOff x="0" y="0"/>
          <a:chExt cx="0" cy="0"/>
        </a:xfrm>
      </p:grpSpPr>
      <p:sp>
        <p:nvSpPr>
          <p:cNvPr id="26" name="Google Shape;26;p8"/>
          <p:cNvSpPr/>
          <p:nvPr>
            <p:ph idx="2" type="pic"/>
          </p:nvPr>
        </p:nvSpPr>
        <p:spPr>
          <a:xfrm>
            <a:off x="6607503" y="1094108"/>
            <a:ext cx="3745090" cy="305036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27" name="Shape 27"/>
        <p:cNvGrpSpPr/>
        <p:nvPr/>
      </p:nvGrpSpPr>
      <p:grpSpPr>
        <a:xfrm>
          <a:off x="0" y="0"/>
          <a:ext cx="0" cy="0"/>
          <a:chOff x="0" y="0"/>
          <a:chExt cx="0" cy="0"/>
        </a:xfrm>
      </p:grpSpPr>
      <p:sp>
        <p:nvSpPr>
          <p:cNvPr id="28" name="Google Shape;28;p9"/>
          <p:cNvSpPr/>
          <p:nvPr>
            <p:ph idx="2" type="pic"/>
          </p:nvPr>
        </p:nvSpPr>
        <p:spPr>
          <a:xfrm>
            <a:off x="0" y="0"/>
            <a:ext cx="12192000" cy="6858000"/>
          </a:xfrm>
          <a:prstGeom prst="rect">
            <a:avLst/>
          </a:prstGeom>
          <a:noFill/>
          <a:ln>
            <a:noFill/>
          </a:ln>
        </p:spPr>
      </p:sp>
      <p:sp>
        <p:nvSpPr>
          <p:cNvPr id="29" name="Google Shape;29;p9"/>
          <p:cNvSpPr/>
          <p:nvPr>
            <p:ph idx="3" type="pic"/>
          </p:nvPr>
        </p:nvSpPr>
        <p:spPr>
          <a:xfrm>
            <a:off x="1562100" y="1657350"/>
            <a:ext cx="3638550" cy="363855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30" name="Shape 3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theme" Target="../theme/theme1.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hcil.umd.edu/children-as-design-partners/" TargetMode="Externa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28.jpg"/><Relationship Id="rId4" Type="http://schemas.openxmlformats.org/officeDocument/2006/relationships/image" Target="../media/image29.jpg"/><Relationship Id="rId9" Type="http://schemas.openxmlformats.org/officeDocument/2006/relationships/image" Target="../media/image32.jpg"/><Relationship Id="rId5" Type="http://schemas.openxmlformats.org/officeDocument/2006/relationships/image" Target="../media/image27.jpg"/><Relationship Id="rId6" Type="http://schemas.openxmlformats.org/officeDocument/2006/relationships/image" Target="../media/image33.jpg"/><Relationship Id="rId7" Type="http://schemas.openxmlformats.org/officeDocument/2006/relationships/image" Target="../media/image30.jpg"/><Relationship Id="rId8"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9.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3.jpg"/><Relationship Id="rId5" Type="http://schemas.openxmlformats.org/officeDocument/2006/relationships/image" Target="../media/image7.jpg"/><Relationship Id="rId6" Type="http://schemas.openxmlformats.org/officeDocument/2006/relationships/image" Target="../media/image14.jpg"/><Relationship Id="rId7"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thestamp.umd.edu/Multicultural_Involvement_Community_Advocacy" TargetMode="External"/><Relationship Id="rId4" Type="http://schemas.openxmlformats.org/officeDocument/2006/relationships/hyperlink" Target="http://www.piscatawayconoytribe.com/index.html" TargetMode="External"/><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12.jpg"/><Relationship Id="rId7"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0C"/>
        </a:solidFill>
      </p:bgPr>
    </p:bg>
    <p:spTree>
      <p:nvGrpSpPr>
        <p:cNvPr id="72" name="Shape 72"/>
        <p:cNvGrpSpPr/>
        <p:nvPr/>
      </p:nvGrpSpPr>
      <p:grpSpPr>
        <a:xfrm>
          <a:off x="0" y="0"/>
          <a:ext cx="0" cy="0"/>
          <a:chOff x="0" y="0"/>
          <a:chExt cx="0" cy="0"/>
        </a:xfrm>
      </p:grpSpPr>
      <p:pic>
        <p:nvPicPr>
          <p:cNvPr descr="A picture containing young&#10;&#10;Description automatically generated" id="73" name="Google Shape;73;p40"/>
          <p:cNvPicPr preferRelativeResize="0"/>
          <p:nvPr>
            <p:ph idx="2" type="pic"/>
          </p:nvPr>
        </p:nvPicPr>
        <p:blipFill rotWithShape="1">
          <a:blip r:embed="rId3">
            <a:alphaModFix/>
          </a:blip>
          <a:srcRect b="0" l="14039" r="14039" t="0"/>
          <a:stretch/>
        </p:blipFill>
        <p:spPr>
          <a:xfrm>
            <a:off x="0" y="0"/>
            <a:ext cx="12192001" cy="6858001"/>
          </a:xfrm>
          <a:prstGeom prst="rect">
            <a:avLst/>
          </a:prstGeom>
          <a:noFill/>
          <a:ln>
            <a:noFill/>
          </a:ln>
        </p:spPr>
      </p:pic>
      <p:sp>
        <p:nvSpPr>
          <p:cNvPr id="74" name="Google Shape;74;p40"/>
          <p:cNvSpPr txBox="1"/>
          <p:nvPr/>
        </p:nvSpPr>
        <p:spPr>
          <a:xfrm>
            <a:off x="338000" y="1219250"/>
            <a:ext cx="11301300" cy="27390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rgbClr val="FFC000"/>
              </a:buClr>
              <a:buSzPts val="6600"/>
              <a:buFont typeface="Arial"/>
              <a:buNone/>
            </a:pPr>
            <a:r>
              <a:rPr lang="en-US" sz="5350">
                <a:solidFill>
                  <a:srgbClr val="FFC000"/>
                </a:solidFill>
                <a:latin typeface="Georgia"/>
                <a:ea typeface="Georgia"/>
                <a:cs typeface="Georgia"/>
                <a:sym typeface="Georgia"/>
              </a:rPr>
              <a:t>University of Maryland</a:t>
            </a:r>
            <a:endParaRPr sz="5350">
              <a:solidFill>
                <a:srgbClr val="FFC000"/>
              </a:solidFill>
              <a:latin typeface="Georgia"/>
              <a:ea typeface="Georgia"/>
              <a:cs typeface="Georgia"/>
              <a:sym typeface="Georgia"/>
            </a:endParaRPr>
          </a:p>
          <a:p>
            <a:pPr indent="0" lvl="0" marL="0" marR="0" rtl="0" algn="r">
              <a:lnSpc>
                <a:spcPct val="90000"/>
              </a:lnSpc>
              <a:spcBef>
                <a:spcPts val="0"/>
              </a:spcBef>
              <a:spcAft>
                <a:spcPts val="0"/>
              </a:spcAft>
              <a:buClr>
                <a:srgbClr val="FFC000"/>
              </a:buClr>
              <a:buSzPts val="6600"/>
              <a:buFont typeface="Arial"/>
              <a:buNone/>
            </a:pPr>
            <a:r>
              <a:rPr lang="en-US" sz="5383">
                <a:solidFill>
                  <a:srgbClr val="FFC000"/>
                </a:solidFill>
                <a:latin typeface="Georgia"/>
                <a:ea typeface="Georgia"/>
                <a:cs typeface="Georgia"/>
                <a:sym typeface="Georgia"/>
              </a:rPr>
              <a:t>College of Information Studies</a:t>
            </a:r>
            <a:endParaRPr sz="5383">
              <a:solidFill>
                <a:srgbClr val="FFC000"/>
              </a:solidFill>
              <a:latin typeface="Georgia"/>
              <a:ea typeface="Georgia"/>
              <a:cs typeface="Georgia"/>
              <a:sym typeface="Georgia"/>
            </a:endParaRPr>
          </a:p>
        </p:txBody>
      </p:sp>
      <p:sp>
        <p:nvSpPr>
          <p:cNvPr id="75" name="Google Shape;75;p40"/>
          <p:cNvSpPr txBox="1"/>
          <p:nvPr/>
        </p:nvSpPr>
        <p:spPr>
          <a:xfrm>
            <a:off x="5953050" y="2851700"/>
            <a:ext cx="5586900" cy="1635000"/>
          </a:xfrm>
          <a:prstGeom prst="rect">
            <a:avLst/>
          </a:prstGeom>
          <a:noFill/>
          <a:ln>
            <a:noFill/>
          </a:ln>
        </p:spPr>
        <p:txBody>
          <a:bodyPr anchorCtr="0" anchor="ctr" bIns="45700" lIns="91425" spcFirstLastPara="1" rIns="91425" wrap="square" tIns="45700">
            <a:normAutofit/>
          </a:bodyPr>
          <a:lstStyle/>
          <a:p>
            <a:pPr indent="0" lvl="0" marL="0" marR="0" rtl="0" algn="r">
              <a:lnSpc>
                <a:spcPct val="120000"/>
              </a:lnSpc>
              <a:spcBef>
                <a:spcPts val="0"/>
              </a:spcBef>
              <a:spcAft>
                <a:spcPts val="0"/>
              </a:spcAft>
              <a:buClr>
                <a:schemeClr val="lt1"/>
              </a:buClr>
              <a:buSzPts val="2000"/>
              <a:buFont typeface="Arial"/>
              <a:buNone/>
            </a:pPr>
            <a:r>
              <a:rPr i="1" lang="en-US" sz="2300">
                <a:solidFill>
                  <a:schemeClr val="lt1"/>
                </a:solidFill>
                <a:latin typeface="Georgia"/>
                <a:ea typeface="Georgia"/>
                <a:cs typeface="Georgia"/>
                <a:sym typeface="Georgia"/>
              </a:rPr>
              <a:t>Information and technology for good</a:t>
            </a:r>
            <a:endParaRPr i="1" sz="1700">
              <a:latin typeface="Georgia"/>
              <a:ea typeface="Georgia"/>
              <a:cs typeface="Georgia"/>
              <a:sym typeface="Georgia"/>
            </a:endParaRPr>
          </a:p>
        </p:txBody>
      </p:sp>
      <p:sp>
        <p:nvSpPr>
          <p:cNvPr id="76" name="Google Shape;76;p40"/>
          <p:cNvSpPr txBox="1"/>
          <p:nvPr/>
        </p:nvSpPr>
        <p:spPr>
          <a:xfrm>
            <a:off x="1780050" y="6131566"/>
            <a:ext cx="2987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u="none" cap="none" strike="noStrike">
                <a:solidFill>
                  <a:schemeClr val="lt1"/>
                </a:solidFill>
                <a:latin typeface="Arial"/>
                <a:ea typeface="Arial"/>
                <a:cs typeface="Arial"/>
                <a:sym typeface="Arial"/>
              </a:rPr>
              <a:t>ischool.umd.edu</a:t>
            </a:r>
            <a:endParaRPr sz="1800"/>
          </a:p>
        </p:txBody>
      </p:sp>
      <p:cxnSp>
        <p:nvCxnSpPr>
          <p:cNvPr id="77" name="Google Shape;77;p40"/>
          <p:cNvCxnSpPr/>
          <p:nvPr/>
        </p:nvCxnSpPr>
        <p:spPr>
          <a:xfrm>
            <a:off x="3417455" y="6285463"/>
            <a:ext cx="8774545" cy="0"/>
          </a:xfrm>
          <a:prstGeom prst="straightConnector1">
            <a:avLst/>
          </a:prstGeom>
          <a:noFill/>
          <a:ln cap="flat" cmpd="sng" w="38100">
            <a:solidFill>
              <a:srgbClr val="FFC000"/>
            </a:solidFill>
            <a:prstDash val="solid"/>
            <a:miter lim="800000"/>
            <a:headEnd len="sm" w="sm" type="none"/>
            <a:tailEnd len="sm" w="sm" type="none"/>
          </a:ln>
        </p:spPr>
      </p:cxnSp>
      <p:cxnSp>
        <p:nvCxnSpPr>
          <p:cNvPr id="78" name="Google Shape;78;p40"/>
          <p:cNvCxnSpPr/>
          <p:nvPr/>
        </p:nvCxnSpPr>
        <p:spPr>
          <a:xfrm>
            <a:off x="0" y="6285463"/>
            <a:ext cx="1736436" cy="0"/>
          </a:xfrm>
          <a:prstGeom prst="straightConnector1">
            <a:avLst/>
          </a:prstGeom>
          <a:noFill/>
          <a:ln cap="flat" cmpd="sng" w="38100">
            <a:solidFill>
              <a:srgbClr val="FFC000"/>
            </a:solidFill>
            <a:prstDash val="solid"/>
            <a:miter lim="800000"/>
            <a:headEnd len="sm" w="sm" type="none"/>
            <a:tailEnd len="sm" w="sm" type="none"/>
          </a:ln>
        </p:spPr>
      </p:cxnSp>
      <p:pic>
        <p:nvPicPr>
          <p:cNvPr descr="Text&#10;&#10;Description automatically generated" id="79" name="Google Shape;79;p40"/>
          <p:cNvPicPr preferRelativeResize="0"/>
          <p:nvPr/>
        </p:nvPicPr>
        <p:blipFill rotWithShape="1">
          <a:blip r:embed="rId4">
            <a:alphaModFix/>
          </a:blip>
          <a:srcRect b="0" l="0" r="0" t="0"/>
          <a:stretch/>
        </p:blipFill>
        <p:spPr>
          <a:xfrm>
            <a:off x="861675" y="5117176"/>
            <a:ext cx="3663101" cy="10144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49"/>
          <p:cNvSpPr txBox="1"/>
          <p:nvPr/>
        </p:nvSpPr>
        <p:spPr>
          <a:xfrm>
            <a:off x="1640450" y="253475"/>
            <a:ext cx="7664100" cy="9903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C0C0C"/>
              </a:buClr>
              <a:buSzPts val="2800"/>
              <a:buFont typeface="Arial"/>
              <a:buNone/>
            </a:pPr>
            <a:r>
              <a:rPr b="1" lang="en-US" sz="3200">
                <a:solidFill>
                  <a:srgbClr val="0C0C0C"/>
                </a:solidFill>
                <a:latin typeface="Georgia"/>
                <a:ea typeface="Georgia"/>
                <a:cs typeface="Georgia"/>
                <a:sym typeface="Georgia"/>
              </a:rPr>
              <a:t>Maryland Community Support</a:t>
            </a:r>
            <a:endParaRPr b="1" sz="1800">
              <a:latin typeface="Georgia"/>
              <a:ea typeface="Georgia"/>
              <a:cs typeface="Georgia"/>
              <a:sym typeface="Georgia"/>
            </a:endParaRPr>
          </a:p>
        </p:txBody>
      </p:sp>
      <p:sp>
        <p:nvSpPr>
          <p:cNvPr id="189" name="Google Shape;189;p49"/>
          <p:cNvSpPr/>
          <p:nvPr/>
        </p:nvSpPr>
        <p:spPr>
          <a:xfrm>
            <a:off x="2061800" y="2358225"/>
            <a:ext cx="9364800" cy="4358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600">
                <a:solidFill>
                  <a:srgbClr val="333333"/>
                </a:solidFill>
              </a:rPr>
              <a:t>Some of our recent </a:t>
            </a:r>
            <a:r>
              <a:rPr lang="en-US" sz="1600">
                <a:solidFill>
                  <a:srgbClr val="333333"/>
                </a:solidFill>
              </a:rPr>
              <a:t>initiatives</a:t>
            </a:r>
            <a:r>
              <a:rPr lang="en-US" sz="1600">
                <a:solidFill>
                  <a:srgbClr val="333333"/>
                </a:solidFill>
              </a:rPr>
              <a:t> include</a:t>
            </a:r>
            <a:r>
              <a:rPr lang="en-US" sz="1600">
                <a:solidFill>
                  <a:srgbClr val="333333"/>
                </a:solidFill>
              </a:rPr>
              <a:t>:</a:t>
            </a:r>
            <a:endParaRPr sz="1600">
              <a:solidFill>
                <a:srgbClr val="333333"/>
              </a:solidFill>
            </a:endParaRPr>
          </a:p>
          <a:p>
            <a:pPr indent="-330200" lvl="0" marL="914400" rtl="0" algn="l">
              <a:lnSpc>
                <a:spcPct val="150000"/>
              </a:lnSpc>
              <a:spcBef>
                <a:spcPts val="1200"/>
              </a:spcBef>
              <a:spcAft>
                <a:spcPts val="0"/>
              </a:spcAft>
              <a:buClr>
                <a:srgbClr val="333333"/>
              </a:buClr>
              <a:buSzPts val="1600"/>
              <a:buChar char="●"/>
            </a:pPr>
            <a:r>
              <a:rPr b="1" lang="en-US" sz="1600">
                <a:solidFill>
                  <a:srgbClr val="333333"/>
                </a:solidFill>
              </a:rPr>
              <a:t>Expanding Wi-Fi Access in Regional Parks</a:t>
            </a:r>
            <a:r>
              <a:rPr lang="en-US" sz="1600">
                <a:solidFill>
                  <a:srgbClr val="333333"/>
                </a:solidFill>
              </a:rPr>
              <a:t> - a new $159K NSF-funded project to increase internet access in partnership with the </a:t>
            </a:r>
            <a:r>
              <a:rPr lang="en-US" sz="1600">
                <a:solidFill>
                  <a:srgbClr val="333333"/>
                </a:solidFill>
                <a:highlight>
                  <a:srgbClr val="FFFFFF"/>
                </a:highlight>
              </a:rPr>
              <a:t>Maryland-National Capital Parks and Planning Commission (M-NCPPC)'s Department of Park and Recreation</a:t>
            </a:r>
            <a:endParaRPr sz="1600">
              <a:solidFill>
                <a:srgbClr val="333333"/>
              </a:solidFill>
            </a:endParaRPr>
          </a:p>
          <a:p>
            <a:pPr indent="-330200" lvl="0" marL="914400" rtl="0" algn="l">
              <a:lnSpc>
                <a:spcPct val="150000"/>
              </a:lnSpc>
              <a:spcBef>
                <a:spcPts val="0"/>
              </a:spcBef>
              <a:spcAft>
                <a:spcPts val="0"/>
              </a:spcAft>
              <a:buClr>
                <a:srgbClr val="333333"/>
              </a:buClr>
              <a:buSzPts val="1600"/>
              <a:buChar char="●"/>
            </a:pPr>
            <a:r>
              <a:rPr b="1" lang="en-US" sz="1600">
                <a:solidFill>
                  <a:srgbClr val="333333"/>
                </a:solidFill>
              </a:rPr>
              <a:t>Be an Advocate for pubLic Transportation (BALTO)</a:t>
            </a:r>
            <a:r>
              <a:rPr lang="en-US" sz="1600">
                <a:solidFill>
                  <a:srgbClr val="333333"/>
                </a:solidFill>
              </a:rPr>
              <a:t> - a collaboration between where a team UMD iSchool, UMD School of Architecture, Morgan State University, and University of Baltimore to </a:t>
            </a:r>
            <a:r>
              <a:rPr lang="en-US" sz="1600">
                <a:solidFill>
                  <a:srgbClr val="333333"/>
                </a:solidFill>
                <a:highlight>
                  <a:srgbClr val="FFFFFF"/>
                </a:highlight>
              </a:rPr>
              <a:t>develop and deploy a digital toolkit designed to spark community-informed, actionable transportation solutions for eight neighborhoods in Baltimore, MD</a:t>
            </a:r>
            <a:endParaRPr sz="1600">
              <a:solidFill>
                <a:srgbClr val="333333"/>
              </a:solidFill>
            </a:endParaRPr>
          </a:p>
          <a:p>
            <a:pPr indent="-330200" lvl="0" marL="914400" rtl="0" algn="l">
              <a:lnSpc>
                <a:spcPct val="150000"/>
              </a:lnSpc>
              <a:spcBef>
                <a:spcPts val="0"/>
              </a:spcBef>
              <a:spcAft>
                <a:spcPts val="0"/>
              </a:spcAft>
              <a:buClr>
                <a:srgbClr val="333333"/>
              </a:buClr>
              <a:buSzPts val="1600"/>
              <a:buChar char="●"/>
            </a:pPr>
            <a:r>
              <a:rPr b="1" lang="en-US" sz="1600">
                <a:solidFill>
                  <a:srgbClr val="333333"/>
                </a:solidFill>
              </a:rPr>
              <a:t>Mathletics </a:t>
            </a:r>
            <a:r>
              <a:rPr lang="en-US" sz="1600">
                <a:solidFill>
                  <a:srgbClr val="333333"/>
                </a:solidFill>
              </a:rPr>
              <a:t>- a program led by associate professor, Dr. Tamara Clegg, </a:t>
            </a:r>
            <a:r>
              <a:rPr lang="en-US" sz="1600">
                <a:solidFill>
                  <a:srgbClr val="333333"/>
                </a:solidFill>
                <a:highlight>
                  <a:srgbClr val="FFFFFF"/>
                </a:highlight>
              </a:rPr>
              <a:t>focused on engaging African American and Latinx youth in an effort to deepen their STEM knowledge and introduce them to STEM fields</a:t>
            </a:r>
            <a:r>
              <a:rPr lang="en-US" sz="1600">
                <a:solidFill>
                  <a:srgbClr val="333333"/>
                </a:solidFill>
              </a:rPr>
              <a:t> </a:t>
            </a:r>
            <a:endParaRPr sz="1600">
              <a:solidFill>
                <a:srgbClr val="333333"/>
              </a:solidFill>
            </a:endParaRPr>
          </a:p>
          <a:p>
            <a:pPr indent="0" lvl="0" marL="0" rtl="0" algn="l">
              <a:lnSpc>
                <a:spcPct val="115000"/>
              </a:lnSpc>
              <a:spcBef>
                <a:spcPts val="1200"/>
              </a:spcBef>
              <a:spcAft>
                <a:spcPts val="0"/>
              </a:spcAft>
              <a:buSzPts val="1100"/>
              <a:buNone/>
            </a:pPr>
            <a:r>
              <a:t/>
            </a:r>
            <a:endParaRPr sz="1100">
              <a:solidFill>
                <a:srgbClr val="333333"/>
              </a:solidFill>
            </a:endParaRPr>
          </a:p>
          <a:p>
            <a:pPr indent="0" lvl="0" marL="0" marR="0" rtl="0" algn="l">
              <a:lnSpc>
                <a:spcPct val="150000"/>
              </a:lnSpc>
              <a:spcBef>
                <a:spcPts val="1200"/>
              </a:spcBef>
              <a:spcAft>
                <a:spcPts val="0"/>
              </a:spcAft>
              <a:buNone/>
            </a:pPr>
            <a:r>
              <a:t/>
            </a:r>
            <a:endParaRPr sz="900">
              <a:solidFill>
                <a:schemeClr val="dk1"/>
              </a:solidFill>
            </a:endParaRPr>
          </a:p>
        </p:txBody>
      </p:sp>
      <p:cxnSp>
        <p:nvCxnSpPr>
          <p:cNvPr id="190" name="Google Shape;190;p49"/>
          <p:cNvCxnSpPr/>
          <p:nvPr/>
        </p:nvCxnSpPr>
        <p:spPr>
          <a:xfrm flipH="1" rot="10800000">
            <a:off x="1434182" y="1249225"/>
            <a:ext cx="6586800" cy="21300"/>
          </a:xfrm>
          <a:prstGeom prst="straightConnector1">
            <a:avLst/>
          </a:prstGeom>
          <a:noFill/>
          <a:ln cap="flat" cmpd="sng" w="38100">
            <a:solidFill>
              <a:srgbClr val="FFC000"/>
            </a:solidFill>
            <a:prstDash val="solid"/>
            <a:miter lim="800000"/>
            <a:headEnd len="sm" w="sm" type="none"/>
            <a:tailEnd len="sm" w="sm" type="none"/>
          </a:ln>
        </p:spPr>
      </p:cxnSp>
      <p:pic>
        <p:nvPicPr>
          <p:cNvPr descr="A picture containing young&#10;&#10;Description automatically generated" id="191" name="Google Shape;191;p49"/>
          <p:cNvPicPr preferRelativeResize="0"/>
          <p:nvPr>
            <p:ph idx="2" type="pic"/>
          </p:nvPr>
        </p:nvPicPr>
        <p:blipFill rotWithShape="1">
          <a:blip r:embed="rId3">
            <a:alphaModFix/>
          </a:blip>
          <a:srcRect b="0" l="37604" r="51361" t="0"/>
          <a:stretch/>
        </p:blipFill>
        <p:spPr>
          <a:xfrm>
            <a:off x="-297925" y="253475"/>
            <a:ext cx="1732101" cy="6351026"/>
          </a:xfrm>
          <a:prstGeom prst="rect">
            <a:avLst/>
          </a:prstGeom>
          <a:noFill/>
          <a:ln>
            <a:noFill/>
          </a:ln>
        </p:spPr>
      </p:pic>
      <p:sp>
        <p:nvSpPr>
          <p:cNvPr id="192" name="Google Shape;192;p49"/>
          <p:cNvSpPr txBox="1"/>
          <p:nvPr/>
        </p:nvSpPr>
        <p:spPr>
          <a:xfrm>
            <a:off x="1640450" y="1391075"/>
            <a:ext cx="102075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i="1" lang="en-US" sz="2000">
                <a:solidFill>
                  <a:srgbClr val="333333"/>
                </a:solidFill>
              </a:rPr>
              <a:t>The UMD iSchool continuously strives to find solutions that benefit the state of Maryland and its diverse communities</a:t>
            </a:r>
            <a:endParaRPr i="1"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50"/>
          <p:cNvSpPr txBox="1"/>
          <p:nvPr/>
        </p:nvSpPr>
        <p:spPr>
          <a:xfrm>
            <a:off x="1640450" y="253475"/>
            <a:ext cx="7664100" cy="9903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C0C0C"/>
              </a:buClr>
              <a:buSzPts val="2800"/>
              <a:buFont typeface="Arial"/>
              <a:buNone/>
            </a:pPr>
            <a:r>
              <a:rPr b="1" lang="en-US" sz="3200">
                <a:solidFill>
                  <a:srgbClr val="0C0C0C"/>
                </a:solidFill>
                <a:latin typeface="Georgia"/>
                <a:ea typeface="Georgia"/>
                <a:cs typeface="Georgia"/>
                <a:sym typeface="Georgia"/>
              </a:rPr>
              <a:t>COVID-19 Initiatives</a:t>
            </a:r>
            <a:endParaRPr b="1" sz="1800">
              <a:latin typeface="Georgia"/>
              <a:ea typeface="Georgia"/>
              <a:cs typeface="Georgia"/>
              <a:sym typeface="Georgia"/>
            </a:endParaRPr>
          </a:p>
        </p:txBody>
      </p:sp>
      <p:sp>
        <p:nvSpPr>
          <p:cNvPr id="198" name="Google Shape;198;p50"/>
          <p:cNvSpPr/>
          <p:nvPr/>
        </p:nvSpPr>
        <p:spPr>
          <a:xfrm>
            <a:off x="1758200" y="2489975"/>
            <a:ext cx="10089900" cy="4202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600">
                <a:solidFill>
                  <a:srgbClr val="333333"/>
                </a:solidFill>
              </a:rPr>
              <a:t>Some of our recent initiatives include:</a:t>
            </a:r>
            <a:endParaRPr sz="1600">
              <a:solidFill>
                <a:srgbClr val="333333"/>
              </a:solidFill>
            </a:endParaRPr>
          </a:p>
          <a:p>
            <a:pPr indent="-330200" lvl="0" marL="914400" rtl="0" algn="l">
              <a:lnSpc>
                <a:spcPct val="150000"/>
              </a:lnSpc>
              <a:spcBef>
                <a:spcPts val="1200"/>
              </a:spcBef>
              <a:spcAft>
                <a:spcPts val="0"/>
              </a:spcAft>
              <a:buClr>
                <a:srgbClr val="333333"/>
              </a:buClr>
              <a:buSzPts val="1600"/>
              <a:buChar char="●"/>
            </a:pPr>
            <a:r>
              <a:rPr b="1" lang="en-US" sz="1600">
                <a:solidFill>
                  <a:srgbClr val="333333"/>
                </a:solidFill>
              </a:rPr>
              <a:t>Library Field Guide to Survive Crisis - </a:t>
            </a:r>
            <a:r>
              <a:rPr lang="en-US" sz="1600">
                <a:solidFill>
                  <a:srgbClr val="333333"/>
                </a:solidFill>
              </a:rPr>
              <a:t>LIS expert Mega Subramaniam worked alongside 137 library staff across the U.S. to develop a comprehensive digital field guide designed to assist library administration and staff through crises</a:t>
            </a:r>
            <a:endParaRPr b="1" sz="1600">
              <a:solidFill>
                <a:srgbClr val="333333"/>
              </a:solidFill>
            </a:endParaRPr>
          </a:p>
          <a:p>
            <a:pPr indent="-330200" lvl="0" marL="914400" rtl="0" algn="l">
              <a:lnSpc>
                <a:spcPct val="150000"/>
              </a:lnSpc>
              <a:spcBef>
                <a:spcPts val="0"/>
              </a:spcBef>
              <a:spcAft>
                <a:spcPts val="0"/>
              </a:spcAft>
              <a:buClr>
                <a:srgbClr val="333333"/>
              </a:buClr>
              <a:buSzPts val="1600"/>
              <a:buChar char="●"/>
            </a:pPr>
            <a:r>
              <a:rPr b="1" lang="en-US" sz="1600">
                <a:solidFill>
                  <a:srgbClr val="333333"/>
                </a:solidFill>
              </a:rPr>
              <a:t>Faculty Members Join FAS COVID-19 Task Force - </a:t>
            </a:r>
            <a:r>
              <a:rPr lang="en-US" sz="1600">
                <a:solidFill>
                  <a:srgbClr val="333333"/>
                </a:solidFill>
              </a:rPr>
              <a:t>Professors Jen Golbeck and Beth St. Jean were selected to join a world-class team of experts assembled by the Federation Of American Scientists to examine and advise on big data and technology issues surrounding COVID-19</a:t>
            </a:r>
            <a:endParaRPr b="1" sz="1600">
              <a:solidFill>
                <a:srgbClr val="333333"/>
              </a:solidFill>
            </a:endParaRPr>
          </a:p>
          <a:p>
            <a:pPr indent="-330200" lvl="0" marL="914400" rtl="0" algn="l">
              <a:lnSpc>
                <a:spcPct val="150000"/>
              </a:lnSpc>
              <a:spcBef>
                <a:spcPts val="0"/>
              </a:spcBef>
              <a:spcAft>
                <a:spcPts val="0"/>
              </a:spcAft>
              <a:buClr>
                <a:srgbClr val="333333"/>
              </a:buClr>
              <a:buSzPts val="1600"/>
              <a:buChar char="●"/>
            </a:pPr>
            <a:r>
              <a:rPr b="1" lang="en-US" sz="1600">
                <a:solidFill>
                  <a:srgbClr val="333333"/>
                </a:solidFill>
              </a:rPr>
              <a:t>UMD, CMU, Facebook Team Up to Forecast Coronavirus Spread</a:t>
            </a:r>
            <a:r>
              <a:rPr b="1" lang="en-US" sz="1600">
                <a:solidFill>
                  <a:srgbClr val="333333"/>
                </a:solidFill>
              </a:rPr>
              <a:t> - </a:t>
            </a:r>
            <a:r>
              <a:rPr lang="en-US" sz="1600">
                <a:solidFill>
                  <a:srgbClr val="333333"/>
                </a:solidFill>
              </a:rPr>
              <a:t>leveraging data shared by more than 30 million Facebook users world-wide to predict the spread and future hotspots of COVID-19</a:t>
            </a:r>
            <a:endParaRPr sz="1600">
              <a:solidFill>
                <a:srgbClr val="333333"/>
              </a:solidFill>
            </a:endParaRPr>
          </a:p>
          <a:p>
            <a:pPr indent="0" lvl="0" marL="0" rtl="0" algn="l">
              <a:lnSpc>
                <a:spcPct val="115000"/>
              </a:lnSpc>
              <a:spcBef>
                <a:spcPts val="1200"/>
              </a:spcBef>
              <a:spcAft>
                <a:spcPts val="0"/>
              </a:spcAft>
              <a:buSzPts val="1100"/>
              <a:buNone/>
            </a:pPr>
            <a:r>
              <a:t/>
            </a:r>
            <a:endParaRPr sz="1100">
              <a:solidFill>
                <a:srgbClr val="333333"/>
              </a:solidFill>
            </a:endParaRPr>
          </a:p>
          <a:p>
            <a:pPr indent="0" lvl="0" marL="0" marR="0" rtl="0" algn="l">
              <a:lnSpc>
                <a:spcPct val="150000"/>
              </a:lnSpc>
              <a:spcBef>
                <a:spcPts val="1200"/>
              </a:spcBef>
              <a:spcAft>
                <a:spcPts val="0"/>
              </a:spcAft>
              <a:buNone/>
            </a:pPr>
            <a:r>
              <a:t/>
            </a:r>
            <a:endParaRPr sz="900">
              <a:solidFill>
                <a:schemeClr val="dk1"/>
              </a:solidFill>
            </a:endParaRPr>
          </a:p>
        </p:txBody>
      </p:sp>
      <p:cxnSp>
        <p:nvCxnSpPr>
          <p:cNvPr id="199" name="Google Shape;199;p50"/>
          <p:cNvCxnSpPr/>
          <p:nvPr/>
        </p:nvCxnSpPr>
        <p:spPr>
          <a:xfrm flipH="1" rot="10800000">
            <a:off x="1434182" y="1249225"/>
            <a:ext cx="6586800" cy="21300"/>
          </a:xfrm>
          <a:prstGeom prst="straightConnector1">
            <a:avLst/>
          </a:prstGeom>
          <a:noFill/>
          <a:ln cap="flat" cmpd="sng" w="38100">
            <a:solidFill>
              <a:srgbClr val="FFC000"/>
            </a:solidFill>
            <a:prstDash val="solid"/>
            <a:miter lim="800000"/>
            <a:headEnd len="sm" w="sm" type="none"/>
            <a:tailEnd len="sm" w="sm" type="none"/>
          </a:ln>
        </p:spPr>
      </p:cxnSp>
      <p:pic>
        <p:nvPicPr>
          <p:cNvPr descr="A picture containing young&#10;&#10;Description automatically generated" id="200" name="Google Shape;200;p50"/>
          <p:cNvPicPr preferRelativeResize="0"/>
          <p:nvPr>
            <p:ph idx="2" type="pic"/>
          </p:nvPr>
        </p:nvPicPr>
        <p:blipFill rotWithShape="1">
          <a:blip r:embed="rId3">
            <a:alphaModFix/>
          </a:blip>
          <a:srcRect b="0" l="37604" r="51361" t="0"/>
          <a:stretch/>
        </p:blipFill>
        <p:spPr>
          <a:xfrm>
            <a:off x="-297925" y="253475"/>
            <a:ext cx="1732101" cy="6351026"/>
          </a:xfrm>
          <a:prstGeom prst="rect">
            <a:avLst/>
          </a:prstGeom>
          <a:noFill/>
          <a:ln>
            <a:noFill/>
          </a:ln>
        </p:spPr>
      </p:pic>
      <p:sp>
        <p:nvSpPr>
          <p:cNvPr id="201" name="Google Shape;201;p50"/>
          <p:cNvSpPr txBox="1"/>
          <p:nvPr/>
        </p:nvSpPr>
        <p:spPr>
          <a:xfrm>
            <a:off x="1640450" y="1391075"/>
            <a:ext cx="102075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US" sz="1800">
                <a:solidFill>
                  <a:srgbClr val="333333"/>
                </a:solidFill>
              </a:rPr>
              <a:t>Faced with the ongoing COVID-19 pandemic across the nation, the UMD iSchool community continues to leverage its global network to develop cutting-edge research and forge partnerships with national and international institutions to combat these crises</a:t>
            </a:r>
            <a:endParaRPr b="1" i="1" sz="2000">
              <a:solidFill>
                <a:srgbClr val="33333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51"/>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7" name="Google Shape;207;p51"/>
          <p:cNvSpPr txBox="1"/>
          <p:nvPr/>
        </p:nvSpPr>
        <p:spPr>
          <a:xfrm>
            <a:off x="204300" y="1002775"/>
            <a:ext cx="7491600" cy="13107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C0C0C"/>
              </a:buClr>
              <a:buSzPts val="2800"/>
              <a:buFont typeface="Arial"/>
              <a:buNone/>
            </a:pPr>
            <a:r>
              <a:rPr b="1" lang="en-US" sz="3000">
                <a:solidFill>
                  <a:srgbClr val="0C0C0C"/>
                </a:solidFill>
                <a:latin typeface="Georgia"/>
                <a:ea typeface="Georgia"/>
                <a:cs typeface="Georgia"/>
                <a:sym typeface="Georgia"/>
              </a:rPr>
              <a:t>Bachelor of Science in Information Science at College Park (InfoSci)</a:t>
            </a:r>
            <a:endParaRPr b="1" sz="1600">
              <a:latin typeface="Georgia"/>
              <a:ea typeface="Georgia"/>
              <a:cs typeface="Georgia"/>
              <a:sym typeface="Georgia"/>
            </a:endParaRPr>
          </a:p>
        </p:txBody>
      </p:sp>
      <p:cxnSp>
        <p:nvCxnSpPr>
          <p:cNvPr id="208" name="Google Shape;208;p51"/>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209" name="Google Shape;209;p51"/>
          <p:cNvSpPr/>
          <p:nvPr/>
        </p:nvSpPr>
        <p:spPr>
          <a:xfrm>
            <a:off x="331975" y="2616700"/>
            <a:ext cx="8104800" cy="4059300"/>
          </a:xfrm>
          <a:prstGeom prst="rect">
            <a:avLst/>
          </a:prstGeom>
          <a:noFill/>
          <a:ln>
            <a:noFill/>
          </a:ln>
        </p:spPr>
        <p:txBody>
          <a:bodyPr anchorCtr="0" anchor="t" bIns="45700" lIns="91425" spcFirstLastPara="1" rIns="91425" wrap="square" tIns="45700">
            <a:noAutofit/>
          </a:bodyPr>
          <a:lstStyle/>
          <a:p>
            <a:pPr indent="-330200" lvl="0" marL="457200" rtl="0" algn="l">
              <a:lnSpc>
                <a:spcPct val="150000"/>
              </a:lnSpc>
              <a:spcBef>
                <a:spcPts val="0"/>
              </a:spcBef>
              <a:spcAft>
                <a:spcPts val="0"/>
              </a:spcAft>
              <a:buClr>
                <a:srgbClr val="333333"/>
              </a:buClr>
              <a:buSzPts val="1600"/>
              <a:buChar char="●"/>
            </a:pPr>
            <a:r>
              <a:rPr lang="en-US" sz="1600">
                <a:solidFill>
                  <a:srgbClr val="333333"/>
                </a:solidFill>
              </a:rPr>
              <a:t>Cultivated new research organizations and partnerships to support growing interest in </a:t>
            </a:r>
            <a:r>
              <a:rPr b="1" lang="en-US" sz="1600">
                <a:solidFill>
                  <a:srgbClr val="333333"/>
                </a:solidFill>
              </a:rPr>
              <a:t>archives and museums, digital curation, libraries, </a:t>
            </a:r>
            <a:r>
              <a:rPr lang="en-US" sz="1600">
                <a:solidFill>
                  <a:srgbClr val="333333"/>
                </a:solidFill>
              </a:rPr>
              <a:t>and more</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86% career placement rate (2020), with 95% of employment </a:t>
            </a:r>
            <a:r>
              <a:rPr lang="en-US" sz="1600">
                <a:solidFill>
                  <a:srgbClr val="333333"/>
                </a:solidFill>
              </a:rPr>
              <a:t>directly</a:t>
            </a:r>
            <a:r>
              <a:rPr lang="en-US" sz="1600">
                <a:solidFill>
                  <a:srgbClr val="333333"/>
                </a:solidFill>
              </a:rPr>
              <a:t> related to field of study</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InfoSci graduates go on to careers in:</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data science and analytics, database administration, UX/UI, technology development, digital curation, cybersecurity, web content and development, systems architecture, and more</a:t>
            </a:r>
            <a:endParaRPr sz="1600">
              <a:solidFill>
                <a:srgbClr val="333333"/>
              </a:solidFill>
              <a:highlight>
                <a:srgbClr val="FFFFFF"/>
              </a:highlight>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Our alumni are working with leaders in information science and technology, such as:</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Amazon Web Services, Booz Allen, Deloitte, EY, Freddie Mac, Google, JP Morgan, Oracle, Microsoft, Navisite, </a:t>
            </a:r>
            <a:r>
              <a:rPr i="1" lang="en-US" sz="1600">
                <a:solidFill>
                  <a:srgbClr val="333333"/>
                </a:solidFill>
                <a:highlight>
                  <a:srgbClr val="FFFFFF"/>
                </a:highlight>
              </a:rPr>
              <a:t>and more</a:t>
            </a:r>
            <a:endParaRPr i="1" sz="1600">
              <a:solidFill>
                <a:srgbClr val="333333"/>
              </a:solidFill>
              <a:highlight>
                <a:srgbClr val="FFFFFF"/>
              </a:highlight>
            </a:endParaRPr>
          </a:p>
          <a:p>
            <a:pPr indent="0" lvl="0" marL="0" rtl="0" algn="l">
              <a:lnSpc>
                <a:spcPct val="115000"/>
              </a:lnSpc>
              <a:spcBef>
                <a:spcPts val="1200"/>
              </a:spcBef>
              <a:spcAft>
                <a:spcPts val="1200"/>
              </a:spcAft>
              <a:buClr>
                <a:schemeClr val="dk1"/>
              </a:buClr>
              <a:buSzPts val="1100"/>
              <a:buFont typeface="Arial"/>
              <a:buNone/>
            </a:pPr>
            <a:r>
              <a:t/>
            </a:r>
            <a:endParaRPr b="1" i="1" sz="1700">
              <a:solidFill>
                <a:schemeClr val="dk1"/>
              </a:solidFill>
            </a:endParaRPr>
          </a:p>
        </p:txBody>
      </p:sp>
      <p:sp>
        <p:nvSpPr>
          <p:cNvPr id="210" name="Google Shape;210;p51"/>
          <p:cNvSpPr txBox="1"/>
          <p:nvPr/>
        </p:nvSpPr>
        <p:spPr>
          <a:xfrm>
            <a:off x="8697150" y="1876500"/>
            <a:ext cx="3365700" cy="820500"/>
          </a:xfrm>
          <a:prstGeom prst="rect">
            <a:avLst/>
          </a:prstGeom>
          <a:noFill/>
          <a:ln>
            <a:noFill/>
          </a:ln>
        </p:spPr>
        <p:txBody>
          <a:bodyPr anchorCtr="0" anchor="t" bIns="45700" lIns="91425" spcFirstLastPara="1" rIns="91425" wrap="square" tIns="45700">
            <a:spAutoFit/>
          </a:bodyPr>
          <a:lstStyle/>
          <a:p>
            <a:pPr indent="-368300" lvl="0" marL="457200" rtl="0" algn="l">
              <a:lnSpc>
                <a:spcPct val="115000"/>
              </a:lnSpc>
              <a:spcBef>
                <a:spcPts val="1200"/>
              </a:spcBef>
              <a:spcAft>
                <a:spcPts val="0"/>
              </a:spcAft>
              <a:buClr>
                <a:schemeClr val="lt1"/>
              </a:buClr>
              <a:buSzPts val="2200"/>
              <a:buChar char="●"/>
            </a:pPr>
            <a:r>
              <a:rPr i="1" lang="en-US" sz="2200">
                <a:solidFill>
                  <a:schemeClr val="lt1"/>
                </a:solidFill>
              </a:rPr>
              <a:t>#1 Fastest Growing Undergrad Program</a:t>
            </a:r>
            <a:endParaRPr i="1" sz="2200">
              <a:solidFill>
                <a:schemeClr val="lt1"/>
              </a:solidFill>
            </a:endParaRPr>
          </a:p>
        </p:txBody>
      </p:sp>
      <p:sp>
        <p:nvSpPr>
          <p:cNvPr id="211" name="Google Shape;211;p51"/>
          <p:cNvSpPr txBox="1"/>
          <p:nvPr/>
        </p:nvSpPr>
        <p:spPr>
          <a:xfrm>
            <a:off x="8697150" y="3030150"/>
            <a:ext cx="3365700" cy="820500"/>
          </a:xfrm>
          <a:prstGeom prst="rect">
            <a:avLst/>
          </a:prstGeom>
          <a:noFill/>
          <a:ln>
            <a:noFill/>
          </a:ln>
        </p:spPr>
        <p:txBody>
          <a:bodyPr anchorCtr="0" anchor="t" bIns="45700" lIns="91425" spcFirstLastPara="1" rIns="91425" wrap="square" tIns="45700">
            <a:spAutoFit/>
          </a:bodyPr>
          <a:lstStyle/>
          <a:p>
            <a:pPr indent="-368300" lvl="0" marL="457200" rtl="0" algn="l">
              <a:lnSpc>
                <a:spcPct val="115000"/>
              </a:lnSpc>
              <a:spcBef>
                <a:spcPts val="1200"/>
              </a:spcBef>
              <a:spcAft>
                <a:spcPts val="0"/>
              </a:spcAft>
              <a:buClr>
                <a:schemeClr val="lt1"/>
              </a:buClr>
              <a:buSzPts val="2200"/>
              <a:buChar char="●"/>
            </a:pPr>
            <a:r>
              <a:rPr i="1" lang="en-US" sz="2200">
                <a:solidFill>
                  <a:schemeClr val="lt1"/>
                </a:solidFill>
              </a:rPr>
              <a:t>30% female student body</a:t>
            </a:r>
            <a:r>
              <a:rPr i="1" lang="en-US" sz="2200">
                <a:solidFill>
                  <a:schemeClr val="lt1"/>
                </a:solidFill>
              </a:rPr>
              <a:t> </a:t>
            </a:r>
            <a:endParaRPr i="1" sz="2200">
              <a:solidFill>
                <a:schemeClr val="lt1"/>
              </a:solidFill>
            </a:endParaRPr>
          </a:p>
        </p:txBody>
      </p:sp>
      <p:sp>
        <p:nvSpPr>
          <p:cNvPr id="212" name="Google Shape;212;p51"/>
          <p:cNvSpPr txBox="1"/>
          <p:nvPr/>
        </p:nvSpPr>
        <p:spPr>
          <a:xfrm>
            <a:off x="8697150" y="4217350"/>
            <a:ext cx="3263400" cy="820500"/>
          </a:xfrm>
          <a:prstGeom prst="rect">
            <a:avLst/>
          </a:prstGeom>
          <a:noFill/>
          <a:ln>
            <a:noFill/>
          </a:ln>
        </p:spPr>
        <p:txBody>
          <a:bodyPr anchorCtr="0" anchor="t" bIns="45700" lIns="91425" spcFirstLastPara="1" rIns="91425" wrap="square" tIns="45700">
            <a:spAutoFit/>
          </a:bodyPr>
          <a:lstStyle/>
          <a:p>
            <a:pPr indent="-368300" lvl="0" marL="457200" rtl="0" algn="l">
              <a:lnSpc>
                <a:spcPct val="115000"/>
              </a:lnSpc>
              <a:spcBef>
                <a:spcPts val="1200"/>
              </a:spcBef>
              <a:spcAft>
                <a:spcPts val="0"/>
              </a:spcAft>
              <a:buClr>
                <a:schemeClr val="lt1"/>
              </a:buClr>
              <a:buSzPts val="2200"/>
              <a:buChar char="●"/>
            </a:pPr>
            <a:r>
              <a:rPr i="1" lang="en-US" sz="2200">
                <a:solidFill>
                  <a:schemeClr val="lt1"/>
                </a:solidFill>
              </a:rPr>
              <a:t>72</a:t>
            </a:r>
            <a:r>
              <a:rPr i="1" lang="en-US" sz="2200">
                <a:solidFill>
                  <a:schemeClr val="lt1"/>
                </a:solidFill>
              </a:rPr>
              <a:t>% </a:t>
            </a:r>
            <a:r>
              <a:rPr i="1" lang="en-US" sz="2200">
                <a:solidFill>
                  <a:schemeClr val="lt1"/>
                </a:solidFill>
              </a:rPr>
              <a:t>under- represented groups</a:t>
            </a:r>
            <a:endParaRPr i="1" sz="2200">
              <a:solidFill>
                <a:schemeClr val="lt1"/>
              </a:solidFill>
            </a:endParaRPr>
          </a:p>
        </p:txBody>
      </p:sp>
      <p:sp>
        <p:nvSpPr>
          <p:cNvPr id="213" name="Google Shape;213;p51"/>
          <p:cNvSpPr/>
          <p:nvPr/>
        </p:nvSpPr>
        <p:spPr>
          <a:xfrm>
            <a:off x="8697150" y="555750"/>
            <a:ext cx="3009600" cy="1189800"/>
          </a:xfrm>
          <a:prstGeom prst="stripedRight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51"/>
          <p:cNvSpPr txBox="1"/>
          <p:nvPr/>
        </p:nvSpPr>
        <p:spPr>
          <a:xfrm>
            <a:off x="8697150" y="865950"/>
            <a:ext cx="3365700" cy="569400"/>
          </a:xfrm>
          <a:prstGeom prst="rect">
            <a:avLst/>
          </a:prstGeom>
          <a:noFill/>
          <a:ln>
            <a:noFill/>
          </a:ln>
        </p:spPr>
        <p:txBody>
          <a:bodyPr anchorCtr="0" anchor="t" bIns="45700" lIns="91425" spcFirstLastPara="1" rIns="91425" wrap="square" tIns="45700">
            <a:spAutoFit/>
          </a:bodyPr>
          <a:lstStyle/>
          <a:p>
            <a:pPr indent="0" lvl="0" marL="457200" rtl="0" algn="l">
              <a:lnSpc>
                <a:spcPct val="115000"/>
              </a:lnSpc>
              <a:spcBef>
                <a:spcPts val="1200"/>
              </a:spcBef>
              <a:spcAft>
                <a:spcPts val="1200"/>
              </a:spcAft>
              <a:buClr>
                <a:schemeClr val="dk1"/>
              </a:buClr>
              <a:buSzPts val="1100"/>
              <a:buFont typeface="Arial"/>
              <a:buNone/>
            </a:pPr>
            <a:r>
              <a:rPr i="1" lang="en-US" sz="3100">
                <a:solidFill>
                  <a:schemeClr val="dk1"/>
                </a:solidFill>
                <a:latin typeface="Lobster Two"/>
                <a:ea typeface="Lobster Two"/>
                <a:cs typeface="Lobster Two"/>
                <a:sym typeface="Lobster Two"/>
              </a:rPr>
              <a:t>Fast Facts</a:t>
            </a:r>
            <a:endParaRPr i="1" sz="3400">
              <a:solidFill>
                <a:schemeClr val="dk1"/>
              </a:solidFill>
              <a:latin typeface="Lobster Two"/>
              <a:ea typeface="Lobster Two"/>
              <a:cs typeface="Lobster Two"/>
              <a:sym typeface="Lobster Tw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52"/>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20" name="Google Shape;220;p52"/>
          <p:cNvSpPr txBox="1"/>
          <p:nvPr/>
        </p:nvSpPr>
        <p:spPr>
          <a:xfrm>
            <a:off x="204300" y="1002775"/>
            <a:ext cx="7491600" cy="13107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C0C0C"/>
              </a:buClr>
              <a:buSzPts val="2800"/>
              <a:buFont typeface="Arial"/>
              <a:buNone/>
            </a:pPr>
            <a:r>
              <a:rPr b="1" lang="en-US" sz="3000">
                <a:solidFill>
                  <a:srgbClr val="0C0C0C"/>
                </a:solidFill>
                <a:latin typeface="Georgia"/>
                <a:ea typeface="Georgia"/>
                <a:cs typeface="Georgia"/>
                <a:sym typeface="Georgia"/>
              </a:rPr>
              <a:t>Bachelor of Science in Information Science at Shady Grove (InfoSci-SG)</a:t>
            </a:r>
            <a:endParaRPr b="1" sz="1600">
              <a:latin typeface="Georgia"/>
              <a:ea typeface="Georgia"/>
              <a:cs typeface="Georgia"/>
              <a:sym typeface="Georgia"/>
            </a:endParaRPr>
          </a:p>
        </p:txBody>
      </p:sp>
      <p:cxnSp>
        <p:nvCxnSpPr>
          <p:cNvPr id="221" name="Google Shape;221;p52"/>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222" name="Google Shape;222;p52"/>
          <p:cNvSpPr/>
          <p:nvPr/>
        </p:nvSpPr>
        <p:spPr>
          <a:xfrm>
            <a:off x="331975" y="2616700"/>
            <a:ext cx="7671600" cy="5188500"/>
          </a:xfrm>
          <a:prstGeom prst="rect">
            <a:avLst/>
          </a:prstGeom>
          <a:noFill/>
          <a:ln>
            <a:noFill/>
          </a:ln>
        </p:spPr>
        <p:txBody>
          <a:bodyPr anchorCtr="0" anchor="t" bIns="45700" lIns="91425" spcFirstLastPara="1" rIns="91425" wrap="square" tIns="45700">
            <a:noAutofit/>
          </a:bodyPr>
          <a:lstStyle/>
          <a:p>
            <a:pPr indent="-330200" lvl="0" marL="4572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Unique to InfoSci @ Shady Grove, two new minors were launched Fall 2021</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b="1" lang="en-US" sz="1600">
                <a:solidFill>
                  <a:srgbClr val="333333"/>
                </a:solidFill>
                <a:highlight>
                  <a:srgbClr val="FFFFFF"/>
                </a:highlight>
              </a:rPr>
              <a:t>Risk Management, Ethics, and Privacy - </a:t>
            </a:r>
            <a:r>
              <a:rPr lang="en-US" sz="1600">
                <a:solidFill>
                  <a:srgbClr val="333333"/>
                </a:solidFill>
                <a:highlight>
                  <a:srgbClr val="FFFFFF"/>
                </a:highlight>
              </a:rPr>
              <a:t>combines creative leadership, design thinking and understanding socio-technical challenges to tackle large scale problems relating to technology innovation</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b="1" lang="en-US" sz="1600">
                <a:solidFill>
                  <a:srgbClr val="333333"/>
                </a:solidFill>
                <a:highlight>
                  <a:srgbClr val="FFFFFF"/>
                </a:highlight>
              </a:rPr>
              <a:t>Technology Innovation Leadership - </a:t>
            </a:r>
            <a:r>
              <a:rPr lang="en-US" sz="1600">
                <a:solidFill>
                  <a:srgbClr val="333333"/>
                </a:solidFill>
                <a:highlight>
                  <a:srgbClr val="FFFFFF"/>
                </a:highlight>
              </a:rPr>
              <a:t>students learn practical strategies to mitigate risks and explore the ways emerging technologies benefit in the context of risk management, ethics, and privacy</a:t>
            </a:r>
            <a:endParaRPr sz="1600">
              <a:solidFill>
                <a:srgbClr val="333333"/>
              </a:solidFill>
              <a:highlight>
                <a:srgbClr val="FFFFFF"/>
              </a:highlight>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In a partnership with Montgomery County Public Schools, students and faculty at Shady Grove  are currently supporting STEM teachers who offer cybersecurity camps for middle school students</a:t>
            </a:r>
            <a:endParaRPr sz="1600">
              <a:solidFill>
                <a:srgbClr val="333333"/>
              </a:solidFill>
              <a:highlight>
                <a:srgbClr val="FFFFFF"/>
              </a:highlight>
            </a:endParaRPr>
          </a:p>
          <a:p>
            <a:pPr indent="0" lvl="0" marL="0" rtl="0" algn="l">
              <a:lnSpc>
                <a:spcPct val="115000"/>
              </a:lnSpc>
              <a:spcBef>
                <a:spcPts val="1200"/>
              </a:spcBef>
              <a:spcAft>
                <a:spcPts val="1200"/>
              </a:spcAft>
              <a:buClr>
                <a:schemeClr val="dk1"/>
              </a:buClr>
              <a:buSzPts val="1100"/>
              <a:buFont typeface="Arial"/>
              <a:buNone/>
            </a:pPr>
            <a:r>
              <a:t/>
            </a:r>
            <a:endParaRPr b="1" i="1" sz="1700">
              <a:solidFill>
                <a:schemeClr val="dk1"/>
              </a:solidFill>
            </a:endParaRPr>
          </a:p>
        </p:txBody>
      </p:sp>
      <p:pic>
        <p:nvPicPr>
          <p:cNvPr id="223" name="Google Shape;223;p52"/>
          <p:cNvPicPr preferRelativeResize="0"/>
          <p:nvPr/>
        </p:nvPicPr>
        <p:blipFill rotWithShape="1">
          <a:blip r:embed="rId3">
            <a:alphaModFix/>
          </a:blip>
          <a:srcRect b="829" l="23281" r="35136" t="-830"/>
          <a:stretch/>
        </p:blipFill>
        <p:spPr>
          <a:xfrm>
            <a:off x="8003563" y="571500"/>
            <a:ext cx="4752877" cy="571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53"/>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29" name="Google Shape;229;p53"/>
          <p:cNvSpPr txBox="1"/>
          <p:nvPr/>
        </p:nvSpPr>
        <p:spPr>
          <a:xfrm>
            <a:off x="204300" y="1002775"/>
            <a:ext cx="8208900" cy="13107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C0C0C"/>
              </a:buClr>
              <a:buSzPts val="2800"/>
              <a:buFont typeface="Arial"/>
              <a:buNone/>
            </a:pPr>
            <a:r>
              <a:rPr b="1" lang="en-US" sz="3000">
                <a:solidFill>
                  <a:srgbClr val="0C0C0C"/>
                </a:solidFill>
                <a:latin typeface="Georgia"/>
                <a:ea typeface="Georgia"/>
                <a:cs typeface="Georgia"/>
                <a:sym typeface="Georgia"/>
              </a:rPr>
              <a:t>Master’s in </a:t>
            </a:r>
            <a:endParaRPr b="1" sz="3000">
              <a:solidFill>
                <a:srgbClr val="0C0C0C"/>
              </a:solidFill>
              <a:latin typeface="Georgia"/>
              <a:ea typeface="Georgia"/>
              <a:cs typeface="Georgia"/>
              <a:sym typeface="Georgia"/>
            </a:endParaRPr>
          </a:p>
          <a:p>
            <a:pPr indent="0" lvl="0" marL="0" marR="0" rtl="0" algn="l">
              <a:lnSpc>
                <a:spcPct val="100000"/>
              </a:lnSpc>
              <a:spcBef>
                <a:spcPts val="0"/>
              </a:spcBef>
              <a:spcAft>
                <a:spcPts val="0"/>
              </a:spcAft>
              <a:buClr>
                <a:srgbClr val="0C0C0C"/>
              </a:buClr>
              <a:buSzPts val="2800"/>
              <a:buFont typeface="Arial"/>
              <a:buNone/>
            </a:pPr>
            <a:r>
              <a:rPr b="1" lang="en-US" sz="3000">
                <a:solidFill>
                  <a:srgbClr val="0C0C0C"/>
                </a:solidFill>
                <a:latin typeface="Georgia"/>
                <a:ea typeface="Georgia"/>
                <a:cs typeface="Georgia"/>
                <a:sym typeface="Georgia"/>
              </a:rPr>
              <a:t>Library and Information Science (MLIS)</a:t>
            </a:r>
            <a:endParaRPr b="1" sz="1600">
              <a:latin typeface="Georgia"/>
              <a:ea typeface="Georgia"/>
              <a:cs typeface="Georgia"/>
              <a:sym typeface="Georgia"/>
            </a:endParaRPr>
          </a:p>
        </p:txBody>
      </p:sp>
      <p:cxnSp>
        <p:nvCxnSpPr>
          <p:cNvPr id="230" name="Google Shape;230;p53"/>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231" name="Google Shape;231;p53"/>
          <p:cNvSpPr/>
          <p:nvPr/>
        </p:nvSpPr>
        <p:spPr>
          <a:xfrm>
            <a:off x="331975" y="2616700"/>
            <a:ext cx="8081100" cy="4059300"/>
          </a:xfrm>
          <a:prstGeom prst="rect">
            <a:avLst/>
          </a:prstGeom>
          <a:noFill/>
          <a:ln>
            <a:noFill/>
          </a:ln>
        </p:spPr>
        <p:txBody>
          <a:bodyPr anchorCtr="0" anchor="t" bIns="45700" lIns="91425" spcFirstLastPara="1" rIns="91425" wrap="square" tIns="45700">
            <a:noAutofit/>
          </a:bodyPr>
          <a:lstStyle/>
          <a:p>
            <a:pPr indent="-330200" lvl="0" marL="457200" rtl="0" algn="l">
              <a:lnSpc>
                <a:spcPct val="150000"/>
              </a:lnSpc>
              <a:spcBef>
                <a:spcPts val="0"/>
              </a:spcBef>
              <a:spcAft>
                <a:spcPts val="0"/>
              </a:spcAft>
              <a:buClr>
                <a:srgbClr val="333333"/>
              </a:buClr>
              <a:buSzPts val="1600"/>
              <a:buChar char="●"/>
            </a:pPr>
            <a:r>
              <a:rPr lang="en-US" sz="1600">
                <a:solidFill>
                  <a:srgbClr val="333333"/>
                </a:solidFill>
              </a:rPr>
              <a:t>Cultivated new research organizations and partnerships to support growing interest in </a:t>
            </a:r>
            <a:r>
              <a:rPr b="1" lang="en-US" sz="1600">
                <a:solidFill>
                  <a:srgbClr val="333333"/>
                </a:solidFill>
              </a:rPr>
              <a:t>archives and museums, digital curation, libraries, </a:t>
            </a:r>
            <a:r>
              <a:rPr lang="en-US" sz="1600">
                <a:solidFill>
                  <a:srgbClr val="333333"/>
                </a:solidFill>
              </a:rPr>
              <a:t>and more</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b="1" lang="en-US" sz="1600">
                <a:solidFill>
                  <a:srgbClr val="333333"/>
                </a:solidFill>
              </a:rPr>
              <a:t>Center for Archival Futures (CAFe)</a:t>
            </a:r>
            <a:endParaRPr b="1" sz="1600">
              <a:solidFill>
                <a:srgbClr val="333333"/>
              </a:solidFill>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rPr>
              <a:t>MLIS students work with faculty and industry partners to make archives more accessible to populations who have been historically excluded</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Developed new courses in response to important issues facing LIS professions, including:</a:t>
            </a:r>
            <a:endParaRPr sz="1600">
              <a:solidFill>
                <a:srgbClr val="333333"/>
              </a:solidFill>
            </a:endParaRPr>
          </a:p>
          <a:p>
            <a:pPr indent="-330200" lvl="1" marL="914400" rtl="0" algn="l">
              <a:lnSpc>
                <a:spcPct val="150000"/>
              </a:lnSpc>
              <a:spcBef>
                <a:spcPts val="0"/>
              </a:spcBef>
              <a:spcAft>
                <a:spcPts val="0"/>
              </a:spcAft>
              <a:buClr>
                <a:srgbClr val="333333"/>
              </a:buClr>
              <a:buSzPts val="1600"/>
              <a:buChar char="○"/>
            </a:pPr>
            <a:r>
              <a:rPr b="1" lang="en-US" sz="1600">
                <a:solidFill>
                  <a:srgbClr val="333333"/>
                </a:solidFill>
              </a:rPr>
              <a:t>Roles and Responses to Crisis by Information Institutions</a:t>
            </a:r>
            <a:r>
              <a:rPr lang="en-US" sz="1600">
                <a:solidFill>
                  <a:srgbClr val="333333"/>
                </a:solidFill>
              </a:rPr>
              <a:t> </a:t>
            </a:r>
            <a:endParaRPr sz="1600">
              <a:solidFill>
                <a:srgbClr val="333333"/>
              </a:solidFill>
            </a:endParaRPr>
          </a:p>
          <a:p>
            <a:pPr indent="-330200" lvl="1" marL="914400" rtl="0" algn="l">
              <a:lnSpc>
                <a:spcPct val="150000"/>
              </a:lnSpc>
              <a:spcBef>
                <a:spcPts val="0"/>
              </a:spcBef>
              <a:spcAft>
                <a:spcPts val="0"/>
              </a:spcAft>
              <a:buClr>
                <a:srgbClr val="333333"/>
              </a:buClr>
              <a:buSzPts val="1600"/>
              <a:buChar char="○"/>
            </a:pPr>
            <a:r>
              <a:rPr b="1" lang="en-US" sz="1600">
                <a:solidFill>
                  <a:srgbClr val="333333"/>
                </a:solidFill>
              </a:rPr>
              <a:t>Outreach, Inclusion, and Crowdsourcing </a:t>
            </a:r>
            <a:endParaRPr sz="1600">
              <a:solidFill>
                <a:srgbClr val="333333"/>
              </a:solidFill>
            </a:endParaRPr>
          </a:p>
          <a:p>
            <a:pPr indent="-330200" lvl="1" marL="914400" rtl="0" algn="l">
              <a:lnSpc>
                <a:spcPct val="150000"/>
              </a:lnSpc>
              <a:spcBef>
                <a:spcPts val="0"/>
              </a:spcBef>
              <a:spcAft>
                <a:spcPts val="0"/>
              </a:spcAft>
              <a:buClr>
                <a:srgbClr val="333333"/>
              </a:buClr>
              <a:buSzPts val="1600"/>
              <a:buChar char="○"/>
            </a:pPr>
            <a:r>
              <a:rPr b="1" lang="en-US" sz="1600">
                <a:solidFill>
                  <a:srgbClr val="333333"/>
                </a:solidFill>
              </a:rPr>
              <a:t>Critical Theory in LIS</a:t>
            </a:r>
            <a:endParaRPr b="1" sz="1600">
              <a:solidFill>
                <a:srgbClr val="333333"/>
              </a:solidFill>
            </a:endParaRPr>
          </a:p>
          <a:p>
            <a:pPr indent="0" lvl="0" marL="0" rtl="0" algn="l">
              <a:lnSpc>
                <a:spcPct val="115000"/>
              </a:lnSpc>
              <a:spcBef>
                <a:spcPts val="1200"/>
              </a:spcBef>
              <a:spcAft>
                <a:spcPts val="1200"/>
              </a:spcAft>
              <a:buClr>
                <a:schemeClr val="dk1"/>
              </a:buClr>
              <a:buSzPts val="1100"/>
              <a:buFont typeface="Arial"/>
              <a:buNone/>
            </a:pPr>
            <a:r>
              <a:t/>
            </a:r>
            <a:endParaRPr b="1" i="1" sz="1700">
              <a:solidFill>
                <a:schemeClr val="dk1"/>
              </a:solidFill>
            </a:endParaRPr>
          </a:p>
        </p:txBody>
      </p:sp>
      <p:sp>
        <p:nvSpPr>
          <p:cNvPr id="232" name="Google Shape;232;p53"/>
          <p:cNvSpPr txBox="1"/>
          <p:nvPr/>
        </p:nvSpPr>
        <p:spPr>
          <a:xfrm>
            <a:off x="8697150" y="1876500"/>
            <a:ext cx="3702300" cy="7125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200"/>
              </a:spcBef>
              <a:spcAft>
                <a:spcPts val="0"/>
              </a:spcAft>
              <a:buClr>
                <a:schemeClr val="lt1"/>
              </a:buClr>
              <a:buSzPts val="1400"/>
              <a:buChar char="●"/>
            </a:pPr>
            <a:r>
              <a:rPr b="1" i="1" lang="en-US" sz="2200">
                <a:solidFill>
                  <a:schemeClr val="lt1"/>
                </a:solidFill>
              </a:rPr>
              <a:t>Ranked #4</a:t>
            </a:r>
            <a:r>
              <a:rPr i="1" lang="en-US" sz="2100">
                <a:solidFill>
                  <a:schemeClr val="lt1"/>
                </a:solidFill>
              </a:rPr>
              <a:t> in the USA </a:t>
            </a:r>
            <a:r>
              <a:rPr i="1" lang="en-US" sz="1500">
                <a:solidFill>
                  <a:schemeClr val="lt1"/>
                </a:solidFill>
              </a:rPr>
              <a:t>(U.S. News &amp; World Report)</a:t>
            </a:r>
            <a:endParaRPr i="1" sz="1800">
              <a:solidFill>
                <a:schemeClr val="lt1"/>
              </a:solidFill>
            </a:endParaRPr>
          </a:p>
        </p:txBody>
      </p:sp>
      <p:sp>
        <p:nvSpPr>
          <p:cNvPr id="233" name="Google Shape;233;p53"/>
          <p:cNvSpPr txBox="1"/>
          <p:nvPr/>
        </p:nvSpPr>
        <p:spPr>
          <a:xfrm>
            <a:off x="8697150" y="2981300"/>
            <a:ext cx="3365700" cy="8580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200"/>
              </a:spcBef>
              <a:spcAft>
                <a:spcPts val="0"/>
              </a:spcAft>
              <a:buClr>
                <a:schemeClr val="lt1"/>
              </a:buClr>
              <a:buSzPts val="1400"/>
              <a:buChar char="●"/>
            </a:pPr>
            <a:r>
              <a:rPr i="1" lang="en-US" sz="2500">
                <a:solidFill>
                  <a:schemeClr val="lt1"/>
                </a:solidFill>
              </a:rPr>
              <a:t>82% </a:t>
            </a:r>
            <a:r>
              <a:rPr i="1" lang="en-US" sz="2100">
                <a:solidFill>
                  <a:schemeClr val="lt1"/>
                </a:solidFill>
              </a:rPr>
              <a:t>female student body </a:t>
            </a:r>
            <a:endParaRPr i="1" sz="1800">
              <a:solidFill>
                <a:schemeClr val="lt1"/>
              </a:solidFill>
            </a:endParaRPr>
          </a:p>
        </p:txBody>
      </p:sp>
      <p:sp>
        <p:nvSpPr>
          <p:cNvPr id="234" name="Google Shape;234;p53"/>
          <p:cNvSpPr/>
          <p:nvPr/>
        </p:nvSpPr>
        <p:spPr>
          <a:xfrm>
            <a:off x="8697150" y="555750"/>
            <a:ext cx="3009600" cy="1189800"/>
          </a:xfrm>
          <a:prstGeom prst="stripedRight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53"/>
          <p:cNvSpPr txBox="1"/>
          <p:nvPr/>
        </p:nvSpPr>
        <p:spPr>
          <a:xfrm>
            <a:off x="8697150" y="4231600"/>
            <a:ext cx="3365700" cy="800400"/>
          </a:xfrm>
          <a:prstGeom prst="rect">
            <a:avLst/>
          </a:prstGeom>
          <a:noFill/>
          <a:ln>
            <a:noFill/>
          </a:ln>
        </p:spPr>
        <p:txBody>
          <a:bodyPr anchorCtr="0" anchor="t" bIns="45700" lIns="91425" spcFirstLastPara="1" rIns="91425" wrap="square" tIns="45700">
            <a:spAutoFit/>
          </a:bodyPr>
          <a:lstStyle/>
          <a:p>
            <a:pPr indent="-317500" lvl="0" marL="457200" rtl="0" algn="l">
              <a:lnSpc>
                <a:spcPct val="100000"/>
              </a:lnSpc>
              <a:spcBef>
                <a:spcPts val="1200"/>
              </a:spcBef>
              <a:spcAft>
                <a:spcPts val="0"/>
              </a:spcAft>
              <a:buClr>
                <a:schemeClr val="lt1"/>
              </a:buClr>
              <a:buSzPts val="1400"/>
              <a:buChar char="●"/>
            </a:pPr>
            <a:r>
              <a:rPr i="1" lang="en-US" sz="2500">
                <a:solidFill>
                  <a:schemeClr val="lt1"/>
                </a:solidFill>
              </a:rPr>
              <a:t>72</a:t>
            </a:r>
            <a:r>
              <a:rPr i="1" lang="en-US" sz="2500">
                <a:solidFill>
                  <a:schemeClr val="lt1"/>
                </a:solidFill>
              </a:rPr>
              <a:t>% </a:t>
            </a:r>
            <a:r>
              <a:rPr i="1" lang="en-US" sz="2100">
                <a:solidFill>
                  <a:schemeClr val="lt1"/>
                </a:solidFill>
              </a:rPr>
              <a:t>under- represented groups</a:t>
            </a:r>
            <a:endParaRPr i="1" sz="1800">
              <a:solidFill>
                <a:schemeClr val="lt1"/>
              </a:solidFill>
            </a:endParaRPr>
          </a:p>
        </p:txBody>
      </p:sp>
      <p:sp>
        <p:nvSpPr>
          <p:cNvPr id="236" name="Google Shape;236;p53"/>
          <p:cNvSpPr txBox="1"/>
          <p:nvPr/>
        </p:nvSpPr>
        <p:spPr>
          <a:xfrm>
            <a:off x="8697150" y="865950"/>
            <a:ext cx="3365700" cy="569400"/>
          </a:xfrm>
          <a:prstGeom prst="rect">
            <a:avLst/>
          </a:prstGeom>
          <a:noFill/>
          <a:ln>
            <a:noFill/>
          </a:ln>
        </p:spPr>
        <p:txBody>
          <a:bodyPr anchorCtr="0" anchor="t" bIns="45700" lIns="91425" spcFirstLastPara="1" rIns="91425" wrap="square" tIns="45700">
            <a:spAutoFit/>
          </a:bodyPr>
          <a:lstStyle/>
          <a:p>
            <a:pPr indent="0" lvl="0" marL="457200" rtl="0" algn="l">
              <a:lnSpc>
                <a:spcPct val="115000"/>
              </a:lnSpc>
              <a:spcBef>
                <a:spcPts val="1200"/>
              </a:spcBef>
              <a:spcAft>
                <a:spcPts val="1200"/>
              </a:spcAft>
              <a:buClr>
                <a:schemeClr val="dk1"/>
              </a:buClr>
              <a:buSzPts val="1100"/>
              <a:buFont typeface="Arial"/>
              <a:buNone/>
            </a:pPr>
            <a:r>
              <a:rPr i="1" lang="en-US" sz="3100">
                <a:solidFill>
                  <a:schemeClr val="dk1"/>
                </a:solidFill>
                <a:latin typeface="Lobster Two"/>
                <a:ea typeface="Lobster Two"/>
                <a:cs typeface="Lobster Two"/>
                <a:sym typeface="Lobster Two"/>
              </a:rPr>
              <a:t>Fast Facts</a:t>
            </a:r>
            <a:endParaRPr i="1" sz="3400">
              <a:solidFill>
                <a:schemeClr val="dk1"/>
              </a:solidFill>
              <a:latin typeface="Lobster Two"/>
              <a:ea typeface="Lobster Two"/>
              <a:cs typeface="Lobster Two"/>
              <a:sym typeface="Lobster Tw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54"/>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2" name="Google Shape;242;p54"/>
          <p:cNvSpPr txBox="1"/>
          <p:nvPr/>
        </p:nvSpPr>
        <p:spPr>
          <a:xfrm>
            <a:off x="204300" y="1002775"/>
            <a:ext cx="8280000" cy="13107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C0C0C"/>
              </a:buClr>
              <a:buSzPts val="2800"/>
              <a:buFont typeface="Arial"/>
              <a:buNone/>
            </a:pPr>
            <a:r>
              <a:rPr b="1" lang="en-US" sz="3000">
                <a:solidFill>
                  <a:srgbClr val="0C0C0C"/>
                </a:solidFill>
                <a:latin typeface="Georgia"/>
                <a:ea typeface="Georgia"/>
                <a:cs typeface="Georgia"/>
                <a:sym typeface="Georgia"/>
              </a:rPr>
              <a:t>Master’s in </a:t>
            </a:r>
            <a:endParaRPr b="1" sz="3000">
              <a:solidFill>
                <a:srgbClr val="0C0C0C"/>
              </a:solidFill>
              <a:latin typeface="Georgia"/>
              <a:ea typeface="Georgia"/>
              <a:cs typeface="Georgia"/>
              <a:sym typeface="Georgia"/>
            </a:endParaRPr>
          </a:p>
          <a:p>
            <a:pPr indent="0" lvl="0" marL="0" marR="0" rtl="0" algn="l">
              <a:lnSpc>
                <a:spcPct val="100000"/>
              </a:lnSpc>
              <a:spcBef>
                <a:spcPts val="0"/>
              </a:spcBef>
              <a:spcAft>
                <a:spcPts val="0"/>
              </a:spcAft>
              <a:buClr>
                <a:srgbClr val="0C0C0C"/>
              </a:buClr>
              <a:buSzPts val="2800"/>
              <a:buFont typeface="Arial"/>
              <a:buNone/>
            </a:pPr>
            <a:r>
              <a:rPr b="1" lang="en-US" sz="3000">
                <a:solidFill>
                  <a:srgbClr val="0C0C0C"/>
                </a:solidFill>
                <a:latin typeface="Georgia"/>
                <a:ea typeface="Georgia"/>
                <a:cs typeface="Georgia"/>
                <a:sym typeface="Georgia"/>
              </a:rPr>
              <a:t>Human-Computer Interaction (HCIM)</a:t>
            </a:r>
            <a:endParaRPr b="1" sz="1600">
              <a:latin typeface="Georgia"/>
              <a:ea typeface="Georgia"/>
              <a:cs typeface="Georgia"/>
              <a:sym typeface="Georgia"/>
            </a:endParaRPr>
          </a:p>
        </p:txBody>
      </p:sp>
      <p:cxnSp>
        <p:nvCxnSpPr>
          <p:cNvPr id="243" name="Google Shape;243;p54"/>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244" name="Google Shape;244;p54"/>
          <p:cNvSpPr/>
          <p:nvPr/>
        </p:nvSpPr>
        <p:spPr>
          <a:xfrm>
            <a:off x="331975" y="2616700"/>
            <a:ext cx="7805700" cy="4059300"/>
          </a:xfrm>
          <a:prstGeom prst="rect">
            <a:avLst/>
          </a:prstGeom>
          <a:noFill/>
          <a:ln>
            <a:noFill/>
          </a:ln>
        </p:spPr>
        <p:txBody>
          <a:bodyPr anchorCtr="0" anchor="t" bIns="45700" lIns="91425" spcFirstLastPara="1" rIns="91425" wrap="square" tIns="45700">
            <a:noAutofit/>
          </a:bodyPr>
          <a:lstStyle/>
          <a:p>
            <a:pPr indent="-330200" lvl="0" marL="457200" rtl="0" algn="l">
              <a:lnSpc>
                <a:spcPct val="150000"/>
              </a:lnSpc>
              <a:spcBef>
                <a:spcPts val="0"/>
              </a:spcBef>
              <a:spcAft>
                <a:spcPts val="0"/>
              </a:spcAft>
              <a:buClr>
                <a:srgbClr val="333333"/>
              </a:buClr>
              <a:buSzPts val="1600"/>
              <a:buChar char="●"/>
            </a:pPr>
            <a:r>
              <a:rPr lang="en-US" sz="1600">
                <a:solidFill>
                  <a:srgbClr val="333333"/>
                </a:solidFill>
              </a:rPr>
              <a:t>Students are prepared to create innovative technologies that transform the ways people connect to information through an interdisciplinary curriculum</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HCIM graduates go on to careers in:</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 UX/UI and interaction design</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usability analysis, user research</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visual design, product design</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technology development</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technology project management</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technology evaluation,</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i="1" lang="en-US" sz="1600">
                <a:solidFill>
                  <a:srgbClr val="333333"/>
                </a:solidFill>
                <a:highlight>
                  <a:srgbClr val="FFFFFF"/>
                </a:highlight>
              </a:rPr>
              <a:t>and more</a:t>
            </a:r>
            <a:endParaRPr b="1" i="1" sz="1600">
              <a:solidFill>
                <a:srgbClr val="333333"/>
              </a:solidFill>
            </a:endParaRPr>
          </a:p>
          <a:p>
            <a:pPr indent="0" lvl="0" marL="0" rtl="0" algn="l">
              <a:lnSpc>
                <a:spcPct val="115000"/>
              </a:lnSpc>
              <a:spcBef>
                <a:spcPts val="1200"/>
              </a:spcBef>
              <a:spcAft>
                <a:spcPts val="1200"/>
              </a:spcAft>
              <a:buClr>
                <a:schemeClr val="dk1"/>
              </a:buClr>
              <a:buSzPts val="1100"/>
              <a:buFont typeface="Arial"/>
              <a:buNone/>
            </a:pPr>
            <a:r>
              <a:t/>
            </a:r>
            <a:endParaRPr b="1" i="1" sz="1700">
              <a:solidFill>
                <a:schemeClr val="dk1"/>
              </a:solidFill>
            </a:endParaRPr>
          </a:p>
        </p:txBody>
      </p:sp>
      <p:sp>
        <p:nvSpPr>
          <p:cNvPr id="245" name="Google Shape;245;p54"/>
          <p:cNvSpPr txBox="1"/>
          <p:nvPr/>
        </p:nvSpPr>
        <p:spPr>
          <a:xfrm>
            <a:off x="8697150" y="1876500"/>
            <a:ext cx="3365700" cy="8205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200"/>
              </a:spcBef>
              <a:spcAft>
                <a:spcPts val="0"/>
              </a:spcAft>
              <a:buClr>
                <a:schemeClr val="lt1"/>
              </a:buClr>
              <a:buSzPts val="1400"/>
              <a:buChar char="●"/>
            </a:pPr>
            <a:r>
              <a:rPr i="1" lang="en-US" sz="2200">
                <a:solidFill>
                  <a:schemeClr val="lt1"/>
                </a:solidFill>
              </a:rPr>
              <a:t>Ranked Top 20 HCI Programs</a:t>
            </a:r>
            <a:r>
              <a:rPr i="1" lang="en-US" sz="2100">
                <a:solidFill>
                  <a:schemeClr val="lt1"/>
                </a:solidFill>
              </a:rPr>
              <a:t> in the USA </a:t>
            </a:r>
            <a:endParaRPr i="1" sz="1800">
              <a:solidFill>
                <a:schemeClr val="lt1"/>
              </a:solidFill>
            </a:endParaRPr>
          </a:p>
        </p:txBody>
      </p:sp>
      <p:sp>
        <p:nvSpPr>
          <p:cNvPr id="246" name="Google Shape;246;p54"/>
          <p:cNvSpPr txBox="1"/>
          <p:nvPr/>
        </p:nvSpPr>
        <p:spPr>
          <a:xfrm>
            <a:off x="8697150" y="3030150"/>
            <a:ext cx="3365700" cy="8580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200"/>
              </a:spcBef>
              <a:spcAft>
                <a:spcPts val="0"/>
              </a:spcAft>
              <a:buClr>
                <a:schemeClr val="lt1"/>
              </a:buClr>
              <a:buSzPts val="1400"/>
              <a:buChar char="●"/>
            </a:pPr>
            <a:r>
              <a:rPr i="1" lang="en-US" sz="2500">
                <a:solidFill>
                  <a:schemeClr val="lt1"/>
                </a:solidFill>
              </a:rPr>
              <a:t>67</a:t>
            </a:r>
            <a:r>
              <a:rPr i="1" lang="en-US" sz="2500">
                <a:solidFill>
                  <a:schemeClr val="lt1"/>
                </a:solidFill>
              </a:rPr>
              <a:t>% </a:t>
            </a:r>
            <a:r>
              <a:rPr i="1" lang="en-US" sz="2100">
                <a:solidFill>
                  <a:schemeClr val="lt1"/>
                </a:solidFill>
              </a:rPr>
              <a:t>female student body </a:t>
            </a:r>
            <a:endParaRPr i="1" sz="1800">
              <a:solidFill>
                <a:schemeClr val="lt1"/>
              </a:solidFill>
            </a:endParaRPr>
          </a:p>
        </p:txBody>
      </p:sp>
      <p:sp>
        <p:nvSpPr>
          <p:cNvPr id="247" name="Google Shape;247;p54"/>
          <p:cNvSpPr txBox="1"/>
          <p:nvPr/>
        </p:nvSpPr>
        <p:spPr>
          <a:xfrm>
            <a:off x="8697150" y="4217350"/>
            <a:ext cx="3365700" cy="800400"/>
          </a:xfrm>
          <a:prstGeom prst="rect">
            <a:avLst/>
          </a:prstGeom>
          <a:noFill/>
          <a:ln>
            <a:noFill/>
          </a:ln>
        </p:spPr>
        <p:txBody>
          <a:bodyPr anchorCtr="0" anchor="t" bIns="45700" lIns="91425" spcFirstLastPara="1" rIns="91425" wrap="square" tIns="45700">
            <a:spAutoFit/>
          </a:bodyPr>
          <a:lstStyle/>
          <a:p>
            <a:pPr indent="-317500" lvl="0" marL="457200" rtl="0" algn="l">
              <a:lnSpc>
                <a:spcPct val="100000"/>
              </a:lnSpc>
              <a:spcBef>
                <a:spcPts val="1200"/>
              </a:spcBef>
              <a:spcAft>
                <a:spcPts val="0"/>
              </a:spcAft>
              <a:buClr>
                <a:schemeClr val="lt1"/>
              </a:buClr>
              <a:buSzPts val="1400"/>
              <a:buChar char="●"/>
            </a:pPr>
            <a:r>
              <a:rPr i="1" lang="en-US" sz="2500">
                <a:solidFill>
                  <a:schemeClr val="lt1"/>
                </a:solidFill>
              </a:rPr>
              <a:t>69</a:t>
            </a:r>
            <a:r>
              <a:rPr i="1" lang="en-US" sz="2500">
                <a:solidFill>
                  <a:schemeClr val="lt1"/>
                </a:solidFill>
              </a:rPr>
              <a:t>% </a:t>
            </a:r>
            <a:r>
              <a:rPr i="1" lang="en-US" sz="2100">
                <a:solidFill>
                  <a:schemeClr val="lt1"/>
                </a:solidFill>
              </a:rPr>
              <a:t>under- represented groups</a:t>
            </a:r>
            <a:endParaRPr i="1" sz="1800">
              <a:solidFill>
                <a:schemeClr val="lt1"/>
              </a:solidFill>
            </a:endParaRPr>
          </a:p>
        </p:txBody>
      </p:sp>
      <p:sp>
        <p:nvSpPr>
          <p:cNvPr id="248" name="Google Shape;248;p54"/>
          <p:cNvSpPr/>
          <p:nvPr/>
        </p:nvSpPr>
        <p:spPr>
          <a:xfrm>
            <a:off x="8697150" y="555750"/>
            <a:ext cx="3009600" cy="1189800"/>
          </a:xfrm>
          <a:prstGeom prst="stripedRight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54"/>
          <p:cNvSpPr txBox="1"/>
          <p:nvPr/>
        </p:nvSpPr>
        <p:spPr>
          <a:xfrm>
            <a:off x="8697150" y="865950"/>
            <a:ext cx="3365700" cy="569400"/>
          </a:xfrm>
          <a:prstGeom prst="rect">
            <a:avLst/>
          </a:prstGeom>
          <a:noFill/>
          <a:ln>
            <a:noFill/>
          </a:ln>
        </p:spPr>
        <p:txBody>
          <a:bodyPr anchorCtr="0" anchor="t" bIns="45700" lIns="91425" spcFirstLastPara="1" rIns="91425" wrap="square" tIns="45700">
            <a:spAutoFit/>
          </a:bodyPr>
          <a:lstStyle/>
          <a:p>
            <a:pPr indent="0" lvl="0" marL="457200" rtl="0" algn="l">
              <a:lnSpc>
                <a:spcPct val="115000"/>
              </a:lnSpc>
              <a:spcBef>
                <a:spcPts val="1200"/>
              </a:spcBef>
              <a:spcAft>
                <a:spcPts val="1200"/>
              </a:spcAft>
              <a:buClr>
                <a:schemeClr val="dk1"/>
              </a:buClr>
              <a:buSzPts val="1100"/>
              <a:buFont typeface="Arial"/>
              <a:buNone/>
            </a:pPr>
            <a:r>
              <a:rPr i="1" lang="en-US" sz="3100">
                <a:solidFill>
                  <a:schemeClr val="dk1"/>
                </a:solidFill>
                <a:latin typeface="Lobster Two"/>
                <a:ea typeface="Lobster Two"/>
                <a:cs typeface="Lobster Two"/>
                <a:sym typeface="Lobster Two"/>
              </a:rPr>
              <a:t>Fast Facts</a:t>
            </a:r>
            <a:endParaRPr i="1" sz="3400">
              <a:solidFill>
                <a:schemeClr val="dk1"/>
              </a:solidFill>
              <a:latin typeface="Lobster Two"/>
              <a:ea typeface="Lobster Two"/>
              <a:cs typeface="Lobster Two"/>
              <a:sym typeface="Lobster Tw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55"/>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5" name="Google Shape;255;p55"/>
          <p:cNvSpPr txBox="1"/>
          <p:nvPr/>
        </p:nvSpPr>
        <p:spPr>
          <a:xfrm>
            <a:off x="204300" y="1002775"/>
            <a:ext cx="7502400" cy="13107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C0C0C"/>
              </a:buClr>
              <a:buSzPts val="2800"/>
              <a:buFont typeface="Arial"/>
              <a:buNone/>
            </a:pPr>
            <a:r>
              <a:rPr b="1" lang="en-US" sz="3000">
                <a:solidFill>
                  <a:srgbClr val="0C0C0C"/>
                </a:solidFill>
                <a:latin typeface="Georgia"/>
                <a:ea typeface="Georgia"/>
                <a:cs typeface="Georgia"/>
                <a:sym typeface="Georgia"/>
              </a:rPr>
              <a:t>Master’s in </a:t>
            </a:r>
            <a:endParaRPr b="1" sz="3000">
              <a:solidFill>
                <a:srgbClr val="0C0C0C"/>
              </a:solidFill>
              <a:latin typeface="Georgia"/>
              <a:ea typeface="Georgia"/>
              <a:cs typeface="Georgia"/>
              <a:sym typeface="Georgia"/>
            </a:endParaRPr>
          </a:p>
          <a:p>
            <a:pPr indent="0" lvl="0" marL="0" marR="0" rtl="0" algn="l">
              <a:lnSpc>
                <a:spcPct val="100000"/>
              </a:lnSpc>
              <a:spcBef>
                <a:spcPts val="0"/>
              </a:spcBef>
              <a:spcAft>
                <a:spcPts val="0"/>
              </a:spcAft>
              <a:buClr>
                <a:srgbClr val="0C0C0C"/>
              </a:buClr>
              <a:buSzPts val="2800"/>
              <a:buFont typeface="Arial"/>
              <a:buNone/>
            </a:pPr>
            <a:r>
              <a:rPr b="1" lang="en-US" sz="3000">
                <a:solidFill>
                  <a:srgbClr val="0C0C0C"/>
                </a:solidFill>
                <a:latin typeface="Georgia"/>
                <a:ea typeface="Georgia"/>
                <a:cs typeface="Georgia"/>
                <a:sym typeface="Georgia"/>
              </a:rPr>
              <a:t>Information Management (MIM)</a:t>
            </a:r>
            <a:endParaRPr b="1" sz="1600">
              <a:latin typeface="Georgia"/>
              <a:ea typeface="Georgia"/>
              <a:cs typeface="Georgia"/>
              <a:sym typeface="Georgia"/>
            </a:endParaRPr>
          </a:p>
        </p:txBody>
      </p:sp>
      <p:cxnSp>
        <p:nvCxnSpPr>
          <p:cNvPr id="256" name="Google Shape;256;p55"/>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257" name="Google Shape;257;p55"/>
          <p:cNvSpPr/>
          <p:nvPr/>
        </p:nvSpPr>
        <p:spPr>
          <a:xfrm>
            <a:off x="331975" y="2616700"/>
            <a:ext cx="7805700" cy="4373100"/>
          </a:xfrm>
          <a:prstGeom prst="rect">
            <a:avLst/>
          </a:prstGeom>
          <a:noFill/>
          <a:ln>
            <a:noFill/>
          </a:ln>
        </p:spPr>
        <p:txBody>
          <a:bodyPr anchorCtr="0" anchor="t" bIns="45700" lIns="91425" spcFirstLastPara="1" rIns="91425" wrap="square" tIns="45700">
            <a:noAutofit/>
          </a:bodyPr>
          <a:lstStyle/>
          <a:p>
            <a:pPr indent="-330200" lvl="0" marL="457200" rtl="0" algn="l">
              <a:lnSpc>
                <a:spcPct val="125000"/>
              </a:lnSpc>
              <a:spcBef>
                <a:spcPts val="0"/>
              </a:spcBef>
              <a:spcAft>
                <a:spcPts val="0"/>
              </a:spcAft>
              <a:buClr>
                <a:srgbClr val="333333"/>
              </a:buClr>
              <a:buSzPts val="1600"/>
              <a:buChar char="●"/>
            </a:pPr>
            <a:r>
              <a:rPr lang="en-US" sz="1600">
                <a:solidFill>
                  <a:srgbClr val="333333"/>
                </a:solidFill>
                <a:highlight>
                  <a:srgbClr val="FFFFFF"/>
                </a:highlight>
              </a:rPr>
              <a:t>Through a multidisciplinary </a:t>
            </a:r>
            <a:r>
              <a:rPr lang="en-US" sz="1600">
                <a:solidFill>
                  <a:srgbClr val="333333"/>
                </a:solidFill>
              </a:rPr>
              <a:t>curriculum</a:t>
            </a:r>
            <a:r>
              <a:rPr lang="en-US" sz="1600">
                <a:solidFill>
                  <a:srgbClr val="333333"/>
                </a:solidFill>
                <a:highlight>
                  <a:srgbClr val="FFFFFF"/>
                </a:highlight>
              </a:rPr>
              <a:t> that draws from </a:t>
            </a:r>
            <a:r>
              <a:rPr b="1" lang="en-US" sz="1600">
                <a:solidFill>
                  <a:srgbClr val="333333"/>
                </a:solidFill>
                <a:highlight>
                  <a:srgbClr val="FFFFFF"/>
                </a:highlight>
              </a:rPr>
              <a:t>management, computer science, information systems, and information science</a:t>
            </a:r>
            <a:r>
              <a:rPr lang="en-US" sz="1600">
                <a:solidFill>
                  <a:srgbClr val="333333"/>
                </a:solidFill>
                <a:highlight>
                  <a:srgbClr val="FFFFFF"/>
                </a:highlight>
              </a:rPr>
              <a:t>, this degree program addresses the growing and unique need for </a:t>
            </a:r>
            <a:r>
              <a:rPr b="1" lang="en-US" sz="1600">
                <a:solidFill>
                  <a:srgbClr val="333333"/>
                </a:solidFill>
                <a:highlight>
                  <a:srgbClr val="FFFFFF"/>
                </a:highlight>
              </a:rPr>
              <a:t>information professionals who</a:t>
            </a:r>
            <a:r>
              <a:rPr lang="en-US" sz="1600">
                <a:solidFill>
                  <a:srgbClr val="333333"/>
                </a:solidFill>
                <a:highlight>
                  <a:srgbClr val="FFFFFF"/>
                </a:highlight>
              </a:rPr>
              <a:t> </a:t>
            </a:r>
            <a:r>
              <a:rPr b="1" lang="en-US" sz="1600">
                <a:solidFill>
                  <a:srgbClr val="333333"/>
                </a:solidFill>
                <a:highlight>
                  <a:srgbClr val="FFFFFF"/>
                </a:highlight>
              </a:rPr>
              <a:t>understand complex social and organizational issues</a:t>
            </a:r>
            <a:endParaRPr b="1" sz="1600">
              <a:solidFill>
                <a:srgbClr val="333333"/>
              </a:solidFill>
            </a:endParaRPr>
          </a:p>
          <a:p>
            <a:pPr indent="-330200" lvl="0" marL="457200" rtl="0" algn="l">
              <a:lnSpc>
                <a:spcPct val="125000"/>
              </a:lnSpc>
              <a:spcBef>
                <a:spcPts val="0"/>
              </a:spcBef>
              <a:spcAft>
                <a:spcPts val="0"/>
              </a:spcAft>
              <a:buClr>
                <a:srgbClr val="333333"/>
              </a:buClr>
              <a:buSzPts val="1600"/>
              <a:buChar char="●"/>
            </a:pPr>
            <a:r>
              <a:rPr lang="en-US" sz="1600">
                <a:solidFill>
                  <a:srgbClr val="333333"/>
                </a:solidFill>
              </a:rPr>
              <a:t>Currently offering </a:t>
            </a:r>
            <a:r>
              <a:rPr b="1" lang="en-US" sz="1600">
                <a:solidFill>
                  <a:srgbClr val="333333"/>
                </a:solidFill>
              </a:rPr>
              <a:t>seven</a:t>
            </a:r>
            <a:r>
              <a:rPr b="1" lang="en-US" sz="1600">
                <a:solidFill>
                  <a:srgbClr val="333333"/>
                </a:solidFill>
              </a:rPr>
              <a:t> Focus areas</a:t>
            </a:r>
            <a:r>
              <a:rPr lang="en-US" sz="1600">
                <a:solidFill>
                  <a:srgbClr val="333333"/>
                </a:solidFill>
              </a:rPr>
              <a:t>:</a:t>
            </a:r>
            <a:endParaRPr sz="1600">
              <a:solidFill>
                <a:srgbClr val="333333"/>
              </a:solidFill>
            </a:endParaRPr>
          </a:p>
          <a:p>
            <a:pPr indent="-330200" lvl="1" marL="914400" rtl="0" algn="l">
              <a:lnSpc>
                <a:spcPct val="125000"/>
              </a:lnSpc>
              <a:spcBef>
                <a:spcPts val="0"/>
              </a:spcBef>
              <a:spcAft>
                <a:spcPts val="0"/>
              </a:spcAft>
              <a:buClr>
                <a:srgbClr val="333333"/>
              </a:buClr>
              <a:buSzPts val="1600"/>
              <a:buChar char="○"/>
            </a:pPr>
            <a:r>
              <a:rPr lang="en-US" sz="1600">
                <a:solidFill>
                  <a:srgbClr val="333333"/>
                </a:solidFill>
              </a:rPr>
              <a:t>Cyber Threat Intelligence, Data Science &amp; Analytics, Game and Entertainment Analytics, Information Risk Management, Smart Cities and Connected Communities, Strategic Management, Technology Development</a:t>
            </a:r>
            <a:endParaRPr sz="1600">
              <a:solidFill>
                <a:srgbClr val="333333"/>
              </a:solidFill>
            </a:endParaRPr>
          </a:p>
          <a:p>
            <a:pPr indent="-330200" lvl="0" marL="457200" rtl="0" algn="l">
              <a:lnSpc>
                <a:spcPct val="125000"/>
              </a:lnSpc>
              <a:spcBef>
                <a:spcPts val="0"/>
              </a:spcBef>
              <a:spcAft>
                <a:spcPts val="0"/>
              </a:spcAft>
              <a:buClr>
                <a:srgbClr val="333333"/>
              </a:buClr>
              <a:buSzPts val="1600"/>
              <a:buChar char="●"/>
            </a:pPr>
            <a:r>
              <a:rPr lang="en-US" sz="1600">
                <a:solidFill>
                  <a:srgbClr val="333333"/>
                </a:solidFill>
              </a:rPr>
              <a:t>Some companies our students have partnered with include:</a:t>
            </a:r>
            <a:endParaRPr sz="1600">
              <a:solidFill>
                <a:srgbClr val="333333"/>
              </a:solidFill>
            </a:endParaRPr>
          </a:p>
          <a:p>
            <a:pPr indent="-330200" lvl="1" marL="914400" rtl="0" algn="l">
              <a:lnSpc>
                <a:spcPct val="125000"/>
              </a:lnSpc>
              <a:spcBef>
                <a:spcPts val="0"/>
              </a:spcBef>
              <a:spcAft>
                <a:spcPts val="0"/>
              </a:spcAft>
              <a:buClr>
                <a:srgbClr val="333333"/>
              </a:buClr>
              <a:buSzPts val="1600"/>
              <a:buChar char="○"/>
            </a:pPr>
            <a:r>
              <a:rPr lang="en-US" sz="1600">
                <a:solidFill>
                  <a:srgbClr val="333333"/>
                </a:solidFill>
              </a:rPr>
              <a:t>Brookings, Bozzuto, Maryland Center for Computing Education, UMD Urban Studies &amp; Planning Department, and WSSC Water</a:t>
            </a:r>
            <a:endParaRPr sz="1600">
              <a:solidFill>
                <a:srgbClr val="333333"/>
              </a:solidFill>
            </a:endParaRPr>
          </a:p>
          <a:p>
            <a:pPr indent="0" lvl="0" marL="0" rtl="0" algn="l">
              <a:lnSpc>
                <a:spcPct val="115000"/>
              </a:lnSpc>
              <a:spcBef>
                <a:spcPts val="0"/>
              </a:spcBef>
              <a:spcAft>
                <a:spcPts val="1200"/>
              </a:spcAft>
              <a:buClr>
                <a:schemeClr val="dk1"/>
              </a:buClr>
              <a:buSzPts val="1100"/>
              <a:buFont typeface="Arial"/>
              <a:buNone/>
            </a:pPr>
            <a:r>
              <a:t/>
            </a:r>
            <a:endParaRPr b="1" i="1" sz="1700">
              <a:solidFill>
                <a:schemeClr val="dk1"/>
              </a:solidFill>
            </a:endParaRPr>
          </a:p>
        </p:txBody>
      </p:sp>
      <p:sp>
        <p:nvSpPr>
          <p:cNvPr id="258" name="Google Shape;258;p55"/>
          <p:cNvSpPr txBox="1"/>
          <p:nvPr/>
        </p:nvSpPr>
        <p:spPr>
          <a:xfrm>
            <a:off x="8697150" y="1876500"/>
            <a:ext cx="3365700" cy="8205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200"/>
              </a:spcBef>
              <a:spcAft>
                <a:spcPts val="0"/>
              </a:spcAft>
              <a:buClr>
                <a:schemeClr val="lt1"/>
              </a:buClr>
              <a:buSzPts val="1400"/>
              <a:buChar char="●"/>
            </a:pPr>
            <a:r>
              <a:rPr i="1" lang="en-US" sz="2200">
                <a:solidFill>
                  <a:schemeClr val="lt1"/>
                </a:solidFill>
              </a:rPr>
              <a:t>1st MIM Program in the USA</a:t>
            </a:r>
            <a:endParaRPr i="1" sz="2200">
              <a:solidFill>
                <a:schemeClr val="lt1"/>
              </a:solidFill>
            </a:endParaRPr>
          </a:p>
        </p:txBody>
      </p:sp>
      <p:sp>
        <p:nvSpPr>
          <p:cNvPr id="259" name="Google Shape;259;p55"/>
          <p:cNvSpPr txBox="1"/>
          <p:nvPr/>
        </p:nvSpPr>
        <p:spPr>
          <a:xfrm>
            <a:off x="8697150" y="3030150"/>
            <a:ext cx="3365700" cy="8205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200"/>
              </a:spcBef>
              <a:spcAft>
                <a:spcPts val="0"/>
              </a:spcAft>
              <a:buClr>
                <a:schemeClr val="lt1"/>
              </a:buClr>
              <a:buSzPts val="1400"/>
              <a:buChar char="●"/>
            </a:pPr>
            <a:r>
              <a:rPr i="1" lang="en-US" sz="2200">
                <a:solidFill>
                  <a:schemeClr val="lt1"/>
                </a:solidFill>
              </a:rPr>
              <a:t>61% female student body </a:t>
            </a:r>
            <a:endParaRPr i="1" sz="2200">
              <a:solidFill>
                <a:schemeClr val="lt1"/>
              </a:solidFill>
            </a:endParaRPr>
          </a:p>
        </p:txBody>
      </p:sp>
      <p:sp>
        <p:nvSpPr>
          <p:cNvPr id="260" name="Google Shape;260;p55"/>
          <p:cNvSpPr txBox="1"/>
          <p:nvPr/>
        </p:nvSpPr>
        <p:spPr>
          <a:xfrm>
            <a:off x="8697150" y="4217350"/>
            <a:ext cx="3365700" cy="769500"/>
          </a:xfrm>
          <a:prstGeom prst="rect">
            <a:avLst/>
          </a:prstGeom>
          <a:noFill/>
          <a:ln>
            <a:noFill/>
          </a:ln>
        </p:spPr>
        <p:txBody>
          <a:bodyPr anchorCtr="0" anchor="t" bIns="45700" lIns="91425" spcFirstLastPara="1" rIns="91425" wrap="square" tIns="45700">
            <a:spAutoFit/>
          </a:bodyPr>
          <a:lstStyle/>
          <a:p>
            <a:pPr indent="-317500" lvl="0" marL="457200" rtl="0" algn="l">
              <a:lnSpc>
                <a:spcPct val="100000"/>
              </a:lnSpc>
              <a:spcBef>
                <a:spcPts val="1200"/>
              </a:spcBef>
              <a:spcAft>
                <a:spcPts val="0"/>
              </a:spcAft>
              <a:buClr>
                <a:schemeClr val="lt1"/>
              </a:buClr>
              <a:buSzPts val="1400"/>
              <a:buChar char="●"/>
            </a:pPr>
            <a:r>
              <a:rPr i="1" lang="en-US" sz="2200">
                <a:solidFill>
                  <a:schemeClr val="lt1"/>
                </a:solidFill>
              </a:rPr>
              <a:t>82</a:t>
            </a:r>
            <a:r>
              <a:rPr i="1" lang="en-US" sz="2200">
                <a:solidFill>
                  <a:schemeClr val="lt1"/>
                </a:solidFill>
              </a:rPr>
              <a:t>% under- represented groups</a:t>
            </a:r>
            <a:endParaRPr i="1" sz="2200">
              <a:solidFill>
                <a:schemeClr val="lt1"/>
              </a:solidFill>
            </a:endParaRPr>
          </a:p>
        </p:txBody>
      </p:sp>
      <p:sp>
        <p:nvSpPr>
          <p:cNvPr id="261" name="Google Shape;261;p55"/>
          <p:cNvSpPr/>
          <p:nvPr/>
        </p:nvSpPr>
        <p:spPr>
          <a:xfrm>
            <a:off x="8697150" y="555750"/>
            <a:ext cx="3009600" cy="1189800"/>
          </a:xfrm>
          <a:prstGeom prst="stripedRight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55"/>
          <p:cNvSpPr txBox="1"/>
          <p:nvPr/>
        </p:nvSpPr>
        <p:spPr>
          <a:xfrm>
            <a:off x="8697150" y="865950"/>
            <a:ext cx="3365700" cy="569400"/>
          </a:xfrm>
          <a:prstGeom prst="rect">
            <a:avLst/>
          </a:prstGeom>
          <a:noFill/>
          <a:ln>
            <a:noFill/>
          </a:ln>
        </p:spPr>
        <p:txBody>
          <a:bodyPr anchorCtr="0" anchor="t" bIns="45700" lIns="91425" spcFirstLastPara="1" rIns="91425" wrap="square" tIns="45700">
            <a:spAutoFit/>
          </a:bodyPr>
          <a:lstStyle/>
          <a:p>
            <a:pPr indent="0" lvl="0" marL="457200" rtl="0" algn="l">
              <a:lnSpc>
                <a:spcPct val="115000"/>
              </a:lnSpc>
              <a:spcBef>
                <a:spcPts val="1200"/>
              </a:spcBef>
              <a:spcAft>
                <a:spcPts val="1200"/>
              </a:spcAft>
              <a:buClr>
                <a:schemeClr val="dk1"/>
              </a:buClr>
              <a:buSzPts val="1100"/>
              <a:buFont typeface="Arial"/>
              <a:buNone/>
            </a:pPr>
            <a:r>
              <a:rPr i="1" lang="en-US" sz="3100">
                <a:solidFill>
                  <a:schemeClr val="dk1"/>
                </a:solidFill>
                <a:latin typeface="Lobster Two"/>
                <a:ea typeface="Lobster Two"/>
                <a:cs typeface="Lobster Two"/>
                <a:sym typeface="Lobster Two"/>
              </a:rPr>
              <a:t>Fast Facts</a:t>
            </a:r>
            <a:endParaRPr i="1" sz="3400">
              <a:solidFill>
                <a:schemeClr val="dk1"/>
              </a:solidFill>
              <a:latin typeface="Lobster Two"/>
              <a:ea typeface="Lobster Two"/>
              <a:cs typeface="Lobster Two"/>
              <a:sym typeface="Lobster Tw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56"/>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68" name="Google Shape;268;p56"/>
          <p:cNvSpPr txBox="1"/>
          <p:nvPr/>
        </p:nvSpPr>
        <p:spPr>
          <a:xfrm>
            <a:off x="204300" y="1002775"/>
            <a:ext cx="8018700" cy="13107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C0C0C"/>
              </a:buClr>
              <a:buSzPts val="2800"/>
              <a:buFont typeface="Arial"/>
              <a:buNone/>
            </a:pPr>
            <a:r>
              <a:rPr b="1" lang="en-US" sz="3000">
                <a:solidFill>
                  <a:srgbClr val="0C0C0C"/>
                </a:solidFill>
                <a:latin typeface="Georgia"/>
                <a:ea typeface="Georgia"/>
                <a:cs typeface="Georgia"/>
                <a:sym typeface="Georgia"/>
              </a:rPr>
              <a:t>Dual Master Degree in History and Library &amp; Information Science (HiLS)</a:t>
            </a:r>
            <a:endParaRPr b="1" sz="1600">
              <a:latin typeface="Georgia"/>
              <a:ea typeface="Georgia"/>
              <a:cs typeface="Georgia"/>
              <a:sym typeface="Georgia"/>
            </a:endParaRPr>
          </a:p>
        </p:txBody>
      </p:sp>
      <p:cxnSp>
        <p:nvCxnSpPr>
          <p:cNvPr id="269" name="Google Shape;269;p56"/>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270" name="Google Shape;270;p56"/>
          <p:cNvSpPr/>
          <p:nvPr/>
        </p:nvSpPr>
        <p:spPr>
          <a:xfrm>
            <a:off x="331975" y="2616700"/>
            <a:ext cx="7805700" cy="4064100"/>
          </a:xfrm>
          <a:prstGeom prst="rect">
            <a:avLst/>
          </a:prstGeom>
          <a:noFill/>
          <a:ln>
            <a:noFill/>
          </a:ln>
        </p:spPr>
        <p:txBody>
          <a:bodyPr anchorCtr="0" anchor="t" bIns="45700" lIns="91425" spcFirstLastPara="1" rIns="91425" wrap="square" tIns="45700">
            <a:noAutofit/>
          </a:bodyPr>
          <a:lstStyle/>
          <a:p>
            <a:pPr indent="-330200" lvl="0" marL="4572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Jointly run by the iSchool and the Department of History, this program allows students to graduate with both a </a:t>
            </a:r>
            <a:r>
              <a:rPr b="1" lang="en-US" sz="1600">
                <a:solidFill>
                  <a:srgbClr val="333333"/>
                </a:solidFill>
              </a:rPr>
              <a:t>Master of Arts in History</a:t>
            </a:r>
            <a:r>
              <a:rPr lang="en-US" sz="1600">
                <a:solidFill>
                  <a:srgbClr val="333333"/>
                </a:solidFill>
                <a:highlight>
                  <a:srgbClr val="FFFFFF"/>
                </a:highlight>
              </a:rPr>
              <a:t> (MA) </a:t>
            </a:r>
            <a:r>
              <a:rPr i="1" lang="en-US" sz="1600">
                <a:solidFill>
                  <a:srgbClr val="333333"/>
                </a:solidFill>
                <a:highlight>
                  <a:srgbClr val="FFFFFF"/>
                </a:highlight>
              </a:rPr>
              <a:t>and</a:t>
            </a:r>
            <a:r>
              <a:rPr lang="en-US" sz="1600">
                <a:solidFill>
                  <a:srgbClr val="333333"/>
                </a:solidFill>
                <a:highlight>
                  <a:srgbClr val="FFFFFF"/>
                </a:highlight>
              </a:rPr>
              <a:t> a </a:t>
            </a:r>
            <a:r>
              <a:rPr b="1" lang="en-US" sz="1600">
                <a:solidFill>
                  <a:srgbClr val="333333"/>
                </a:solidFill>
              </a:rPr>
              <a:t>Master of Library and Information Science</a:t>
            </a:r>
            <a:r>
              <a:rPr lang="en-US" sz="1600">
                <a:solidFill>
                  <a:srgbClr val="333333"/>
                </a:solidFill>
                <a:highlight>
                  <a:srgbClr val="FFFFFF"/>
                </a:highlight>
              </a:rPr>
              <a:t> (MLIS)</a:t>
            </a:r>
            <a:endParaRPr b="1"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Field study placements help HiLS students find competitive jobs in a variety of institutions as </a:t>
            </a:r>
            <a:r>
              <a:rPr b="1" lang="en-US" sz="1600">
                <a:solidFill>
                  <a:srgbClr val="333333"/>
                </a:solidFill>
                <a:highlight>
                  <a:srgbClr val="FFFFFF"/>
                </a:highlight>
              </a:rPr>
              <a:t>Librarians, Managers, Archivists, and Collections Officers</a:t>
            </a:r>
            <a:endParaRPr b="1" sz="1600">
              <a:solidFill>
                <a:srgbClr val="333333"/>
              </a:solidFill>
              <a:highlight>
                <a:srgbClr val="FFFFFF"/>
              </a:highlight>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Our </a:t>
            </a:r>
            <a:r>
              <a:rPr b="1" lang="en-US" sz="1600">
                <a:solidFill>
                  <a:srgbClr val="333333"/>
                </a:solidFill>
                <a:highlight>
                  <a:srgbClr val="FFFFFF"/>
                </a:highlight>
              </a:rPr>
              <a:t>alumni</a:t>
            </a:r>
            <a:r>
              <a:rPr lang="en-US" sz="1600">
                <a:solidFill>
                  <a:srgbClr val="333333"/>
                </a:solidFill>
                <a:highlight>
                  <a:srgbClr val="FFFFFF"/>
                </a:highlight>
              </a:rPr>
              <a:t> now work in institutions such as:</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 the Library of Congress</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Smithsonian Institution</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Department of Justice</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National Geographic, and </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National Archives and Records Administration</a:t>
            </a:r>
            <a:endParaRPr sz="1600">
              <a:solidFill>
                <a:srgbClr val="333333"/>
              </a:solidFill>
            </a:endParaRPr>
          </a:p>
          <a:p>
            <a:pPr indent="0" lvl="0" marL="0" rtl="0" algn="l">
              <a:lnSpc>
                <a:spcPct val="115000"/>
              </a:lnSpc>
              <a:spcBef>
                <a:spcPts val="1200"/>
              </a:spcBef>
              <a:spcAft>
                <a:spcPts val="1200"/>
              </a:spcAft>
              <a:buClr>
                <a:schemeClr val="dk1"/>
              </a:buClr>
              <a:buSzPts val="1100"/>
              <a:buFont typeface="Arial"/>
              <a:buNone/>
            </a:pPr>
            <a:r>
              <a:t/>
            </a:r>
            <a:endParaRPr b="1" i="1" sz="1700">
              <a:solidFill>
                <a:schemeClr val="dk1"/>
              </a:solidFill>
            </a:endParaRPr>
          </a:p>
        </p:txBody>
      </p:sp>
      <p:pic>
        <p:nvPicPr>
          <p:cNvPr id="271" name="Google Shape;271;p56"/>
          <p:cNvPicPr preferRelativeResize="0"/>
          <p:nvPr/>
        </p:nvPicPr>
        <p:blipFill rotWithShape="1">
          <a:blip r:embed="rId3">
            <a:alphaModFix/>
          </a:blip>
          <a:srcRect b="0" l="18287" r="40130" t="0"/>
          <a:stretch/>
        </p:blipFill>
        <p:spPr>
          <a:xfrm>
            <a:off x="8003563" y="571500"/>
            <a:ext cx="4752877" cy="571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57"/>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77" name="Google Shape;277;p57"/>
          <p:cNvSpPr txBox="1"/>
          <p:nvPr/>
        </p:nvSpPr>
        <p:spPr>
          <a:xfrm>
            <a:off x="204300" y="928250"/>
            <a:ext cx="7799400" cy="1385100"/>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100000"/>
              </a:lnSpc>
              <a:spcBef>
                <a:spcPts val="0"/>
              </a:spcBef>
              <a:spcAft>
                <a:spcPts val="0"/>
              </a:spcAft>
              <a:buClr>
                <a:srgbClr val="0C0C0C"/>
              </a:buClr>
              <a:buSzPts val="2800"/>
              <a:buFont typeface="Arial"/>
              <a:buNone/>
            </a:pPr>
            <a:r>
              <a:rPr b="1" lang="en-US" sz="3000">
                <a:solidFill>
                  <a:srgbClr val="0C0C0C"/>
                </a:solidFill>
                <a:latin typeface="Georgia"/>
                <a:ea typeface="Georgia"/>
                <a:cs typeface="Georgia"/>
                <a:sym typeface="Georgia"/>
              </a:rPr>
              <a:t>Dual Master Degree in Information Management and Community Planning (CPIM)</a:t>
            </a:r>
            <a:endParaRPr b="1" sz="1600">
              <a:latin typeface="Georgia"/>
              <a:ea typeface="Georgia"/>
              <a:cs typeface="Georgia"/>
              <a:sym typeface="Georgia"/>
            </a:endParaRPr>
          </a:p>
        </p:txBody>
      </p:sp>
      <p:cxnSp>
        <p:nvCxnSpPr>
          <p:cNvPr id="278" name="Google Shape;278;p57"/>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279" name="Google Shape;279;p57"/>
          <p:cNvSpPr/>
          <p:nvPr/>
        </p:nvSpPr>
        <p:spPr>
          <a:xfrm>
            <a:off x="331975" y="2616700"/>
            <a:ext cx="7671600" cy="4064100"/>
          </a:xfrm>
          <a:prstGeom prst="rect">
            <a:avLst/>
          </a:prstGeom>
          <a:noFill/>
          <a:ln>
            <a:noFill/>
          </a:ln>
        </p:spPr>
        <p:txBody>
          <a:bodyPr anchorCtr="0" anchor="t" bIns="45700" lIns="91425" spcFirstLastPara="1" rIns="91425" wrap="square" tIns="45700">
            <a:noAutofit/>
          </a:bodyPr>
          <a:lstStyle/>
          <a:p>
            <a:pPr indent="-330200" lvl="0" marL="4572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Designed to train future professionals with the expertise to </a:t>
            </a:r>
            <a:r>
              <a:rPr b="1" lang="en-US" sz="1600">
                <a:solidFill>
                  <a:srgbClr val="333333"/>
                </a:solidFill>
                <a:highlight>
                  <a:srgbClr val="FFFFFF"/>
                </a:highlight>
              </a:rPr>
              <a:t>create "smart cities" that make use of data and information technology</a:t>
            </a:r>
            <a:r>
              <a:rPr lang="en-US" sz="1600">
                <a:solidFill>
                  <a:srgbClr val="333333"/>
                </a:solidFill>
                <a:highlight>
                  <a:srgbClr val="FFFFFF"/>
                </a:highlight>
              </a:rPr>
              <a:t> to improve the lives of community residents</a:t>
            </a:r>
            <a:endParaRPr b="1"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Jointly run by the UMD iSchool and the UMD School of Architecture, Planning and Preservation, the program allows students to graduate with both a </a:t>
            </a:r>
            <a:r>
              <a:rPr b="1" lang="en-US" sz="1600">
                <a:solidFill>
                  <a:srgbClr val="333333"/>
                </a:solidFill>
              </a:rPr>
              <a:t>Master of Information Management </a:t>
            </a:r>
            <a:r>
              <a:rPr lang="en-US" sz="1600">
                <a:solidFill>
                  <a:srgbClr val="333333"/>
                </a:solidFill>
              </a:rPr>
              <a:t>(MIM)</a:t>
            </a:r>
            <a:r>
              <a:rPr lang="en-US" sz="1600">
                <a:solidFill>
                  <a:srgbClr val="333333"/>
                </a:solidFill>
                <a:highlight>
                  <a:srgbClr val="FFFFFF"/>
                </a:highlight>
              </a:rPr>
              <a:t> and a </a:t>
            </a:r>
            <a:r>
              <a:rPr b="1" lang="en-US" sz="1600">
                <a:solidFill>
                  <a:srgbClr val="333333"/>
                </a:solidFill>
              </a:rPr>
              <a:t>Master of Community Planning</a:t>
            </a:r>
            <a:r>
              <a:rPr lang="en-US" sz="1600">
                <a:solidFill>
                  <a:srgbClr val="333333"/>
                </a:solidFill>
              </a:rPr>
              <a:t> (MCP)</a:t>
            </a:r>
            <a:endParaRPr sz="1600">
              <a:solidFill>
                <a:srgbClr val="333333"/>
              </a:solidFill>
            </a:endParaRPr>
          </a:p>
          <a:p>
            <a:pPr indent="0" lvl="0" marL="0" rtl="0" algn="l">
              <a:lnSpc>
                <a:spcPct val="115000"/>
              </a:lnSpc>
              <a:spcBef>
                <a:spcPts val="1200"/>
              </a:spcBef>
              <a:spcAft>
                <a:spcPts val="1200"/>
              </a:spcAft>
              <a:buClr>
                <a:schemeClr val="dk1"/>
              </a:buClr>
              <a:buSzPts val="1100"/>
              <a:buFont typeface="Arial"/>
              <a:buNone/>
            </a:pPr>
            <a:r>
              <a:t/>
            </a:r>
            <a:endParaRPr b="1" i="1" sz="1700">
              <a:solidFill>
                <a:schemeClr val="dk1"/>
              </a:solidFill>
            </a:endParaRPr>
          </a:p>
        </p:txBody>
      </p:sp>
      <p:pic>
        <p:nvPicPr>
          <p:cNvPr id="280" name="Google Shape;280;p57"/>
          <p:cNvPicPr preferRelativeResize="0"/>
          <p:nvPr/>
        </p:nvPicPr>
        <p:blipFill rotWithShape="1">
          <a:blip r:embed="rId3">
            <a:alphaModFix/>
          </a:blip>
          <a:srcRect b="0" l="29207" r="29211" t="0"/>
          <a:stretch/>
        </p:blipFill>
        <p:spPr>
          <a:xfrm>
            <a:off x="8003563" y="571500"/>
            <a:ext cx="4752877" cy="571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58"/>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86" name="Google Shape;286;p58"/>
          <p:cNvSpPr txBox="1"/>
          <p:nvPr/>
        </p:nvSpPr>
        <p:spPr>
          <a:xfrm>
            <a:off x="204300" y="1455450"/>
            <a:ext cx="7502400" cy="8580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C0C0C"/>
              </a:buClr>
              <a:buSzPts val="2800"/>
              <a:buFont typeface="Arial"/>
              <a:buNone/>
            </a:pPr>
            <a:r>
              <a:rPr b="1" lang="en-US" sz="3000">
                <a:solidFill>
                  <a:srgbClr val="0C0C0C"/>
                </a:solidFill>
                <a:latin typeface="Georgia"/>
                <a:ea typeface="Georgia"/>
                <a:cs typeface="Georgia"/>
                <a:sym typeface="Georgia"/>
              </a:rPr>
              <a:t>PhD Program</a:t>
            </a:r>
            <a:endParaRPr b="1" sz="1600">
              <a:latin typeface="Georgia"/>
              <a:ea typeface="Georgia"/>
              <a:cs typeface="Georgia"/>
              <a:sym typeface="Georgia"/>
            </a:endParaRPr>
          </a:p>
        </p:txBody>
      </p:sp>
      <p:cxnSp>
        <p:nvCxnSpPr>
          <p:cNvPr id="287" name="Google Shape;287;p58"/>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288" name="Google Shape;288;p58"/>
          <p:cNvSpPr/>
          <p:nvPr/>
        </p:nvSpPr>
        <p:spPr>
          <a:xfrm>
            <a:off x="331975" y="2616700"/>
            <a:ext cx="7805700" cy="4064100"/>
          </a:xfrm>
          <a:prstGeom prst="rect">
            <a:avLst/>
          </a:prstGeom>
          <a:noFill/>
          <a:ln>
            <a:noFill/>
          </a:ln>
        </p:spPr>
        <p:txBody>
          <a:bodyPr anchorCtr="0" anchor="t" bIns="45700" lIns="91425" spcFirstLastPara="1" rIns="91425" wrap="square" tIns="45700">
            <a:noAutofit/>
          </a:bodyPr>
          <a:lstStyle/>
          <a:p>
            <a:pPr indent="-330200" lvl="0" marL="4572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Alongside the iSchool's brilliant faculty, PhD candidates can pursue the world’s most difficult, unanswered questions about information and tackle today’s critical social problems</a:t>
            </a:r>
            <a:endParaRPr sz="1600">
              <a:solidFill>
                <a:srgbClr val="333333"/>
              </a:solidFill>
              <a:highlight>
                <a:srgbClr val="FFFFFF"/>
              </a:highlight>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Graduates go on to land careers in academia, government, and industry, working with some of the most prominent social and technical innovators, including:</a:t>
            </a:r>
            <a:endParaRPr sz="1600">
              <a:solidFill>
                <a:srgbClr val="333333"/>
              </a:solidFill>
              <a:highlight>
                <a:srgbClr val="FFFFFF"/>
              </a:highlight>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highlight>
                  <a:srgbClr val="FFFFFF"/>
                </a:highlight>
              </a:rPr>
              <a:t>AT&amp;T Labs Research, Facebook Research, Google, IBM, Microsoft, National Library of Medicine, Johns Hopkins Applied Physics Laboratory, and various universities across the globe</a:t>
            </a:r>
            <a:endParaRPr sz="1600">
              <a:solidFill>
                <a:srgbClr val="333333"/>
              </a:solidFill>
              <a:highlight>
                <a:srgbClr val="FFFFFF"/>
              </a:highlight>
            </a:endParaRPr>
          </a:p>
          <a:p>
            <a:pPr indent="0" lvl="0" marL="0" rtl="0" algn="l">
              <a:lnSpc>
                <a:spcPct val="115000"/>
              </a:lnSpc>
              <a:spcBef>
                <a:spcPts val="1200"/>
              </a:spcBef>
              <a:spcAft>
                <a:spcPts val="1200"/>
              </a:spcAft>
              <a:buClr>
                <a:schemeClr val="dk1"/>
              </a:buClr>
              <a:buSzPts val="1100"/>
              <a:buFont typeface="Arial"/>
              <a:buNone/>
            </a:pPr>
            <a:r>
              <a:t/>
            </a:r>
            <a:endParaRPr b="1" i="1" sz="1700">
              <a:solidFill>
                <a:schemeClr val="dk1"/>
              </a:solidFill>
            </a:endParaRPr>
          </a:p>
        </p:txBody>
      </p:sp>
      <p:sp>
        <p:nvSpPr>
          <p:cNvPr id="289" name="Google Shape;289;p58"/>
          <p:cNvSpPr txBox="1"/>
          <p:nvPr/>
        </p:nvSpPr>
        <p:spPr>
          <a:xfrm>
            <a:off x="8697150" y="1876500"/>
            <a:ext cx="3365700" cy="15306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200"/>
              </a:spcBef>
              <a:spcAft>
                <a:spcPts val="0"/>
              </a:spcAft>
              <a:buClr>
                <a:schemeClr val="lt1"/>
              </a:buClr>
              <a:buSzPts val="1400"/>
              <a:buChar char="●"/>
            </a:pPr>
            <a:r>
              <a:rPr i="1" lang="en-US" sz="2100">
                <a:solidFill>
                  <a:schemeClr val="lt1"/>
                </a:solidFill>
              </a:rPr>
              <a:t>The 2020-2021 </a:t>
            </a:r>
            <a:r>
              <a:rPr i="1" lang="en-US" sz="2100">
                <a:solidFill>
                  <a:schemeClr val="lt1"/>
                </a:solidFill>
              </a:rPr>
              <a:t>academic</a:t>
            </a:r>
            <a:r>
              <a:rPr i="1" lang="en-US" sz="2100">
                <a:solidFill>
                  <a:schemeClr val="lt1"/>
                </a:solidFill>
              </a:rPr>
              <a:t> year saw the largest cohort to date</a:t>
            </a:r>
            <a:endParaRPr i="1" sz="2100">
              <a:solidFill>
                <a:schemeClr val="lt1"/>
              </a:solidFill>
            </a:endParaRPr>
          </a:p>
        </p:txBody>
      </p:sp>
      <p:sp>
        <p:nvSpPr>
          <p:cNvPr id="290" name="Google Shape;290;p58"/>
          <p:cNvSpPr txBox="1"/>
          <p:nvPr/>
        </p:nvSpPr>
        <p:spPr>
          <a:xfrm>
            <a:off x="8697150" y="3683875"/>
            <a:ext cx="3365700" cy="8580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200"/>
              </a:spcBef>
              <a:spcAft>
                <a:spcPts val="0"/>
              </a:spcAft>
              <a:buClr>
                <a:schemeClr val="lt1"/>
              </a:buClr>
              <a:buSzPts val="1400"/>
              <a:buChar char="●"/>
            </a:pPr>
            <a:r>
              <a:rPr i="1" lang="en-US" sz="2500">
                <a:solidFill>
                  <a:schemeClr val="lt1"/>
                </a:solidFill>
              </a:rPr>
              <a:t>65</a:t>
            </a:r>
            <a:r>
              <a:rPr i="1" lang="en-US" sz="2500">
                <a:solidFill>
                  <a:schemeClr val="lt1"/>
                </a:solidFill>
              </a:rPr>
              <a:t>% </a:t>
            </a:r>
            <a:r>
              <a:rPr i="1" lang="en-US" sz="2100">
                <a:solidFill>
                  <a:schemeClr val="lt1"/>
                </a:solidFill>
              </a:rPr>
              <a:t>female student body </a:t>
            </a:r>
            <a:endParaRPr i="1" sz="1800">
              <a:solidFill>
                <a:schemeClr val="lt1"/>
              </a:solidFill>
            </a:endParaRPr>
          </a:p>
        </p:txBody>
      </p:sp>
      <p:sp>
        <p:nvSpPr>
          <p:cNvPr id="291" name="Google Shape;291;p58"/>
          <p:cNvSpPr/>
          <p:nvPr/>
        </p:nvSpPr>
        <p:spPr>
          <a:xfrm>
            <a:off x="8697150" y="555750"/>
            <a:ext cx="3009600" cy="1189800"/>
          </a:xfrm>
          <a:prstGeom prst="stripedRight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58"/>
          <p:cNvSpPr txBox="1"/>
          <p:nvPr/>
        </p:nvSpPr>
        <p:spPr>
          <a:xfrm>
            <a:off x="8697150" y="865950"/>
            <a:ext cx="3365700" cy="569400"/>
          </a:xfrm>
          <a:prstGeom prst="rect">
            <a:avLst/>
          </a:prstGeom>
          <a:noFill/>
          <a:ln>
            <a:noFill/>
          </a:ln>
        </p:spPr>
        <p:txBody>
          <a:bodyPr anchorCtr="0" anchor="t" bIns="45700" lIns="91425" spcFirstLastPara="1" rIns="91425" wrap="square" tIns="45700">
            <a:spAutoFit/>
          </a:bodyPr>
          <a:lstStyle/>
          <a:p>
            <a:pPr indent="0" lvl="0" marL="457200" rtl="0" algn="l">
              <a:lnSpc>
                <a:spcPct val="115000"/>
              </a:lnSpc>
              <a:spcBef>
                <a:spcPts val="1200"/>
              </a:spcBef>
              <a:spcAft>
                <a:spcPts val="1200"/>
              </a:spcAft>
              <a:buClr>
                <a:schemeClr val="dk1"/>
              </a:buClr>
              <a:buSzPts val="1100"/>
              <a:buFont typeface="Arial"/>
              <a:buNone/>
            </a:pPr>
            <a:r>
              <a:rPr i="1" lang="en-US" sz="3100">
                <a:solidFill>
                  <a:schemeClr val="dk1"/>
                </a:solidFill>
                <a:latin typeface="Lobster Two"/>
                <a:ea typeface="Lobster Two"/>
                <a:cs typeface="Lobster Two"/>
                <a:sym typeface="Lobster Two"/>
              </a:rPr>
              <a:t>Fast Facts</a:t>
            </a:r>
            <a:endParaRPr i="1" sz="3400">
              <a:solidFill>
                <a:schemeClr val="dk1"/>
              </a:solidFill>
              <a:latin typeface="Lobster Two"/>
              <a:ea typeface="Lobster Two"/>
              <a:cs typeface="Lobster Two"/>
              <a:sym typeface="Lobster Tw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41"/>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5" name="Google Shape;85;p41"/>
          <p:cNvSpPr txBox="1"/>
          <p:nvPr/>
        </p:nvSpPr>
        <p:spPr>
          <a:xfrm>
            <a:off x="204297" y="1002775"/>
            <a:ext cx="5446200" cy="1310700"/>
          </a:xfrm>
          <a:prstGeom prst="rect">
            <a:avLst/>
          </a:prstGeom>
          <a:noFill/>
          <a:ln>
            <a:noFill/>
          </a:ln>
        </p:spPr>
        <p:txBody>
          <a:bodyPr anchorCtr="0" anchor="ctr" bIns="45700" lIns="91425" spcFirstLastPara="1" rIns="91425" wrap="square" tIns="45700">
            <a:normAutofit/>
          </a:bodyPr>
          <a:lstStyle/>
          <a:p>
            <a:pPr indent="0" lvl="0" marL="0" marR="0" rtl="0" algn="just">
              <a:lnSpc>
                <a:spcPct val="100000"/>
              </a:lnSpc>
              <a:spcBef>
                <a:spcPts val="0"/>
              </a:spcBef>
              <a:spcAft>
                <a:spcPts val="0"/>
              </a:spcAft>
              <a:buClr>
                <a:srgbClr val="0C0C0C"/>
              </a:buClr>
              <a:buSzPts val="2800"/>
              <a:buFont typeface="Arial"/>
              <a:buNone/>
            </a:pPr>
            <a:r>
              <a:rPr b="1" lang="en-US" sz="3000">
                <a:solidFill>
                  <a:srgbClr val="0C0C0C"/>
                </a:solidFill>
                <a:latin typeface="Georgia"/>
                <a:ea typeface="Georgia"/>
                <a:cs typeface="Georgia"/>
                <a:sym typeface="Georgia"/>
              </a:rPr>
              <a:t>About the UMD iSchool</a:t>
            </a:r>
            <a:endParaRPr b="1" sz="1600">
              <a:latin typeface="Georgia"/>
              <a:ea typeface="Georgia"/>
              <a:cs typeface="Georgia"/>
              <a:sym typeface="Georgia"/>
            </a:endParaRPr>
          </a:p>
        </p:txBody>
      </p:sp>
      <p:sp>
        <p:nvSpPr>
          <p:cNvPr id="86" name="Google Shape;86;p41"/>
          <p:cNvSpPr txBox="1"/>
          <p:nvPr/>
        </p:nvSpPr>
        <p:spPr>
          <a:xfrm>
            <a:off x="8916900" y="1607550"/>
            <a:ext cx="2716500" cy="27705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1200"/>
              </a:spcBef>
              <a:spcAft>
                <a:spcPts val="1200"/>
              </a:spcAft>
              <a:buClr>
                <a:schemeClr val="dk1"/>
              </a:buClr>
              <a:buSzPts val="1100"/>
              <a:buFont typeface="Arial"/>
              <a:buNone/>
            </a:pPr>
            <a:r>
              <a:rPr i="1" lang="en-US" sz="2900">
                <a:solidFill>
                  <a:schemeClr val="accent4"/>
                </a:solidFill>
              </a:rPr>
              <a:t>“Expanding the frontiers of how information and technology are accessed and used”</a:t>
            </a:r>
            <a:endParaRPr i="1" sz="3200">
              <a:solidFill>
                <a:schemeClr val="accent4"/>
              </a:solidFill>
            </a:endParaRPr>
          </a:p>
        </p:txBody>
      </p:sp>
      <p:cxnSp>
        <p:nvCxnSpPr>
          <p:cNvPr id="87" name="Google Shape;87;p41"/>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88" name="Google Shape;88;p41"/>
          <p:cNvSpPr/>
          <p:nvPr/>
        </p:nvSpPr>
        <p:spPr>
          <a:xfrm>
            <a:off x="331975" y="2616700"/>
            <a:ext cx="7805700" cy="3957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800">
                <a:solidFill>
                  <a:srgbClr val="333333"/>
                </a:solidFill>
              </a:rPr>
              <a:t>Located just outside of Washington, D.C. </a:t>
            </a:r>
            <a:r>
              <a:rPr b="1" lang="en-US" sz="1800">
                <a:solidFill>
                  <a:srgbClr val="333333"/>
                </a:solidFill>
              </a:rPr>
              <a:t>the UMD iSchool</a:t>
            </a:r>
            <a:r>
              <a:rPr lang="en-US" sz="1600">
                <a:solidFill>
                  <a:srgbClr val="333333"/>
                </a:solidFill>
              </a:rPr>
              <a:t>, faculty, staff, and students together are combining principles of information science with cutting-edge technology to foster access to information, improve information interfaces, and expand how information is used in an evolving world.</a:t>
            </a:r>
            <a:endParaRPr sz="1600">
              <a:solidFill>
                <a:srgbClr val="333333"/>
              </a:solidFill>
            </a:endParaRPr>
          </a:p>
          <a:p>
            <a:pPr indent="0" lvl="0" marL="0" rtl="0" algn="l">
              <a:lnSpc>
                <a:spcPct val="115000"/>
              </a:lnSpc>
              <a:spcBef>
                <a:spcPts val="1200"/>
              </a:spcBef>
              <a:spcAft>
                <a:spcPts val="0"/>
              </a:spcAft>
              <a:buClr>
                <a:schemeClr val="dk1"/>
              </a:buClr>
              <a:buSzPts val="1100"/>
              <a:buFont typeface="Arial"/>
              <a:buNone/>
            </a:pPr>
            <a:r>
              <a:rPr lang="en-US" sz="1600">
                <a:solidFill>
                  <a:srgbClr val="333333"/>
                </a:solidFill>
              </a:rPr>
              <a:t>As a </a:t>
            </a:r>
            <a:r>
              <a:rPr b="1" lang="en-US" sz="1800">
                <a:solidFill>
                  <a:srgbClr val="333333"/>
                </a:solidFill>
              </a:rPr>
              <a:t>t</a:t>
            </a:r>
            <a:r>
              <a:rPr b="1" lang="en-US" sz="1800">
                <a:solidFill>
                  <a:srgbClr val="333333"/>
                </a:solidFill>
              </a:rPr>
              <a:t>op-ranked research and teaching college in the field of information science</a:t>
            </a:r>
            <a:r>
              <a:rPr lang="en-US" sz="1600">
                <a:solidFill>
                  <a:srgbClr val="333333"/>
                </a:solidFill>
              </a:rPr>
              <a:t>,</a:t>
            </a:r>
            <a:r>
              <a:rPr lang="en-US" sz="1600">
                <a:solidFill>
                  <a:srgbClr val="333333"/>
                </a:solidFill>
              </a:rPr>
              <a:t> we are committed to utilizing information and technology for good to: </a:t>
            </a:r>
            <a:endParaRPr sz="1600">
              <a:solidFill>
                <a:srgbClr val="333333"/>
              </a:solidFill>
            </a:endParaRPr>
          </a:p>
          <a:p>
            <a:pPr indent="-349250" lvl="0" marL="457200" rtl="0" algn="l">
              <a:lnSpc>
                <a:spcPct val="115000"/>
              </a:lnSpc>
              <a:spcBef>
                <a:spcPts val="1200"/>
              </a:spcBef>
              <a:spcAft>
                <a:spcPts val="0"/>
              </a:spcAft>
              <a:buClr>
                <a:srgbClr val="333333"/>
              </a:buClr>
              <a:buSzPts val="1900"/>
              <a:buChar char="●"/>
            </a:pPr>
            <a:r>
              <a:rPr b="1" i="1" lang="en-US" sz="1900">
                <a:solidFill>
                  <a:srgbClr val="333333"/>
                </a:solidFill>
              </a:rPr>
              <a:t>connect communities</a:t>
            </a:r>
            <a:endParaRPr b="1" i="1" sz="1900">
              <a:solidFill>
                <a:srgbClr val="333333"/>
              </a:solidFill>
            </a:endParaRPr>
          </a:p>
          <a:p>
            <a:pPr indent="-349250" lvl="0" marL="457200" rtl="0" algn="l">
              <a:lnSpc>
                <a:spcPct val="115000"/>
              </a:lnSpc>
              <a:spcBef>
                <a:spcPts val="0"/>
              </a:spcBef>
              <a:spcAft>
                <a:spcPts val="0"/>
              </a:spcAft>
              <a:buClr>
                <a:srgbClr val="333333"/>
              </a:buClr>
              <a:buSzPts val="1900"/>
              <a:buChar char="●"/>
            </a:pPr>
            <a:r>
              <a:rPr b="1" i="1" lang="en-US" sz="1900">
                <a:solidFill>
                  <a:srgbClr val="333333"/>
                </a:solidFill>
              </a:rPr>
              <a:t>empower individuals, and </a:t>
            </a:r>
            <a:endParaRPr b="1" i="1" sz="1900">
              <a:solidFill>
                <a:srgbClr val="333333"/>
              </a:solidFill>
            </a:endParaRPr>
          </a:p>
          <a:p>
            <a:pPr indent="-349250" lvl="0" marL="457200" rtl="0" algn="l">
              <a:lnSpc>
                <a:spcPct val="115000"/>
              </a:lnSpc>
              <a:spcBef>
                <a:spcPts val="0"/>
              </a:spcBef>
              <a:spcAft>
                <a:spcPts val="0"/>
              </a:spcAft>
              <a:buClr>
                <a:srgbClr val="333333"/>
              </a:buClr>
              <a:buSzPts val="1900"/>
              <a:buChar char="●"/>
            </a:pPr>
            <a:r>
              <a:rPr b="1" i="1" lang="en-US" sz="1900">
                <a:solidFill>
                  <a:srgbClr val="333333"/>
                </a:solidFill>
              </a:rPr>
              <a:t>create opportunities</a:t>
            </a:r>
            <a:endParaRPr b="1" i="1" sz="17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0C"/>
        </a:solidFill>
      </p:bgPr>
    </p:bg>
    <p:spTree>
      <p:nvGrpSpPr>
        <p:cNvPr id="296" name="Shape 296"/>
        <p:cNvGrpSpPr/>
        <p:nvPr/>
      </p:nvGrpSpPr>
      <p:grpSpPr>
        <a:xfrm>
          <a:off x="0" y="0"/>
          <a:ext cx="0" cy="0"/>
          <a:chOff x="0" y="0"/>
          <a:chExt cx="0" cy="0"/>
        </a:xfrm>
      </p:grpSpPr>
      <p:pic>
        <p:nvPicPr>
          <p:cNvPr descr="A picture containing young&#10;&#10;Description automatically generated" id="297" name="Google Shape;297;p59"/>
          <p:cNvPicPr preferRelativeResize="0"/>
          <p:nvPr>
            <p:ph idx="2" type="pic"/>
          </p:nvPr>
        </p:nvPicPr>
        <p:blipFill rotWithShape="1">
          <a:blip r:embed="rId3">
            <a:alphaModFix/>
          </a:blip>
          <a:srcRect b="0" l="14039" r="14039" t="0"/>
          <a:stretch/>
        </p:blipFill>
        <p:spPr>
          <a:xfrm>
            <a:off x="0" y="0"/>
            <a:ext cx="12192001" cy="6858001"/>
          </a:xfrm>
          <a:prstGeom prst="rect">
            <a:avLst/>
          </a:prstGeom>
          <a:noFill/>
          <a:ln>
            <a:noFill/>
          </a:ln>
        </p:spPr>
      </p:pic>
      <p:sp>
        <p:nvSpPr>
          <p:cNvPr id="298" name="Google Shape;298;p59"/>
          <p:cNvSpPr/>
          <p:nvPr/>
        </p:nvSpPr>
        <p:spPr>
          <a:xfrm>
            <a:off x="2654946" y="2333175"/>
            <a:ext cx="6710400" cy="219180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99" name="Google Shape;299;p59"/>
          <p:cNvSpPr txBox="1"/>
          <p:nvPr/>
        </p:nvSpPr>
        <p:spPr>
          <a:xfrm>
            <a:off x="2879950" y="3198675"/>
            <a:ext cx="6260400" cy="684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b="1" lang="en-US" sz="3600">
                <a:solidFill>
                  <a:schemeClr val="dk1"/>
                </a:solidFill>
                <a:latin typeface="Georgia"/>
                <a:ea typeface="Georgia"/>
                <a:cs typeface="Georgia"/>
                <a:sym typeface="Georgia"/>
              </a:rPr>
              <a:t>New Academic Programs</a:t>
            </a:r>
            <a:endParaRPr sz="2600">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60"/>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05" name="Google Shape;305;p60"/>
          <p:cNvSpPr txBox="1"/>
          <p:nvPr/>
        </p:nvSpPr>
        <p:spPr>
          <a:xfrm>
            <a:off x="204300" y="856950"/>
            <a:ext cx="7991700" cy="14565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en-US" sz="3000">
                <a:solidFill>
                  <a:srgbClr val="333333"/>
                </a:solidFill>
                <a:latin typeface="Georgia"/>
                <a:ea typeface="Georgia"/>
                <a:cs typeface="Georgia"/>
                <a:sym typeface="Georgia"/>
              </a:rPr>
              <a:t>Master of Professional Studies in </a:t>
            </a:r>
            <a:endParaRPr b="1" sz="3000">
              <a:solidFill>
                <a:srgbClr val="333333"/>
              </a:solidFill>
              <a:latin typeface="Georgia"/>
              <a:ea typeface="Georgia"/>
              <a:cs typeface="Georgia"/>
              <a:sym typeface="Georgia"/>
            </a:endParaRPr>
          </a:p>
          <a:p>
            <a:pPr indent="0" lvl="0" marL="0" rtl="0" algn="l">
              <a:lnSpc>
                <a:spcPct val="115000"/>
              </a:lnSpc>
              <a:spcBef>
                <a:spcPts val="0"/>
              </a:spcBef>
              <a:spcAft>
                <a:spcPts val="0"/>
              </a:spcAft>
              <a:buNone/>
            </a:pPr>
            <a:r>
              <a:rPr b="1" lang="en-US" sz="3000">
                <a:solidFill>
                  <a:srgbClr val="333333"/>
                </a:solidFill>
                <a:latin typeface="Georgia"/>
                <a:ea typeface="Georgia"/>
                <a:cs typeface="Georgia"/>
                <a:sym typeface="Georgia"/>
              </a:rPr>
              <a:t>Data Journalism</a:t>
            </a:r>
            <a:r>
              <a:rPr b="1" lang="en-US" sz="3000">
                <a:solidFill>
                  <a:srgbClr val="333333"/>
                </a:solidFill>
              </a:rPr>
              <a:t> </a:t>
            </a:r>
            <a:r>
              <a:rPr i="1" lang="en-US" sz="2300">
                <a:solidFill>
                  <a:srgbClr val="333333"/>
                </a:solidFill>
              </a:rPr>
              <a:t>Launching Fall 2022</a:t>
            </a:r>
            <a:endParaRPr b="1" i="1" sz="3700">
              <a:solidFill>
                <a:srgbClr val="333333"/>
              </a:solidFill>
            </a:endParaRPr>
          </a:p>
        </p:txBody>
      </p:sp>
      <p:cxnSp>
        <p:nvCxnSpPr>
          <p:cNvPr id="306" name="Google Shape;306;p60"/>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307" name="Google Shape;307;p60"/>
          <p:cNvSpPr/>
          <p:nvPr/>
        </p:nvSpPr>
        <p:spPr>
          <a:xfrm>
            <a:off x="331975" y="2616700"/>
            <a:ext cx="7569900" cy="4059300"/>
          </a:xfrm>
          <a:prstGeom prst="rect">
            <a:avLst/>
          </a:prstGeom>
          <a:noFill/>
          <a:ln>
            <a:noFill/>
          </a:ln>
        </p:spPr>
        <p:txBody>
          <a:bodyPr anchorCtr="0" anchor="t" bIns="45700" lIns="91425" spcFirstLastPara="1" rIns="91425" wrap="square" tIns="45700">
            <a:noAutofit/>
          </a:bodyPr>
          <a:lstStyle/>
          <a:p>
            <a:pPr indent="-342900" lvl="0" marL="457200" rtl="0" algn="l">
              <a:lnSpc>
                <a:spcPct val="150000"/>
              </a:lnSpc>
              <a:spcBef>
                <a:spcPts val="0"/>
              </a:spcBef>
              <a:spcAft>
                <a:spcPts val="0"/>
              </a:spcAft>
              <a:buClr>
                <a:srgbClr val="333333"/>
              </a:buClr>
              <a:buSzPts val="1800"/>
              <a:buChar char="●"/>
            </a:pPr>
            <a:r>
              <a:rPr lang="en-US" sz="1800">
                <a:solidFill>
                  <a:srgbClr val="333333"/>
                </a:solidFill>
              </a:rPr>
              <a:t>The UMD iSchool and the Philip Merrill College of Journalism will offer a new “from anywhere” </a:t>
            </a:r>
            <a:r>
              <a:rPr lang="en-US" sz="1800">
                <a:solidFill>
                  <a:srgbClr val="333333"/>
                </a:solidFill>
              </a:rPr>
              <a:t>graduate</a:t>
            </a:r>
            <a:r>
              <a:rPr lang="en-US" sz="1800">
                <a:solidFill>
                  <a:srgbClr val="333333"/>
                </a:solidFill>
              </a:rPr>
              <a:t> degree program </a:t>
            </a:r>
            <a:r>
              <a:rPr b="1" lang="en-US" sz="1800">
                <a:solidFill>
                  <a:srgbClr val="333333"/>
                </a:solidFill>
              </a:rPr>
              <a:t>combining STEM data management and world-class journalism</a:t>
            </a:r>
            <a:endParaRPr b="1" sz="1800">
              <a:solidFill>
                <a:srgbClr val="333333"/>
              </a:solidFill>
            </a:endParaRPr>
          </a:p>
          <a:p>
            <a:pPr indent="-342900" lvl="0" marL="457200" rtl="0" algn="l">
              <a:lnSpc>
                <a:spcPct val="150000"/>
              </a:lnSpc>
              <a:spcBef>
                <a:spcPts val="0"/>
              </a:spcBef>
              <a:spcAft>
                <a:spcPts val="0"/>
              </a:spcAft>
              <a:buClr>
                <a:srgbClr val="333333"/>
              </a:buClr>
              <a:buSzPts val="1800"/>
              <a:buChar char="●"/>
            </a:pPr>
            <a:r>
              <a:rPr lang="en-US" sz="1800">
                <a:solidFill>
                  <a:srgbClr val="333333"/>
                </a:solidFill>
              </a:rPr>
              <a:t>Students will gain marketable skills in data collection and data visualization to communicate meaningful findings</a:t>
            </a:r>
            <a:endParaRPr sz="1800">
              <a:solidFill>
                <a:srgbClr val="333333"/>
              </a:solidFill>
            </a:endParaRPr>
          </a:p>
          <a:p>
            <a:pPr indent="0" lvl="0" marL="0" rtl="0" algn="l">
              <a:lnSpc>
                <a:spcPct val="150000"/>
              </a:lnSpc>
              <a:spcBef>
                <a:spcPts val="1200"/>
              </a:spcBef>
              <a:spcAft>
                <a:spcPts val="0"/>
              </a:spcAft>
              <a:buNone/>
            </a:pPr>
            <a:r>
              <a:rPr i="1" lang="en-US" sz="1800">
                <a:solidFill>
                  <a:srgbClr val="333333"/>
                </a:solidFill>
              </a:rPr>
              <a:t>Applications are now being accepted for Fall 2022</a:t>
            </a:r>
            <a:endParaRPr i="1" sz="1800">
              <a:solidFill>
                <a:srgbClr val="333333"/>
              </a:solidFill>
            </a:endParaRPr>
          </a:p>
          <a:p>
            <a:pPr indent="0" lvl="0" marL="0" rtl="0" algn="l">
              <a:lnSpc>
                <a:spcPct val="115000"/>
              </a:lnSpc>
              <a:spcBef>
                <a:spcPts val="1200"/>
              </a:spcBef>
              <a:spcAft>
                <a:spcPts val="1200"/>
              </a:spcAft>
              <a:buClr>
                <a:schemeClr val="dk1"/>
              </a:buClr>
              <a:buSzPts val="1100"/>
              <a:buFont typeface="Arial"/>
              <a:buNone/>
            </a:pPr>
            <a:r>
              <a:t/>
            </a:r>
            <a:endParaRPr b="1" i="1" sz="1700">
              <a:solidFill>
                <a:schemeClr val="dk1"/>
              </a:solidFill>
            </a:endParaRPr>
          </a:p>
        </p:txBody>
      </p:sp>
      <p:pic>
        <p:nvPicPr>
          <p:cNvPr id="308" name="Google Shape;308;p60"/>
          <p:cNvPicPr preferRelativeResize="0"/>
          <p:nvPr/>
        </p:nvPicPr>
        <p:blipFill rotWithShape="1">
          <a:blip r:embed="rId3">
            <a:alphaModFix/>
          </a:blip>
          <a:srcRect b="0" l="58418" r="0" t="0"/>
          <a:stretch/>
        </p:blipFill>
        <p:spPr>
          <a:xfrm>
            <a:off x="8003563" y="571500"/>
            <a:ext cx="4752876" cy="5715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61"/>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14" name="Google Shape;314;p61"/>
          <p:cNvSpPr txBox="1"/>
          <p:nvPr/>
        </p:nvSpPr>
        <p:spPr>
          <a:xfrm>
            <a:off x="204300" y="682375"/>
            <a:ext cx="7991700" cy="16311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en-US" sz="3000">
                <a:solidFill>
                  <a:srgbClr val="333333"/>
                </a:solidFill>
                <a:latin typeface="Georgia"/>
                <a:ea typeface="Georgia"/>
                <a:cs typeface="Georgia"/>
                <a:sym typeface="Georgia"/>
              </a:rPr>
              <a:t>Master of Professional Studies in Game, Entertainment, and Media Analytics (GEM) </a:t>
            </a:r>
            <a:r>
              <a:rPr i="1" lang="en-US" sz="2300">
                <a:solidFill>
                  <a:srgbClr val="333333"/>
                </a:solidFill>
              </a:rPr>
              <a:t>Launched 2021</a:t>
            </a:r>
            <a:endParaRPr b="1" i="1" sz="3700">
              <a:solidFill>
                <a:srgbClr val="333333"/>
              </a:solidFill>
            </a:endParaRPr>
          </a:p>
        </p:txBody>
      </p:sp>
      <p:cxnSp>
        <p:nvCxnSpPr>
          <p:cNvPr id="315" name="Google Shape;315;p61"/>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316" name="Google Shape;316;p61"/>
          <p:cNvSpPr/>
          <p:nvPr/>
        </p:nvSpPr>
        <p:spPr>
          <a:xfrm>
            <a:off x="331975" y="2616700"/>
            <a:ext cx="7805700" cy="4059300"/>
          </a:xfrm>
          <a:prstGeom prst="rect">
            <a:avLst/>
          </a:prstGeom>
          <a:noFill/>
          <a:ln>
            <a:noFill/>
          </a:ln>
        </p:spPr>
        <p:txBody>
          <a:bodyPr anchorCtr="0" anchor="t" bIns="45700" lIns="91425" spcFirstLastPara="1" rIns="91425" wrap="square" tIns="45700">
            <a:noAutofit/>
          </a:bodyPr>
          <a:lstStyle/>
          <a:p>
            <a:pPr indent="-330200" lvl="0" marL="457200" rtl="0" algn="l">
              <a:lnSpc>
                <a:spcPct val="150000"/>
              </a:lnSpc>
              <a:spcBef>
                <a:spcPts val="0"/>
              </a:spcBef>
              <a:spcAft>
                <a:spcPts val="0"/>
              </a:spcAft>
              <a:buClr>
                <a:srgbClr val="333333"/>
              </a:buClr>
              <a:buSzPts val="1600"/>
              <a:buChar char="●"/>
            </a:pPr>
            <a:r>
              <a:rPr lang="en-US" sz="1600">
                <a:solidFill>
                  <a:srgbClr val="333333"/>
                </a:solidFill>
              </a:rPr>
              <a:t>A </a:t>
            </a:r>
            <a:r>
              <a:rPr b="1" lang="en-US" sz="1700">
                <a:solidFill>
                  <a:srgbClr val="333333"/>
                </a:solidFill>
              </a:rPr>
              <a:t>fully online</a:t>
            </a:r>
            <a:r>
              <a:rPr b="1" lang="en-US" sz="1600">
                <a:solidFill>
                  <a:srgbClr val="333333"/>
                </a:solidFill>
              </a:rPr>
              <a:t> </a:t>
            </a:r>
            <a:r>
              <a:rPr lang="en-US" sz="1600">
                <a:solidFill>
                  <a:srgbClr val="333333"/>
                </a:solidFill>
              </a:rPr>
              <a:t>graduate degree which addresses the unique need for highly-trained information professionals and data scientists who understand the complexities </a:t>
            </a:r>
            <a:r>
              <a:rPr lang="en-US" sz="1600">
                <a:solidFill>
                  <a:srgbClr val="333333"/>
                </a:solidFill>
              </a:rPr>
              <a:t>that the </a:t>
            </a:r>
            <a:r>
              <a:rPr b="1" lang="en-US" sz="1600">
                <a:solidFill>
                  <a:srgbClr val="333333"/>
                </a:solidFill>
              </a:rPr>
              <a:t>entertainment industries</a:t>
            </a:r>
            <a:r>
              <a:rPr lang="en-US" sz="1600">
                <a:solidFill>
                  <a:srgbClr val="333333"/>
                </a:solidFill>
              </a:rPr>
              <a:t> face today</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Students learn how to apply analytics and data science methods in support of:</a:t>
            </a:r>
            <a:endParaRPr sz="1600">
              <a:solidFill>
                <a:srgbClr val="333333"/>
              </a:solidFill>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rPr>
              <a:t>video and mobile gaming</a:t>
            </a:r>
            <a:endParaRPr sz="1600">
              <a:solidFill>
                <a:srgbClr val="333333"/>
              </a:solidFill>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rPr>
              <a:t>streaming video</a:t>
            </a:r>
            <a:endParaRPr sz="1600">
              <a:solidFill>
                <a:srgbClr val="333333"/>
              </a:solidFill>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rPr>
              <a:t>Over-The-Top (OTT) media</a:t>
            </a:r>
            <a:endParaRPr sz="1600">
              <a:solidFill>
                <a:srgbClr val="333333"/>
              </a:solidFill>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rPr>
              <a:t>eSports</a:t>
            </a:r>
            <a:endParaRPr sz="1600">
              <a:solidFill>
                <a:srgbClr val="333333"/>
              </a:solidFill>
            </a:endParaRPr>
          </a:p>
          <a:p>
            <a:pPr indent="-330200" lvl="1" marL="914400" rtl="0" algn="l">
              <a:lnSpc>
                <a:spcPct val="150000"/>
              </a:lnSpc>
              <a:spcBef>
                <a:spcPts val="0"/>
              </a:spcBef>
              <a:spcAft>
                <a:spcPts val="0"/>
              </a:spcAft>
              <a:buClr>
                <a:srgbClr val="333333"/>
              </a:buClr>
              <a:buSzPts val="1600"/>
              <a:buChar char="○"/>
            </a:pPr>
            <a:r>
              <a:rPr lang="en-US" sz="1600">
                <a:solidFill>
                  <a:srgbClr val="333333"/>
                </a:solidFill>
              </a:rPr>
              <a:t>traditional media</a:t>
            </a:r>
            <a:endParaRPr sz="1600">
              <a:solidFill>
                <a:srgbClr val="333333"/>
              </a:solidFill>
            </a:endParaRPr>
          </a:p>
          <a:p>
            <a:pPr indent="-330200" lvl="1" marL="914400" rtl="0" algn="l">
              <a:lnSpc>
                <a:spcPct val="150000"/>
              </a:lnSpc>
              <a:spcBef>
                <a:spcPts val="0"/>
              </a:spcBef>
              <a:spcAft>
                <a:spcPts val="0"/>
              </a:spcAft>
              <a:buClr>
                <a:srgbClr val="333333"/>
              </a:buClr>
              <a:buSzPts val="1600"/>
              <a:buChar char="○"/>
            </a:pPr>
            <a:r>
              <a:rPr i="1" lang="en-US" sz="1600">
                <a:solidFill>
                  <a:srgbClr val="333333"/>
                </a:solidFill>
              </a:rPr>
              <a:t>and more</a:t>
            </a:r>
            <a:endParaRPr i="1" sz="1600">
              <a:solidFill>
                <a:srgbClr val="333333"/>
              </a:solidFill>
            </a:endParaRPr>
          </a:p>
          <a:p>
            <a:pPr indent="0" lvl="0" marL="0" rtl="0" algn="l">
              <a:lnSpc>
                <a:spcPct val="115000"/>
              </a:lnSpc>
              <a:spcBef>
                <a:spcPts val="1200"/>
              </a:spcBef>
              <a:spcAft>
                <a:spcPts val="1200"/>
              </a:spcAft>
              <a:buClr>
                <a:schemeClr val="dk1"/>
              </a:buClr>
              <a:buSzPts val="1100"/>
              <a:buFont typeface="Arial"/>
              <a:buNone/>
            </a:pPr>
            <a:r>
              <a:t/>
            </a:r>
            <a:endParaRPr b="1" i="1" sz="1700">
              <a:solidFill>
                <a:schemeClr val="dk1"/>
              </a:solidFill>
            </a:endParaRPr>
          </a:p>
        </p:txBody>
      </p:sp>
      <p:pic>
        <p:nvPicPr>
          <p:cNvPr id="317" name="Google Shape;317;p61"/>
          <p:cNvPicPr preferRelativeResize="0"/>
          <p:nvPr/>
        </p:nvPicPr>
        <p:blipFill rotWithShape="1">
          <a:blip r:embed="rId3">
            <a:alphaModFix/>
          </a:blip>
          <a:srcRect b="0" l="39004" r="14216" t="0"/>
          <a:stretch/>
        </p:blipFill>
        <p:spPr>
          <a:xfrm>
            <a:off x="8003563" y="571500"/>
            <a:ext cx="4752876" cy="5715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62"/>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23" name="Google Shape;323;p62"/>
          <p:cNvSpPr txBox="1"/>
          <p:nvPr/>
        </p:nvSpPr>
        <p:spPr>
          <a:xfrm>
            <a:off x="204300" y="398525"/>
            <a:ext cx="7805700" cy="19149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en-US" sz="3000">
                <a:solidFill>
                  <a:srgbClr val="333333"/>
                </a:solidFill>
                <a:latin typeface="Georgia"/>
                <a:ea typeface="Georgia"/>
                <a:cs typeface="Georgia"/>
                <a:sym typeface="Georgia"/>
              </a:rPr>
              <a:t>Certificate of Professional Studies in Information Risk, Privacy, and Security (CIRPS)</a:t>
            </a:r>
            <a:r>
              <a:rPr b="1" lang="en-US" sz="3000">
                <a:solidFill>
                  <a:srgbClr val="333333"/>
                </a:solidFill>
              </a:rPr>
              <a:t> </a:t>
            </a:r>
            <a:r>
              <a:rPr i="1" lang="en-US" sz="2300">
                <a:solidFill>
                  <a:srgbClr val="333333"/>
                </a:solidFill>
              </a:rPr>
              <a:t>Launched 2021</a:t>
            </a:r>
            <a:endParaRPr b="1" i="1" sz="3700">
              <a:solidFill>
                <a:srgbClr val="333333"/>
              </a:solidFill>
            </a:endParaRPr>
          </a:p>
        </p:txBody>
      </p:sp>
      <p:cxnSp>
        <p:nvCxnSpPr>
          <p:cNvPr id="324" name="Google Shape;324;p62"/>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325" name="Google Shape;325;p62"/>
          <p:cNvSpPr/>
          <p:nvPr/>
        </p:nvSpPr>
        <p:spPr>
          <a:xfrm>
            <a:off x="331975" y="2616700"/>
            <a:ext cx="7805700" cy="4059300"/>
          </a:xfrm>
          <a:prstGeom prst="rect">
            <a:avLst/>
          </a:prstGeom>
          <a:noFill/>
          <a:ln>
            <a:noFill/>
          </a:ln>
        </p:spPr>
        <p:txBody>
          <a:bodyPr anchorCtr="0" anchor="t" bIns="45700" lIns="91425" spcFirstLastPara="1" rIns="91425" wrap="square" tIns="45700">
            <a:noAutofit/>
          </a:bodyPr>
          <a:lstStyle/>
          <a:p>
            <a:pPr indent="-330200" lvl="0" marL="457200" rtl="0" algn="l">
              <a:lnSpc>
                <a:spcPct val="150000"/>
              </a:lnSpc>
              <a:spcBef>
                <a:spcPts val="0"/>
              </a:spcBef>
              <a:spcAft>
                <a:spcPts val="0"/>
              </a:spcAft>
              <a:buClr>
                <a:srgbClr val="333333"/>
              </a:buClr>
              <a:buSzPts val="1600"/>
              <a:buChar char="●"/>
            </a:pPr>
            <a:r>
              <a:rPr lang="en-US" sz="1600">
                <a:solidFill>
                  <a:srgbClr val="333333"/>
                </a:solidFill>
              </a:rPr>
              <a:t>The UMD iSchool and the Philip Merrill College of Journalism will offer a new “from anywhere” graduate degree program </a:t>
            </a:r>
            <a:r>
              <a:rPr b="1" lang="en-US" sz="1600">
                <a:solidFill>
                  <a:srgbClr val="333333"/>
                </a:solidFill>
              </a:rPr>
              <a:t>combining STEM data management and world-class journalism</a:t>
            </a:r>
            <a:endParaRPr b="1"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Students will gain marketable skills in data collection and data visualization to communicate meaningful findings</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i="1" lang="en-US" sz="1600">
                <a:solidFill>
                  <a:srgbClr val="333333"/>
                </a:solidFill>
              </a:rPr>
              <a:t>Applications are now being accepted for Fall 2022</a:t>
            </a:r>
            <a:endParaRPr i="1" sz="1600">
              <a:solidFill>
                <a:srgbClr val="333333"/>
              </a:solidFill>
            </a:endParaRPr>
          </a:p>
          <a:p>
            <a:pPr indent="0" lvl="0" marL="0" rtl="0" algn="l">
              <a:lnSpc>
                <a:spcPct val="115000"/>
              </a:lnSpc>
              <a:spcBef>
                <a:spcPts val="1200"/>
              </a:spcBef>
              <a:spcAft>
                <a:spcPts val="1200"/>
              </a:spcAft>
              <a:buClr>
                <a:schemeClr val="dk1"/>
              </a:buClr>
              <a:buSzPts val="1100"/>
              <a:buFont typeface="Arial"/>
              <a:buNone/>
            </a:pPr>
            <a:r>
              <a:t/>
            </a:r>
            <a:endParaRPr b="1" i="1" sz="1700">
              <a:solidFill>
                <a:schemeClr val="dk1"/>
              </a:solidFill>
            </a:endParaRPr>
          </a:p>
        </p:txBody>
      </p:sp>
      <p:pic>
        <p:nvPicPr>
          <p:cNvPr id="326" name="Google Shape;326;p62"/>
          <p:cNvPicPr preferRelativeResize="0"/>
          <p:nvPr/>
        </p:nvPicPr>
        <p:blipFill rotWithShape="1">
          <a:blip r:embed="rId3">
            <a:alphaModFix/>
          </a:blip>
          <a:srcRect b="829" l="60089" r="-1671" t="-830"/>
          <a:stretch/>
        </p:blipFill>
        <p:spPr>
          <a:xfrm>
            <a:off x="8003550" y="571500"/>
            <a:ext cx="4752875" cy="5715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0C"/>
        </a:solidFill>
      </p:bgPr>
    </p:bg>
    <p:spTree>
      <p:nvGrpSpPr>
        <p:cNvPr id="330" name="Shape 330"/>
        <p:cNvGrpSpPr/>
        <p:nvPr/>
      </p:nvGrpSpPr>
      <p:grpSpPr>
        <a:xfrm>
          <a:off x="0" y="0"/>
          <a:ext cx="0" cy="0"/>
          <a:chOff x="0" y="0"/>
          <a:chExt cx="0" cy="0"/>
        </a:xfrm>
      </p:grpSpPr>
      <p:pic>
        <p:nvPicPr>
          <p:cNvPr descr="A picture containing young&#10;&#10;Description automatically generated" id="331" name="Google Shape;331;p63"/>
          <p:cNvPicPr preferRelativeResize="0"/>
          <p:nvPr>
            <p:ph idx="2" type="pic"/>
          </p:nvPr>
        </p:nvPicPr>
        <p:blipFill rotWithShape="1">
          <a:blip r:embed="rId3">
            <a:alphaModFix/>
          </a:blip>
          <a:srcRect b="0" l="14039" r="14039" t="0"/>
          <a:stretch/>
        </p:blipFill>
        <p:spPr>
          <a:xfrm>
            <a:off x="0" y="0"/>
            <a:ext cx="12192001" cy="6858001"/>
          </a:xfrm>
          <a:prstGeom prst="rect">
            <a:avLst/>
          </a:prstGeom>
          <a:noFill/>
          <a:ln>
            <a:noFill/>
          </a:ln>
        </p:spPr>
      </p:pic>
      <p:sp>
        <p:nvSpPr>
          <p:cNvPr id="332" name="Google Shape;332;p63"/>
          <p:cNvSpPr/>
          <p:nvPr/>
        </p:nvSpPr>
        <p:spPr>
          <a:xfrm>
            <a:off x="2654946" y="2333175"/>
            <a:ext cx="6710400" cy="219180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33" name="Google Shape;333;p63"/>
          <p:cNvSpPr txBox="1"/>
          <p:nvPr/>
        </p:nvSpPr>
        <p:spPr>
          <a:xfrm>
            <a:off x="2972875" y="3198675"/>
            <a:ext cx="6063000" cy="684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b="1" lang="en-US" sz="3600">
                <a:solidFill>
                  <a:schemeClr val="dk1"/>
                </a:solidFill>
                <a:latin typeface="Georgia"/>
                <a:ea typeface="Georgia"/>
                <a:cs typeface="Georgia"/>
                <a:sym typeface="Georgia"/>
              </a:rPr>
              <a:t>Research at the iSchool</a:t>
            </a:r>
            <a:endParaRPr sz="2600">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64"/>
          <p:cNvSpPr txBox="1"/>
          <p:nvPr/>
        </p:nvSpPr>
        <p:spPr>
          <a:xfrm>
            <a:off x="638088" y="3883750"/>
            <a:ext cx="3222600" cy="16440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15000"/>
              </a:lnSpc>
              <a:spcBef>
                <a:spcPts val="0"/>
              </a:spcBef>
              <a:spcAft>
                <a:spcPts val="0"/>
              </a:spcAft>
              <a:buClr>
                <a:srgbClr val="3F3F3F"/>
              </a:buClr>
              <a:buSzPts val="1800"/>
              <a:buChar char="●"/>
            </a:pPr>
            <a:r>
              <a:rPr lang="en-US" sz="1800">
                <a:solidFill>
                  <a:srgbClr val="3F3F3F"/>
                </a:solidFill>
              </a:rPr>
              <a:t>14 unique research areas, including the </a:t>
            </a:r>
            <a:r>
              <a:rPr b="1" lang="en-US" sz="1800">
                <a:solidFill>
                  <a:srgbClr val="3F3F3F"/>
                </a:solidFill>
              </a:rPr>
              <a:t>second-ranked </a:t>
            </a:r>
            <a:r>
              <a:rPr lang="en-US" sz="1800">
                <a:solidFill>
                  <a:srgbClr val="3F3F3F"/>
                </a:solidFill>
              </a:rPr>
              <a:t>Youth Experience specialization in the U.S.</a:t>
            </a:r>
            <a:endParaRPr i="0" sz="1800" u="none" cap="none" strike="noStrike">
              <a:solidFill>
                <a:srgbClr val="3F3F3F"/>
              </a:solidFill>
            </a:endParaRPr>
          </a:p>
        </p:txBody>
      </p:sp>
      <p:sp>
        <p:nvSpPr>
          <p:cNvPr id="339" name="Google Shape;339;p64"/>
          <p:cNvSpPr txBox="1"/>
          <p:nvPr/>
        </p:nvSpPr>
        <p:spPr>
          <a:xfrm>
            <a:off x="642963" y="3244375"/>
            <a:ext cx="28746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rPr>
              <a:t>Active Grants</a:t>
            </a:r>
            <a:endParaRPr sz="2000">
              <a:solidFill>
                <a:schemeClr val="dk1"/>
              </a:solidFill>
            </a:endParaRPr>
          </a:p>
        </p:txBody>
      </p:sp>
      <p:sp>
        <p:nvSpPr>
          <p:cNvPr id="340" name="Google Shape;340;p64"/>
          <p:cNvSpPr txBox="1"/>
          <p:nvPr/>
        </p:nvSpPr>
        <p:spPr>
          <a:xfrm>
            <a:off x="1034317" y="2527169"/>
            <a:ext cx="2009100" cy="646500"/>
          </a:xfrm>
          <a:prstGeom prst="rect">
            <a:avLst/>
          </a:prstGeom>
          <a:solidFill>
            <a:schemeClr val="accent4"/>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000"/>
              </a:buClr>
              <a:buSzPts val="3600"/>
              <a:buFont typeface="Arial"/>
              <a:buNone/>
            </a:pPr>
            <a:r>
              <a:rPr lang="en-US" sz="3600">
                <a:solidFill>
                  <a:schemeClr val="dk1"/>
                </a:solidFill>
              </a:rPr>
              <a:t>46</a:t>
            </a:r>
            <a:endParaRPr b="0" i="0" sz="3600" u="none" cap="none" strike="noStrike">
              <a:solidFill>
                <a:schemeClr val="dk1"/>
              </a:solidFill>
              <a:latin typeface="Arial"/>
              <a:ea typeface="Arial"/>
              <a:cs typeface="Arial"/>
              <a:sym typeface="Arial"/>
            </a:endParaRPr>
          </a:p>
        </p:txBody>
      </p:sp>
      <p:sp>
        <p:nvSpPr>
          <p:cNvPr id="341" name="Google Shape;341;p64"/>
          <p:cNvSpPr txBox="1"/>
          <p:nvPr/>
        </p:nvSpPr>
        <p:spPr>
          <a:xfrm>
            <a:off x="4018863" y="3873775"/>
            <a:ext cx="3455100" cy="16440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15000"/>
              </a:lnSpc>
              <a:spcBef>
                <a:spcPts val="0"/>
              </a:spcBef>
              <a:spcAft>
                <a:spcPts val="0"/>
              </a:spcAft>
              <a:buClr>
                <a:schemeClr val="dk1"/>
              </a:buClr>
              <a:buSzPts val="1800"/>
              <a:buChar char="●"/>
            </a:pPr>
            <a:r>
              <a:rPr lang="en-US" sz="1800">
                <a:solidFill>
                  <a:schemeClr val="dk1"/>
                </a:solidFill>
                <a:highlight>
                  <a:schemeClr val="lt1"/>
                </a:highlight>
              </a:rPr>
              <a:t>16 funders, including:</a:t>
            </a:r>
            <a:endParaRPr sz="1800">
              <a:solidFill>
                <a:schemeClr val="dk1"/>
              </a:solidFill>
              <a:highlight>
                <a:schemeClr val="lt1"/>
              </a:highlight>
            </a:endParaRPr>
          </a:p>
          <a:p>
            <a:pPr indent="-342900" lvl="1" marL="914400" marR="0" rtl="0" algn="l">
              <a:lnSpc>
                <a:spcPct val="115000"/>
              </a:lnSpc>
              <a:spcBef>
                <a:spcPts val="0"/>
              </a:spcBef>
              <a:spcAft>
                <a:spcPts val="0"/>
              </a:spcAft>
              <a:buClr>
                <a:schemeClr val="dk1"/>
              </a:buClr>
              <a:buSzPts val="1800"/>
              <a:buChar char="○"/>
            </a:pPr>
            <a:r>
              <a:rPr lang="en-US" sz="1800">
                <a:solidFill>
                  <a:schemeClr val="dk1"/>
                </a:solidFill>
                <a:highlight>
                  <a:schemeClr val="lt1"/>
                </a:highlight>
              </a:rPr>
              <a:t>NSF </a:t>
            </a:r>
            <a:endParaRPr sz="1800">
              <a:solidFill>
                <a:schemeClr val="dk1"/>
              </a:solidFill>
              <a:highlight>
                <a:schemeClr val="lt1"/>
              </a:highlight>
            </a:endParaRPr>
          </a:p>
          <a:p>
            <a:pPr indent="-342900" lvl="1" marL="914400" marR="0" rtl="0" algn="l">
              <a:lnSpc>
                <a:spcPct val="115000"/>
              </a:lnSpc>
              <a:spcBef>
                <a:spcPts val="0"/>
              </a:spcBef>
              <a:spcAft>
                <a:spcPts val="0"/>
              </a:spcAft>
              <a:buClr>
                <a:schemeClr val="dk1"/>
              </a:buClr>
              <a:buSzPts val="1800"/>
              <a:buChar char="○"/>
            </a:pPr>
            <a:r>
              <a:rPr lang="en-US" sz="1800">
                <a:solidFill>
                  <a:schemeClr val="dk1"/>
                </a:solidFill>
                <a:highlight>
                  <a:schemeClr val="lt1"/>
                </a:highlight>
              </a:rPr>
              <a:t>Institute for Museum, and Library Services</a:t>
            </a:r>
            <a:endParaRPr sz="1800">
              <a:solidFill>
                <a:schemeClr val="dk1"/>
              </a:solidFill>
              <a:highlight>
                <a:schemeClr val="lt1"/>
              </a:highlight>
            </a:endParaRPr>
          </a:p>
          <a:p>
            <a:pPr indent="-342900" lvl="1" marL="914400" marR="0" rtl="0" algn="l">
              <a:lnSpc>
                <a:spcPct val="115000"/>
              </a:lnSpc>
              <a:spcBef>
                <a:spcPts val="0"/>
              </a:spcBef>
              <a:spcAft>
                <a:spcPts val="0"/>
              </a:spcAft>
              <a:buClr>
                <a:schemeClr val="dk1"/>
              </a:buClr>
              <a:buSzPts val="1800"/>
              <a:buChar char="○"/>
            </a:pPr>
            <a:r>
              <a:rPr lang="en-US" sz="1800">
                <a:solidFill>
                  <a:schemeClr val="dk1"/>
                </a:solidFill>
                <a:highlight>
                  <a:schemeClr val="lt1"/>
                </a:highlight>
              </a:rPr>
              <a:t>Trace R&amp;D Center</a:t>
            </a:r>
            <a:endParaRPr i="0" sz="1800" u="none" cap="none" strike="noStrike">
              <a:solidFill>
                <a:schemeClr val="dk1"/>
              </a:solidFill>
              <a:highlight>
                <a:schemeClr val="lt1"/>
              </a:highlight>
            </a:endParaRPr>
          </a:p>
        </p:txBody>
      </p:sp>
      <p:sp>
        <p:nvSpPr>
          <p:cNvPr id="342" name="Google Shape;342;p64"/>
          <p:cNvSpPr txBox="1"/>
          <p:nvPr/>
        </p:nvSpPr>
        <p:spPr>
          <a:xfrm>
            <a:off x="4600875" y="3244373"/>
            <a:ext cx="22911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rPr>
              <a:t>In Funding</a:t>
            </a:r>
            <a:endParaRPr sz="2000">
              <a:solidFill>
                <a:schemeClr val="dk1"/>
              </a:solidFill>
            </a:endParaRPr>
          </a:p>
        </p:txBody>
      </p:sp>
      <p:sp>
        <p:nvSpPr>
          <p:cNvPr id="343" name="Google Shape;343;p64"/>
          <p:cNvSpPr txBox="1"/>
          <p:nvPr/>
        </p:nvSpPr>
        <p:spPr>
          <a:xfrm>
            <a:off x="4620000" y="2527175"/>
            <a:ext cx="2165700" cy="646500"/>
          </a:xfrm>
          <a:prstGeom prst="rect">
            <a:avLst/>
          </a:prstGeom>
          <a:solidFill>
            <a:schemeClr val="dk1"/>
          </a:solidFill>
          <a:ln cap="flat" cmpd="sng" w="9525">
            <a:solidFill>
              <a:schemeClr val="accent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000"/>
              </a:buClr>
              <a:buSzPts val="3600"/>
              <a:buFont typeface="Arial"/>
              <a:buNone/>
            </a:pPr>
            <a:r>
              <a:rPr b="0" i="0" lang="en-US" sz="3600" u="none" cap="none" strike="noStrike">
                <a:solidFill>
                  <a:srgbClr val="FFC000"/>
                </a:solidFill>
                <a:latin typeface="Arial"/>
                <a:ea typeface="Arial"/>
                <a:cs typeface="Arial"/>
                <a:sym typeface="Arial"/>
              </a:rPr>
              <a:t>$</a:t>
            </a:r>
            <a:r>
              <a:rPr lang="en-US" sz="3600">
                <a:solidFill>
                  <a:srgbClr val="FFC000"/>
                </a:solidFill>
              </a:rPr>
              <a:t>35.3M</a:t>
            </a:r>
            <a:endParaRPr/>
          </a:p>
        </p:txBody>
      </p:sp>
      <p:sp>
        <p:nvSpPr>
          <p:cNvPr id="344" name="Google Shape;344;p64"/>
          <p:cNvSpPr txBox="1"/>
          <p:nvPr/>
        </p:nvSpPr>
        <p:spPr>
          <a:xfrm>
            <a:off x="7943713" y="3244375"/>
            <a:ext cx="28746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rPr>
              <a:t>Centers &amp; Labs</a:t>
            </a:r>
            <a:endParaRPr sz="2000">
              <a:solidFill>
                <a:schemeClr val="dk1"/>
              </a:solidFill>
            </a:endParaRPr>
          </a:p>
        </p:txBody>
      </p:sp>
      <p:sp>
        <p:nvSpPr>
          <p:cNvPr id="345" name="Google Shape;345;p64"/>
          <p:cNvSpPr/>
          <p:nvPr/>
        </p:nvSpPr>
        <p:spPr>
          <a:xfrm>
            <a:off x="771300" y="1372763"/>
            <a:ext cx="10649400" cy="7113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1100"/>
              <a:buFont typeface="Arial"/>
              <a:buNone/>
            </a:pPr>
            <a:r>
              <a:rPr b="1" lang="en-US" sz="1700">
                <a:solidFill>
                  <a:schemeClr val="dk1"/>
                </a:solidFill>
              </a:rPr>
              <a:t>Our researchers combine principles of information science with cutting-edge technology to</a:t>
            </a:r>
            <a:endParaRPr b="1" sz="1700">
              <a:solidFill>
                <a:schemeClr val="dk1"/>
              </a:solidFill>
            </a:endParaRPr>
          </a:p>
          <a:p>
            <a:pPr indent="0" lvl="0" marL="0" marR="0" rtl="0" algn="ctr">
              <a:lnSpc>
                <a:spcPct val="115000"/>
              </a:lnSpc>
              <a:spcBef>
                <a:spcPts val="0"/>
              </a:spcBef>
              <a:spcAft>
                <a:spcPts val="0"/>
              </a:spcAft>
              <a:buClr>
                <a:schemeClr val="dk1"/>
              </a:buClr>
              <a:buSzPts val="1100"/>
              <a:buFont typeface="Arial"/>
              <a:buNone/>
            </a:pPr>
            <a:r>
              <a:rPr b="1" lang="en-US" sz="1700">
                <a:solidFill>
                  <a:schemeClr val="dk1"/>
                </a:solidFill>
              </a:rPr>
              <a:t>foster access to information, improve information interfaces, and expand how information is used</a:t>
            </a:r>
            <a:endParaRPr b="1" sz="1700">
              <a:solidFill>
                <a:schemeClr val="dk1"/>
              </a:solidFill>
            </a:endParaRPr>
          </a:p>
          <a:p>
            <a:pPr indent="0" lvl="0" marL="0" marR="0" rtl="0" algn="ctr">
              <a:lnSpc>
                <a:spcPct val="150000"/>
              </a:lnSpc>
              <a:spcBef>
                <a:spcPts val="0"/>
              </a:spcBef>
              <a:spcAft>
                <a:spcPts val="0"/>
              </a:spcAft>
              <a:buNone/>
            </a:pPr>
            <a:r>
              <a:t/>
            </a:r>
            <a:endParaRPr sz="900">
              <a:solidFill>
                <a:schemeClr val="dk1"/>
              </a:solidFill>
            </a:endParaRPr>
          </a:p>
        </p:txBody>
      </p:sp>
      <p:sp>
        <p:nvSpPr>
          <p:cNvPr id="346" name="Google Shape;346;p64"/>
          <p:cNvSpPr txBox="1"/>
          <p:nvPr/>
        </p:nvSpPr>
        <p:spPr>
          <a:xfrm>
            <a:off x="3819675" y="440950"/>
            <a:ext cx="4552800" cy="907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lang="en-US" sz="3200">
                <a:solidFill>
                  <a:srgbClr val="0C0C0C"/>
                </a:solidFill>
                <a:latin typeface="Georgia"/>
                <a:ea typeface="Georgia"/>
                <a:cs typeface="Georgia"/>
                <a:sym typeface="Georgia"/>
              </a:rPr>
              <a:t>Research Overview</a:t>
            </a:r>
            <a:endParaRPr b="1" sz="1800">
              <a:latin typeface="Georgia"/>
              <a:ea typeface="Georgia"/>
              <a:cs typeface="Georgia"/>
              <a:sym typeface="Georgia"/>
            </a:endParaRPr>
          </a:p>
        </p:txBody>
      </p:sp>
      <p:sp>
        <p:nvSpPr>
          <p:cNvPr id="347" name="Google Shape;347;p64"/>
          <p:cNvSpPr txBox="1"/>
          <p:nvPr/>
        </p:nvSpPr>
        <p:spPr>
          <a:xfrm>
            <a:off x="8362267" y="2527182"/>
            <a:ext cx="2009100" cy="646500"/>
          </a:xfrm>
          <a:prstGeom prst="rect">
            <a:avLst/>
          </a:prstGeom>
          <a:solidFill>
            <a:schemeClr val="accent4"/>
          </a:solidFill>
          <a:ln cap="flat" cmpd="sng" w="9525">
            <a:solidFill>
              <a:srgbClr val="FFC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000"/>
              </a:buClr>
              <a:buSzPts val="3600"/>
              <a:buFont typeface="Arial"/>
              <a:buNone/>
            </a:pPr>
            <a:r>
              <a:rPr lang="en-US" sz="3600">
                <a:solidFill>
                  <a:schemeClr val="dk1"/>
                </a:solidFill>
              </a:rPr>
              <a:t>6</a:t>
            </a:r>
            <a:endParaRPr b="0" i="0" sz="3600" u="none" cap="none" strike="noStrike">
              <a:solidFill>
                <a:schemeClr val="dk1"/>
              </a:solidFill>
              <a:latin typeface="Arial"/>
              <a:ea typeface="Arial"/>
              <a:cs typeface="Arial"/>
              <a:sym typeface="Arial"/>
            </a:endParaRPr>
          </a:p>
        </p:txBody>
      </p:sp>
      <p:sp>
        <p:nvSpPr>
          <p:cNvPr id="348" name="Google Shape;348;p64"/>
          <p:cNvSpPr txBox="1"/>
          <p:nvPr/>
        </p:nvSpPr>
        <p:spPr>
          <a:xfrm>
            <a:off x="7632150" y="3837775"/>
            <a:ext cx="4272300" cy="2245800"/>
          </a:xfrm>
          <a:prstGeom prst="rect">
            <a:avLst/>
          </a:prstGeom>
          <a:noFill/>
          <a:ln>
            <a:noFill/>
          </a:ln>
        </p:spPr>
        <p:txBody>
          <a:bodyPr anchorCtr="0" anchor="t" bIns="45700" lIns="91425" spcFirstLastPara="1" rIns="91425" wrap="square" tIns="45700">
            <a:spAutoFit/>
          </a:bodyPr>
          <a:lstStyle/>
          <a:p>
            <a:pPr indent="-342900" lvl="0" marL="457200" rtl="0" algn="l">
              <a:lnSpc>
                <a:spcPct val="115000"/>
              </a:lnSpc>
              <a:spcBef>
                <a:spcPts val="0"/>
              </a:spcBef>
              <a:spcAft>
                <a:spcPts val="0"/>
              </a:spcAft>
              <a:buClr>
                <a:srgbClr val="333333"/>
              </a:buClr>
              <a:buSzPts val="1800"/>
              <a:buChar char="●"/>
            </a:pPr>
            <a:r>
              <a:rPr lang="en-US" sz="1800">
                <a:solidFill>
                  <a:srgbClr val="333333"/>
                </a:solidFill>
              </a:rPr>
              <a:t>Including the:</a:t>
            </a:r>
            <a:endParaRPr sz="1800">
              <a:solidFill>
                <a:srgbClr val="333333"/>
              </a:solidFill>
            </a:endParaRPr>
          </a:p>
          <a:p>
            <a:pPr indent="-342900" lvl="1" marL="914400" rtl="0" algn="l">
              <a:lnSpc>
                <a:spcPct val="115000"/>
              </a:lnSpc>
              <a:spcBef>
                <a:spcPts val="0"/>
              </a:spcBef>
              <a:spcAft>
                <a:spcPts val="0"/>
              </a:spcAft>
              <a:buClr>
                <a:srgbClr val="333333"/>
              </a:buClr>
              <a:buSzPts val="1800"/>
              <a:buChar char="○"/>
            </a:pPr>
            <a:r>
              <a:rPr lang="en-US" sz="1800">
                <a:solidFill>
                  <a:srgbClr val="333333"/>
                </a:solidFill>
              </a:rPr>
              <a:t>Human-Computer Interaction Lab (HCIL)</a:t>
            </a:r>
            <a:endParaRPr sz="1800">
              <a:solidFill>
                <a:srgbClr val="333333"/>
              </a:solidFill>
            </a:endParaRPr>
          </a:p>
          <a:p>
            <a:pPr indent="-342900" lvl="1" marL="914400" rtl="0" algn="l">
              <a:lnSpc>
                <a:spcPct val="115000"/>
              </a:lnSpc>
              <a:spcBef>
                <a:spcPts val="0"/>
              </a:spcBef>
              <a:spcAft>
                <a:spcPts val="0"/>
              </a:spcAft>
              <a:buClr>
                <a:srgbClr val="333333"/>
              </a:buClr>
              <a:buSzPts val="1800"/>
              <a:buChar char="○"/>
            </a:pPr>
            <a:r>
              <a:rPr lang="en-US" sz="1800">
                <a:solidFill>
                  <a:srgbClr val="333333"/>
                </a:solidFill>
              </a:rPr>
              <a:t>Center for Archival Futures </a:t>
            </a:r>
            <a:r>
              <a:rPr i="1" lang="en-US" sz="1600">
                <a:solidFill>
                  <a:srgbClr val="333333"/>
                </a:solidFill>
              </a:rPr>
              <a:t>(newly launched in 2021)</a:t>
            </a:r>
            <a:endParaRPr i="1" sz="1600">
              <a:solidFill>
                <a:srgbClr val="333333"/>
              </a:solidFill>
            </a:endParaRPr>
          </a:p>
          <a:p>
            <a:pPr indent="-342900" lvl="1" marL="914400" rtl="0" algn="l">
              <a:lnSpc>
                <a:spcPct val="115000"/>
              </a:lnSpc>
              <a:spcBef>
                <a:spcPts val="0"/>
              </a:spcBef>
              <a:spcAft>
                <a:spcPts val="0"/>
              </a:spcAft>
              <a:buClr>
                <a:srgbClr val="333333"/>
              </a:buClr>
              <a:buSzPts val="1800"/>
              <a:buChar char="○"/>
            </a:pPr>
            <a:r>
              <a:rPr lang="en-US" sz="1800">
                <a:solidFill>
                  <a:srgbClr val="333333"/>
                </a:solidFill>
              </a:rPr>
              <a:t>Trace Research and Development Center (Trace)</a:t>
            </a:r>
            <a:endParaRPr sz="1800">
              <a:solidFill>
                <a:srgbClr val="333333"/>
              </a:solidFill>
            </a:endParaRPr>
          </a:p>
        </p:txBody>
      </p:sp>
      <p:cxnSp>
        <p:nvCxnSpPr>
          <p:cNvPr id="349" name="Google Shape;349;p64"/>
          <p:cNvCxnSpPr/>
          <p:nvPr/>
        </p:nvCxnSpPr>
        <p:spPr>
          <a:xfrm flipH="1" rot="10800000">
            <a:off x="-190125" y="928150"/>
            <a:ext cx="3718200" cy="1500"/>
          </a:xfrm>
          <a:prstGeom prst="straightConnector1">
            <a:avLst/>
          </a:prstGeom>
          <a:noFill/>
          <a:ln cap="flat" cmpd="sng" w="38100">
            <a:solidFill>
              <a:srgbClr val="FFC000"/>
            </a:solidFill>
            <a:prstDash val="solid"/>
            <a:miter lim="800000"/>
            <a:headEnd len="sm" w="sm" type="none"/>
            <a:tailEnd len="sm" w="sm" type="none"/>
          </a:ln>
        </p:spPr>
      </p:cxnSp>
      <p:cxnSp>
        <p:nvCxnSpPr>
          <p:cNvPr id="350" name="Google Shape;350;p64"/>
          <p:cNvCxnSpPr/>
          <p:nvPr/>
        </p:nvCxnSpPr>
        <p:spPr>
          <a:xfrm flipH="1" rot="10800000">
            <a:off x="8626900" y="928150"/>
            <a:ext cx="3718200" cy="1500"/>
          </a:xfrm>
          <a:prstGeom prst="straightConnector1">
            <a:avLst/>
          </a:prstGeom>
          <a:noFill/>
          <a:ln cap="flat" cmpd="sng" w="38100">
            <a:solidFill>
              <a:srgbClr val="FFC000"/>
            </a:solidFill>
            <a:prstDash val="solid"/>
            <a:miter lim="800000"/>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65"/>
          <p:cNvSpPr/>
          <p:nvPr/>
        </p:nvSpPr>
        <p:spPr>
          <a:xfrm>
            <a:off x="331975" y="2616700"/>
            <a:ext cx="5097900" cy="4040400"/>
          </a:xfrm>
          <a:prstGeom prst="rect">
            <a:avLst/>
          </a:prstGeom>
          <a:noFill/>
          <a:ln>
            <a:noFill/>
          </a:ln>
        </p:spPr>
        <p:txBody>
          <a:bodyPr anchorCtr="0" anchor="t" bIns="45700" lIns="91425" spcFirstLastPara="1" rIns="91425" wrap="square" tIns="45700">
            <a:noAutofit/>
          </a:bodyPr>
          <a:lstStyle/>
          <a:p>
            <a:pPr indent="-330200" lvl="0" marL="457200" rtl="0" algn="l">
              <a:lnSpc>
                <a:spcPct val="150000"/>
              </a:lnSpc>
              <a:spcBef>
                <a:spcPts val="0"/>
              </a:spcBef>
              <a:spcAft>
                <a:spcPts val="0"/>
              </a:spcAft>
              <a:buClr>
                <a:srgbClr val="333333"/>
              </a:buClr>
              <a:buSzPts val="1600"/>
              <a:buChar char="●"/>
            </a:pPr>
            <a:r>
              <a:rPr lang="en-US" sz="1600">
                <a:solidFill>
                  <a:srgbClr val="333333"/>
                </a:solidFill>
              </a:rPr>
              <a:t>Library and Information Science</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Data Science, Analytics, and Visualization</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Accessibility and Inclusive Design</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Digital Humanities</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Data Privacy and Sociotechnical Cybersecurity</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Social Networks and Online Communities</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Smart Cities and Connected Communities</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Information Justice, Human Rights, and Technology Ethics</a:t>
            </a:r>
            <a:endParaRPr sz="1600">
              <a:solidFill>
                <a:srgbClr val="333333"/>
              </a:solidFill>
            </a:endParaRPr>
          </a:p>
          <a:p>
            <a:pPr indent="0" lvl="0" marL="0" rtl="0" algn="l">
              <a:lnSpc>
                <a:spcPct val="115000"/>
              </a:lnSpc>
              <a:spcBef>
                <a:spcPts val="1200"/>
              </a:spcBef>
              <a:spcAft>
                <a:spcPts val="1200"/>
              </a:spcAft>
              <a:buClr>
                <a:schemeClr val="dk1"/>
              </a:buClr>
              <a:buSzPts val="1100"/>
              <a:buFont typeface="Arial"/>
              <a:buNone/>
            </a:pPr>
            <a:r>
              <a:t/>
            </a:r>
            <a:endParaRPr b="1" i="1" sz="1700">
              <a:solidFill>
                <a:schemeClr val="dk1"/>
              </a:solidFill>
            </a:endParaRPr>
          </a:p>
        </p:txBody>
      </p:sp>
      <p:sp>
        <p:nvSpPr>
          <p:cNvPr id="356" name="Google Shape;356;p65"/>
          <p:cNvSpPr/>
          <p:nvPr/>
        </p:nvSpPr>
        <p:spPr>
          <a:xfrm>
            <a:off x="5583350" y="2616700"/>
            <a:ext cx="5955600" cy="4040400"/>
          </a:xfrm>
          <a:prstGeom prst="rect">
            <a:avLst/>
          </a:prstGeom>
          <a:noFill/>
          <a:ln>
            <a:noFill/>
          </a:ln>
        </p:spPr>
        <p:txBody>
          <a:bodyPr anchorCtr="0" anchor="t" bIns="45700" lIns="91425" spcFirstLastPara="1" rIns="91425" wrap="square" tIns="45700">
            <a:noAutofit/>
          </a:bodyPr>
          <a:lstStyle/>
          <a:p>
            <a:pPr indent="-330200" lvl="0" marL="457200" rtl="0" algn="l">
              <a:lnSpc>
                <a:spcPct val="150000"/>
              </a:lnSpc>
              <a:spcBef>
                <a:spcPts val="0"/>
              </a:spcBef>
              <a:spcAft>
                <a:spcPts val="0"/>
              </a:spcAft>
              <a:buClr>
                <a:srgbClr val="333333"/>
              </a:buClr>
              <a:buSzPts val="1600"/>
              <a:buChar char="●"/>
            </a:pPr>
            <a:r>
              <a:rPr lang="en-US" sz="1600">
                <a:solidFill>
                  <a:srgbClr val="333333"/>
                </a:solidFill>
              </a:rPr>
              <a:t>Human-Computer Interaction</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Future of Work</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Health Informatics</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Youth Experience, Learning, and Digital Practices</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Computational Linguistics, Machine Learning, and Information Retrieval</a:t>
            </a:r>
            <a:endParaRPr sz="1600">
              <a:solidFill>
                <a:srgbClr val="333333"/>
              </a:solidFill>
            </a:endParaRPr>
          </a:p>
          <a:p>
            <a:pPr indent="-330200" lvl="0" marL="457200" rtl="0" algn="l">
              <a:lnSpc>
                <a:spcPct val="150000"/>
              </a:lnSpc>
              <a:spcBef>
                <a:spcPts val="0"/>
              </a:spcBef>
              <a:spcAft>
                <a:spcPts val="0"/>
              </a:spcAft>
              <a:buClr>
                <a:srgbClr val="333333"/>
              </a:buClr>
              <a:buSzPts val="1600"/>
              <a:buChar char="●"/>
            </a:pPr>
            <a:r>
              <a:rPr lang="en-US" sz="1600">
                <a:solidFill>
                  <a:srgbClr val="333333"/>
                </a:solidFill>
              </a:rPr>
              <a:t>Computational Archival Science</a:t>
            </a:r>
            <a:endParaRPr sz="1600">
              <a:solidFill>
                <a:srgbClr val="333333"/>
              </a:solidFill>
            </a:endParaRPr>
          </a:p>
          <a:p>
            <a:pPr indent="0" lvl="0" marL="0" rtl="0" algn="l">
              <a:lnSpc>
                <a:spcPct val="115000"/>
              </a:lnSpc>
              <a:spcBef>
                <a:spcPts val="1200"/>
              </a:spcBef>
              <a:spcAft>
                <a:spcPts val="1200"/>
              </a:spcAft>
              <a:buClr>
                <a:schemeClr val="dk1"/>
              </a:buClr>
              <a:buSzPts val="1100"/>
              <a:buFont typeface="Arial"/>
              <a:buNone/>
            </a:pPr>
            <a:r>
              <a:t/>
            </a:r>
            <a:endParaRPr b="1" i="1" sz="1700">
              <a:solidFill>
                <a:schemeClr val="dk1"/>
              </a:solidFill>
            </a:endParaRPr>
          </a:p>
        </p:txBody>
      </p:sp>
      <p:sp>
        <p:nvSpPr>
          <p:cNvPr id="357" name="Google Shape;357;p65"/>
          <p:cNvSpPr txBox="1"/>
          <p:nvPr/>
        </p:nvSpPr>
        <p:spPr>
          <a:xfrm>
            <a:off x="204300" y="571700"/>
            <a:ext cx="7991700" cy="8982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en-US" sz="3200">
                <a:solidFill>
                  <a:srgbClr val="333333"/>
                </a:solidFill>
                <a:latin typeface="Georgia"/>
                <a:ea typeface="Georgia"/>
                <a:cs typeface="Georgia"/>
                <a:sym typeface="Georgia"/>
              </a:rPr>
              <a:t>Research Areas</a:t>
            </a:r>
            <a:endParaRPr b="1" i="1" sz="3900">
              <a:solidFill>
                <a:srgbClr val="333333"/>
              </a:solidFill>
              <a:latin typeface="Georgia"/>
              <a:ea typeface="Georgia"/>
              <a:cs typeface="Georgia"/>
              <a:sym typeface="Georgia"/>
            </a:endParaRPr>
          </a:p>
        </p:txBody>
      </p:sp>
      <p:cxnSp>
        <p:nvCxnSpPr>
          <p:cNvPr id="358" name="Google Shape;358;p65"/>
          <p:cNvCxnSpPr/>
          <p:nvPr/>
        </p:nvCxnSpPr>
        <p:spPr>
          <a:xfrm>
            <a:off x="0" y="1469604"/>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359" name="Google Shape;359;p65"/>
          <p:cNvSpPr txBox="1"/>
          <p:nvPr/>
        </p:nvSpPr>
        <p:spPr>
          <a:xfrm>
            <a:off x="354625" y="1677050"/>
            <a:ext cx="10911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800">
                <a:solidFill>
                  <a:srgbClr val="333333"/>
                </a:solidFill>
                <a:highlight>
                  <a:srgbClr val="FFFFFF"/>
                </a:highlight>
              </a:rPr>
              <a:t>At UMD research centers and labs, we enable discovery, creativity, problem-solving, and fun while tackling real-world challenges and developing impactful solutions</a:t>
            </a:r>
            <a:endParaRPr b="1" i="1" sz="1600">
              <a:solidFill>
                <a:srgbClr val="333333"/>
              </a:solidFill>
              <a:highlight>
                <a:srgbClr val="FFFFFF"/>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6"/>
          <p:cNvSpPr txBox="1"/>
          <p:nvPr/>
        </p:nvSpPr>
        <p:spPr>
          <a:xfrm>
            <a:off x="204300" y="571700"/>
            <a:ext cx="7991700" cy="8982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en-US" sz="3200">
                <a:solidFill>
                  <a:srgbClr val="333333"/>
                </a:solidFill>
                <a:latin typeface="Georgia"/>
                <a:ea typeface="Georgia"/>
                <a:cs typeface="Georgia"/>
                <a:sym typeface="Georgia"/>
              </a:rPr>
              <a:t>Research Centers &amp; Labs</a:t>
            </a:r>
            <a:endParaRPr b="1" i="1" sz="3900">
              <a:solidFill>
                <a:srgbClr val="333333"/>
              </a:solidFill>
              <a:latin typeface="Georgia"/>
              <a:ea typeface="Georgia"/>
              <a:cs typeface="Georgia"/>
              <a:sym typeface="Georgia"/>
            </a:endParaRPr>
          </a:p>
        </p:txBody>
      </p:sp>
      <p:cxnSp>
        <p:nvCxnSpPr>
          <p:cNvPr id="365" name="Google Shape;365;p66"/>
          <p:cNvCxnSpPr/>
          <p:nvPr/>
        </p:nvCxnSpPr>
        <p:spPr>
          <a:xfrm>
            <a:off x="0" y="1469604"/>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366" name="Google Shape;366;p66"/>
          <p:cNvSpPr/>
          <p:nvPr/>
        </p:nvSpPr>
        <p:spPr>
          <a:xfrm>
            <a:off x="204300" y="2355025"/>
            <a:ext cx="5772300" cy="1231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800">
                <a:solidFill>
                  <a:srgbClr val="333333"/>
                </a:solidFill>
                <a:latin typeface="Georgia"/>
                <a:ea typeface="Georgia"/>
                <a:cs typeface="Georgia"/>
                <a:sym typeface="Georgia"/>
              </a:rPr>
              <a:t>Advanced Information Collaboratory (AIC)</a:t>
            </a:r>
            <a:endParaRPr b="1" sz="1800">
              <a:solidFill>
                <a:srgbClr val="333333"/>
              </a:solidFill>
              <a:latin typeface="Georgia"/>
              <a:ea typeface="Georgia"/>
              <a:cs typeface="Georgia"/>
              <a:sym typeface="Georgia"/>
            </a:endParaRPr>
          </a:p>
          <a:p>
            <a:pPr indent="0" lvl="0" marL="0" rtl="0" algn="l">
              <a:lnSpc>
                <a:spcPct val="115000"/>
              </a:lnSpc>
              <a:spcBef>
                <a:spcPts val="0"/>
              </a:spcBef>
              <a:spcAft>
                <a:spcPts val="0"/>
              </a:spcAft>
              <a:buNone/>
            </a:pPr>
            <a:r>
              <a:rPr lang="en-US" sz="1450">
                <a:solidFill>
                  <a:srgbClr val="333333"/>
                </a:solidFill>
                <a:highlight>
                  <a:srgbClr val="FFFFFF"/>
                </a:highlight>
              </a:rPr>
              <a:t>An international community network of partners interested in exploring the opportunities and challenges of disruptive technologies for archives and records management</a:t>
            </a:r>
            <a:endParaRPr b="1" i="1" sz="1700">
              <a:solidFill>
                <a:schemeClr val="dk1"/>
              </a:solidFill>
              <a:latin typeface="Georgia"/>
              <a:ea typeface="Georgia"/>
              <a:cs typeface="Georgia"/>
              <a:sym typeface="Georgia"/>
            </a:endParaRPr>
          </a:p>
        </p:txBody>
      </p:sp>
      <p:sp>
        <p:nvSpPr>
          <p:cNvPr id="367" name="Google Shape;367;p66"/>
          <p:cNvSpPr txBox="1"/>
          <p:nvPr/>
        </p:nvSpPr>
        <p:spPr>
          <a:xfrm>
            <a:off x="337350" y="1633913"/>
            <a:ext cx="1151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800">
                <a:solidFill>
                  <a:srgbClr val="333333"/>
                </a:solidFill>
                <a:highlight>
                  <a:srgbClr val="FFFFFF"/>
                </a:highlight>
              </a:rPr>
              <a:t>All students are invited to participate in hands-on research and learning at our six centers and labs:</a:t>
            </a:r>
            <a:endParaRPr b="1" i="1" sz="1800">
              <a:solidFill>
                <a:srgbClr val="333333"/>
              </a:solidFill>
              <a:highlight>
                <a:srgbClr val="FFFFFF"/>
              </a:highlight>
            </a:endParaRPr>
          </a:p>
        </p:txBody>
      </p:sp>
      <p:sp>
        <p:nvSpPr>
          <p:cNvPr id="368" name="Google Shape;368;p66"/>
          <p:cNvSpPr/>
          <p:nvPr/>
        </p:nvSpPr>
        <p:spPr>
          <a:xfrm>
            <a:off x="204300" y="3684075"/>
            <a:ext cx="5772300" cy="1231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800">
                <a:solidFill>
                  <a:srgbClr val="333333"/>
                </a:solidFill>
                <a:latin typeface="Georgia"/>
                <a:ea typeface="Georgia"/>
                <a:cs typeface="Georgia"/>
                <a:sym typeface="Georgia"/>
              </a:rPr>
              <a:t>Center for Archival Futures (CAFe)</a:t>
            </a:r>
            <a:endParaRPr b="1" sz="1800">
              <a:solidFill>
                <a:srgbClr val="333333"/>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US">
                <a:solidFill>
                  <a:srgbClr val="333333"/>
                </a:solidFill>
                <a:highlight>
                  <a:srgbClr val="FFFFFF"/>
                </a:highlight>
              </a:rPr>
              <a:t>Develops and disseminates human-centered approaches to creating the systems, processes, and institutions which enable the use of and care for digital objects and data over time</a:t>
            </a:r>
            <a:endParaRPr b="1" sz="1600">
              <a:solidFill>
                <a:srgbClr val="333333"/>
              </a:solidFill>
              <a:latin typeface="Georgia"/>
              <a:ea typeface="Georgia"/>
              <a:cs typeface="Georgia"/>
              <a:sym typeface="Georgia"/>
            </a:endParaRPr>
          </a:p>
        </p:txBody>
      </p:sp>
      <p:sp>
        <p:nvSpPr>
          <p:cNvPr id="369" name="Google Shape;369;p66"/>
          <p:cNvSpPr/>
          <p:nvPr/>
        </p:nvSpPr>
        <p:spPr>
          <a:xfrm>
            <a:off x="204300" y="5108225"/>
            <a:ext cx="5772300" cy="1588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800">
                <a:solidFill>
                  <a:srgbClr val="333333"/>
                </a:solidFill>
                <a:latin typeface="Georgia"/>
                <a:ea typeface="Georgia"/>
                <a:cs typeface="Georgia"/>
                <a:sym typeface="Georgia"/>
              </a:rPr>
              <a:t>C</a:t>
            </a:r>
            <a:r>
              <a:rPr b="1" lang="en-US" sz="1800">
                <a:solidFill>
                  <a:srgbClr val="333333"/>
                </a:solidFill>
                <a:latin typeface="Georgia"/>
                <a:ea typeface="Georgia"/>
                <a:cs typeface="Georgia"/>
                <a:sym typeface="Georgia"/>
              </a:rPr>
              <a:t>omputational Linguistics and Information Processing Lab (CLIP)</a:t>
            </a:r>
            <a:endParaRPr b="1" sz="1800">
              <a:solidFill>
                <a:srgbClr val="333333"/>
              </a:solidFill>
              <a:latin typeface="Georgia"/>
              <a:ea typeface="Georgia"/>
              <a:cs typeface="Georgia"/>
              <a:sym typeface="Georgia"/>
            </a:endParaRPr>
          </a:p>
          <a:p>
            <a:pPr indent="0" lvl="0" marL="0" rtl="0" algn="l">
              <a:lnSpc>
                <a:spcPct val="115000"/>
              </a:lnSpc>
              <a:spcBef>
                <a:spcPts val="0"/>
              </a:spcBef>
              <a:spcAft>
                <a:spcPts val="0"/>
              </a:spcAft>
              <a:buNone/>
            </a:pPr>
            <a:r>
              <a:rPr lang="en-US">
                <a:solidFill>
                  <a:srgbClr val="333333"/>
                </a:solidFill>
                <a:highlight>
                  <a:srgbClr val="FFFFFF"/>
                </a:highlight>
              </a:rPr>
              <a:t>Develops and disseminates human-centered approaches to creating the systems, processes, and institutions which enable the use of and care for digital objects and data over time</a:t>
            </a:r>
            <a:endParaRPr b="1" sz="1600">
              <a:solidFill>
                <a:srgbClr val="333333"/>
              </a:solidFill>
              <a:latin typeface="Georgia"/>
              <a:ea typeface="Georgia"/>
              <a:cs typeface="Georgia"/>
              <a:sym typeface="Georgia"/>
            </a:endParaRPr>
          </a:p>
        </p:txBody>
      </p:sp>
      <p:sp>
        <p:nvSpPr>
          <p:cNvPr id="370" name="Google Shape;370;p66"/>
          <p:cNvSpPr/>
          <p:nvPr/>
        </p:nvSpPr>
        <p:spPr>
          <a:xfrm>
            <a:off x="6229500" y="2355025"/>
            <a:ext cx="5772300" cy="1231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800">
                <a:solidFill>
                  <a:srgbClr val="333333"/>
                </a:solidFill>
                <a:latin typeface="Georgia"/>
                <a:ea typeface="Georgia"/>
                <a:cs typeface="Georgia"/>
                <a:sym typeface="Georgia"/>
              </a:rPr>
              <a:t>Human-Computer Interaction Lab (HCIL)</a:t>
            </a:r>
            <a:endParaRPr b="1" sz="1800">
              <a:solidFill>
                <a:srgbClr val="333333"/>
              </a:solidFill>
              <a:latin typeface="Georgia"/>
              <a:ea typeface="Georgia"/>
              <a:cs typeface="Georgia"/>
              <a:sym typeface="Georgia"/>
            </a:endParaRPr>
          </a:p>
          <a:p>
            <a:pPr indent="0" lvl="0" marL="0" rtl="0" algn="l">
              <a:lnSpc>
                <a:spcPct val="115000"/>
              </a:lnSpc>
              <a:spcBef>
                <a:spcPts val="0"/>
              </a:spcBef>
              <a:spcAft>
                <a:spcPts val="0"/>
              </a:spcAft>
              <a:buNone/>
            </a:pPr>
            <a:r>
              <a:rPr lang="en-US" sz="1450">
                <a:solidFill>
                  <a:srgbClr val="333333"/>
                </a:solidFill>
                <a:highlight>
                  <a:srgbClr val="FFFFFF"/>
                </a:highlight>
              </a:rPr>
              <a:t>An international community network of partners interested in exploring the opportunities and challenges of disruptive technologies for archives and records management</a:t>
            </a:r>
            <a:endParaRPr b="1" i="1" sz="1700">
              <a:solidFill>
                <a:schemeClr val="dk1"/>
              </a:solidFill>
              <a:latin typeface="Georgia"/>
              <a:ea typeface="Georgia"/>
              <a:cs typeface="Georgia"/>
              <a:sym typeface="Georgia"/>
            </a:endParaRPr>
          </a:p>
        </p:txBody>
      </p:sp>
      <p:sp>
        <p:nvSpPr>
          <p:cNvPr id="371" name="Google Shape;371;p66"/>
          <p:cNvSpPr/>
          <p:nvPr/>
        </p:nvSpPr>
        <p:spPr>
          <a:xfrm>
            <a:off x="6229500" y="3684075"/>
            <a:ext cx="5772300" cy="1231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800">
                <a:solidFill>
                  <a:srgbClr val="333333"/>
                </a:solidFill>
                <a:latin typeface="Georgia"/>
                <a:ea typeface="Georgia"/>
                <a:cs typeface="Georgia"/>
                <a:sym typeface="Georgia"/>
              </a:rPr>
              <a:t>Social Data Science Center (SoDa)</a:t>
            </a:r>
            <a:endParaRPr b="1" sz="1800">
              <a:solidFill>
                <a:srgbClr val="333333"/>
              </a:solidFill>
              <a:latin typeface="Georgia"/>
              <a:ea typeface="Georgia"/>
              <a:cs typeface="Georgia"/>
              <a:sym typeface="Georgia"/>
            </a:endParaRPr>
          </a:p>
          <a:p>
            <a:pPr indent="0" lvl="0" marL="0" rtl="0" algn="l">
              <a:lnSpc>
                <a:spcPct val="115000"/>
              </a:lnSpc>
              <a:spcBef>
                <a:spcPts val="0"/>
              </a:spcBef>
              <a:spcAft>
                <a:spcPts val="0"/>
              </a:spcAft>
              <a:buNone/>
            </a:pPr>
            <a:r>
              <a:rPr lang="en-US" sz="1450">
                <a:solidFill>
                  <a:srgbClr val="333333"/>
                </a:solidFill>
                <a:highlight>
                  <a:srgbClr val="FFFFFF"/>
                </a:highlight>
              </a:rPr>
              <a:t>An international community network of partners interested in exploring the opportunities and challenges of disruptive technologies for archives and records management</a:t>
            </a:r>
            <a:endParaRPr b="1" i="1" sz="1700">
              <a:solidFill>
                <a:schemeClr val="dk1"/>
              </a:solidFill>
              <a:latin typeface="Georgia"/>
              <a:ea typeface="Georgia"/>
              <a:cs typeface="Georgia"/>
              <a:sym typeface="Georgia"/>
            </a:endParaRPr>
          </a:p>
        </p:txBody>
      </p:sp>
      <p:sp>
        <p:nvSpPr>
          <p:cNvPr id="372" name="Google Shape;372;p66"/>
          <p:cNvSpPr/>
          <p:nvPr/>
        </p:nvSpPr>
        <p:spPr>
          <a:xfrm>
            <a:off x="6229500" y="5108225"/>
            <a:ext cx="5772300" cy="1588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800">
                <a:solidFill>
                  <a:srgbClr val="333333"/>
                </a:solidFill>
                <a:latin typeface="Georgia"/>
                <a:ea typeface="Georgia"/>
                <a:cs typeface="Georgia"/>
                <a:sym typeface="Georgia"/>
              </a:rPr>
              <a:t>Trace Research and Development Center </a:t>
            </a:r>
            <a:r>
              <a:rPr b="1" lang="en-US" sz="1800">
                <a:solidFill>
                  <a:srgbClr val="333333"/>
                </a:solidFill>
                <a:latin typeface="Georgia"/>
                <a:ea typeface="Georgia"/>
                <a:cs typeface="Georgia"/>
                <a:sym typeface="Georgia"/>
              </a:rPr>
              <a:t>(Trace)</a:t>
            </a:r>
            <a:endParaRPr b="1" sz="1800">
              <a:solidFill>
                <a:srgbClr val="333333"/>
              </a:solidFill>
              <a:latin typeface="Georgia"/>
              <a:ea typeface="Georgia"/>
              <a:cs typeface="Georgia"/>
              <a:sym typeface="Georgia"/>
            </a:endParaRPr>
          </a:p>
          <a:p>
            <a:pPr indent="0" lvl="0" marL="0" rtl="0" algn="l">
              <a:lnSpc>
                <a:spcPct val="115000"/>
              </a:lnSpc>
              <a:spcBef>
                <a:spcPts val="0"/>
              </a:spcBef>
              <a:spcAft>
                <a:spcPts val="0"/>
              </a:spcAft>
              <a:buNone/>
            </a:pPr>
            <a:r>
              <a:rPr lang="en-US" sz="1450">
                <a:solidFill>
                  <a:srgbClr val="333333"/>
                </a:solidFill>
                <a:highlight>
                  <a:srgbClr val="FFFFFF"/>
                </a:highlight>
              </a:rPr>
              <a:t>An international community network of partners interested in exploring the opportunities and challenges of disruptive technologies for archives and records management</a:t>
            </a:r>
            <a:endParaRPr b="1" i="1" sz="1700">
              <a:solidFill>
                <a:schemeClr val="dk1"/>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7"/>
          <p:cNvSpPr/>
          <p:nvPr/>
        </p:nvSpPr>
        <p:spPr>
          <a:xfrm>
            <a:off x="0" y="0"/>
            <a:ext cx="16734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78" name="Google Shape;378;p67"/>
          <p:cNvSpPr txBox="1"/>
          <p:nvPr/>
        </p:nvSpPr>
        <p:spPr>
          <a:xfrm>
            <a:off x="1732796" y="606425"/>
            <a:ext cx="5835900" cy="1310700"/>
          </a:xfrm>
          <a:prstGeom prst="rect">
            <a:avLst/>
          </a:prstGeom>
          <a:noFill/>
          <a:ln>
            <a:noFill/>
          </a:ln>
        </p:spPr>
        <p:txBody>
          <a:bodyPr anchorCtr="0" anchor="ctr" bIns="45700" lIns="91425" spcFirstLastPara="1" rIns="91425" wrap="square" tIns="45700">
            <a:normAutofit/>
          </a:bodyPr>
          <a:lstStyle/>
          <a:p>
            <a:pPr indent="0" lvl="0" marL="0" marR="0" rtl="0" algn="just">
              <a:lnSpc>
                <a:spcPct val="100000"/>
              </a:lnSpc>
              <a:spcBef>
                <a:spcPts val="0"/>
              </a:spcBef>
              <a:spcAft>
                <a:spcPts val="0"/>
              </a:spcAft>
              <a:buClr>
                <a:srgbClr val="0C0C0C"/>
              </a:buClr>
              <a:buSzPts val="2800"/>
              <a:buFont typeface="Arial"/>
              <a:buNone/>
            </a:pPr>
            <a:r>
              <a:rPr b="1" lang="en-US" sz="4200">
                <a:solidFill>
                  <a:srgbClr val="0C0C0C"/>
                </a:solidFill>
                <a:latin typeface="Georgia"/>
                <a:ea typeface="Georgia"/>
                <a:cs typeface="Georgia"/>
                <a:sym typeface="Georgia"/>
              </a:rPr>
              <a:t>Trace R&amp;D Center</a:t>
            </a:r>
            <a:endParaRPr b="1" sz="2800">
              <a:latin typeface="Georgia"/>
              <a:ea typeface="Georgia"/>
              <a:cs typeface="Georgia"/>
              <a:sym typeface="Georgia"/>
            </a:endParaRPr>
          </a:p>
        </p:txBody>
      </p:sp>
      <p:sp>
        <p:nvSpPr>
          <p:cNvPr id="379" name="Google Shape;379;p67"/>
          <p:cNvSpPr/>
          <p:nvPr/>
        </p:nvSpPr>
        <p:spPr>
          <a:xfrm>
            <a:off x="1994875" y="2146225"/>
            <a:ext cx="9924300" cy="451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i="1" lang="en-US" sz="1800"/>
              <a:t>Since 1971, the Trace Center has helped millions of people interact with the world using common everyday devices, like telephones and computers. </a:t>
            </a:r>
            <a:endParaRPr b="1" i="1" sz="1800"/>
          </a:p>
          <a:p>
            <a:pPr indent="0" lvl="0" marL="0" rtl="0" algn="l">
              <a:lnSpc>
                <a:spcPct val="115000"/>
              </a:lnSpc>
              <a:spcBef>
                <a:spcPts val="1200"/>
              </a:spcBef>
              <a:spcAft>
                <a:spcPts val="0"/>
              </a:spcAft>
              <a:buNone/>
            </a:pPr>
            <a:r>
              <a:rPr lang="en-US" sz="1600"/>
              <a:t>The Trace Center is developing new technologies and conducting research that has the potential to ensure continuous improvement in accessibility, both for end users and for organizations who manage accessibility.</a:t>
            </a:r>
            <a:endParaRPr sz="1600"/>
          </a:p>
          <a:p>
            <a:pPr indent="0" lvl="0" marL="0" rtl="0" algn="l">
              <a:lnSpc>
                <a:spcPct val="115000"/>
              </a:lnSpc>
              <a:spcBef>
                <a:spcPts val="1200"/>
              </a:spcBef>
              <a:spcAft>
                <a:spcPts val="0"/>
              </a:spcAft>
              <a:buNone/>
            </a:pPr>
            <a:r>
              <a:rPr lang="en-US" sz="1600"/>
              <a:t>Some of these ongoing projects include:</a:t>
            </a:r>
            <a:endParaRPr sz="1600"/>
          </a:p>
          <a:p>
            <a:pPr indent="-330200" lvl="0" marL="457200" rtl="0" algn="l">
              <a:lnSpc>
                <a:spcPct val="115000"/>
              </a:lnSpc>
              <a:spcBef>
                <a:spcPts val="1200"/>
              </a:spcBef>
              <a:spcAft>
                <a:spcPts val="0"/>
              </a:spcAft>
              <a:buSzPts val="1600"/>
              <a:buChar char="●"/>
            </a:pPr>
            <a:r>
              <a:rPr b="1" lang="en-US" sz="1700"/>
              <a:t>iAccessible</a:t>
            </a:r>
            <a:r>
              <a:rPr lang="en-US" sz="1600"/>
              <a:t> - an automated software tool for digital accessibility compliance testing</a:t>
            </a:r>
            <a:endParaRPr sz="1600"/>
          </a:p>
          <a:p>
            <a:pPr indent="-330200" lvl="0" marL="457200" rtl="0" algn="l">
              <a:lnSpc>
                <a:spcPct val="115000"/>
              </a:lnSpc>
              <a:spcBef>
                <a:spcPts val="0"/>
              </a:spcBef>
              <a:spcAft>
                <a:spcPts val="0"/>
              </a:spcAft>
              <a:buSzPts val="1600"/>
              <a:buChar char="●"/>
            </a:pPr>
            <a:r>
              <a:rPr b="1" lang="en-US" sz="1700"/>
              <a:t>Morphic</a:t>
            </a:r>
            <a:r>
              <a:rPr lang="en-US" sz="1600"/>
              <a:t> - automatically adjust a computer's settings and special features to the user’s unique specifications, such as font sizes, color contrast, zooming, and screen reading</a:t>
            </a:r>
            <a:endParaRPr sz="1600"/>
          </a:p>
          <a:p>
            <a:pPr indent="-330200" lvl="0" marL="457200" rtl="0" algn="l">
              <a:lnSpc>
                <a:spcPct val="115000"/>
              </a:lnSpc>
              <a:spcBef>
                <a:spcPts val="0"/>
              </a:spcBef>
              <a:spcAft>
                <a:spcPts val="0"/>
              </a:spcAft>
              <a:buSzPts val="1600"/>
              <a:buChar char="●"/>
            </a:pPr>
            <a:r>
              <a:rPr b="1" lang="en-US" sz="1700"/>
              <a:t>Inclusive Design for People with Dementia</a:t>
            </a:r>
            <a:r>
              <a:rPr lang="en-US" sz="1600"/>
              <a:t> - a project funded by the NSF to improve technology for people with cognitive impairments</a:t>
            </a:r>
            <a:endParaRPr sz="1600"/>
          </a:p>
          <a:p>
            <a:pPr indent="-330200" lvl="0" marL="457200" rtl="0" algn="l">
              <a:lnSpc>
                <a:spcPct val="115000"/>
              </a:lnSpc>
              <a:spcBef>
                <a:spcPts val="0"/>
              </a:spcBef>
              <a:spcAft>
                <a:spcPts val="0"/>
              </a:spcAft>
              <a:buSzPts val="1600"/>
              <a:buChar char="●"/>
            </a:pPr>
            <a:r>
              <a:rPr b="1" lang="en-US" sz="1700"/>
              <a:t>Personalized Self-Tracking Tech for Older Adults</a:t>
            </a:r>
            <a:r>
              <a:rPr b="1" lang="en-US" sz="1600"/>
              <a:t> </a:t>
            </a:r>
            <a:r>
              <a:rPr lang="en-US" sz="1600"/>
              <a:t>- NSF-funded project to develop teachable interfaces for wearable technology to enhance the motivation of older adults to engage in physical activities with their own health data</a:t>
            </a:r>
            <a:endParaRPr sz="1600"/>
          </a:p>
          <a:p>
            <a:pPr indent="0" lvl="0" marL="0" rtl="0" algn="l">
              <a:lnSpc>
                <a:spcPct val="115000"/>
              </a:lnSpc>
              <a:spcBef>
                <a:spcPts val="1200"/>
              </a:spcBef>
              <a:spcAft>
                <a:spcPts val="0"/>
              </a:spcAft>
              <a:buClr>
                <a:schemeClr val="dk1"/>
              </a:buClr>
              <a:buSzPts val="1100"/>
              <a:buFont typeface="Arial"/>
              <a:buNone/>
            </a:pPr>
            <a:r>
              <a:t/>
            </a:r>
            <a:endParaRPr i="1" sz="1800"/>
          </a:p>
          <a:p>
            <a:pPr indent="0" lvl="0" marL="0" rtl="0" algn="l">
              <a:lnSpc>
                <a:spcPct val="115000"/>
              </a:lnSpc>
              <a:spcBef>
                <a:spcPts val="1200"/>
              </a:spcBef>
              <a:spcAft>
                <a:spcPts val="1200"/>
              </a:spcAft>
              <a:buNone/>
            </a:pPr>
            <a:r>
              <a:t/>
            </a:r>
            <a:endParaRPr i="1" sz="1900"/>
          </a:p>
        </p:txBody>
      </p:sp>
      <p:cxnSp>
        <p:nvCxnSpPr>
          <p:cNvPr id="380" name="Google Shape;380;p67"/>
          <p:cNvCxnSpPr/>
          <p:nvPr/>
        </p:nvCxnSpPr>
        <p:spPr>
          <a:xfrm flipH="1" rot="10800000">
            <a:off x="1673375" y="1902729"/>
            <a:ext cx="4873800" cy="14400"/>
          </a:xfrm>
          <a:prstGeom prst="straightConnector1">
            <a:avLst/>
          </a:prstGeom>
          <a:noFill/>
          <a:ln cap="flat" cmpd="sng" w="38100">
            <a:solidFill>
              <a:srgbClr val="FFC000"/>
            </a:solidFill>
            <a:prstDash val="solid"/>
            <a:miter lim="800000"/>
            <a:headEnd len="sm" w="sm" type="none"/>
            <a:tailEnd len="sm" w="sm" type="none"/>
          </a:ln>
        </p:spPr>
      </p:cxnSp>
      <p:pic>
        <p:nvPicPr>
          <p:cNvPr descr="A group of people posing for a photo&#10;&#10;Description automatically generated" id="381" name="Google Shape;381;p67"/>
          <p:cNvPicPr preferRelativeResize="0"/>
          <p:nvPr>
            <p:ph idx="2" type="pic"/>
          </p:nvPr>
        </p:nvPicPr>
        <p:blipFill rotWithShape="1">
          <a:blip r:embed="rId3">
            <a:alphaModFix/>
          </a:blip>
          <a:srcRect b="0" l="36652" r="40672" t="0"/>
          <a:stretch/>
        </p:blipFill>
        <p:spPr>
          <a:xfrm>
            <a:off x="4" y="690225"/>
            <a:ext cx="1317401" cy="5810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68"/>
          <p:cNvSpPr/>
          <p:nvPr/>
        </p:nvSpPr>
        <p:spPr>
          <a:xfrm>
            <a:off x="0" y="0"/>
            <a:ext cx="16734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87" name="Google Shape;387;p68"/>
          <p:cNvSpPr txBox="1"/>
          <p:nvPr/>
        </p:nvSpPr>
        <p:spPr>
          <a:xfrm>
            <a:off x="1732796" y="606425"/>
            <a:ext cx="5835900" cy="1310700"/>
          </a:xfrm>
          <a:prstGeom prst="rect">
            <a:avLst/>
          </a:prstGeom>
          <a:noFill/>
          <a:ln>
            <a:noFill/>
          </a:ln>
        </p:spPr>
        <p:txBody>
          <a:bodyPr anchorCtr="0" anchor="ctr" bIns="45700" lIns="91425" spcFirstLastPara="1" rIns="91425" wrap="square" tIns="45700">
            <a:normAutofit fontScale="85000"/>
          </a:bodyPr>
          <a:lstStyle/>
          <a:p>
            <a:pPr indent="0" lvl="0" marL="0" marR="0" rtl="0" algn="just">
              <a:lnSpc>
                <a:spcPct val="100000"/>
              </a:lnSpc>
              <a:spcBef>
                <a:spcPts val="0"/>
              </a:spcBef>
              <a:spcAft>
                <a:spcPts val="0"/>
              </a:spcAft>
              <a:buClr>
                <a:srgbClr val="0C0C0C"/>
              </a:buClr>
              <a:buSzPct val="66666"/>
              <a:buFont typeface="Arial"/>
              <a:buNone/>
            </a:pPr>
            <a:r>
              <a:rPr b="1" lang="en-US" sz="4200">
                <a:solidFill>
                  <a:srgbClr val="0C0C0C"/>
                </a:solidFill>
                <a:latin typeface="Georgia"/>
                <a:ea typeface="Georgia"/>
                <a:cs typeface="Georgia"/>
                <a:sym typeface="Georgia"/>
              </a:rPr>
              <a:t>Human-Computer Interaction Lab (HCIL)</a:t>
            </a:r>
            <a:endParaRPr b="1" sz="2800">
              <a:latin typeface="Georgia"/>
              <a:ea typeface="Georgia"/>
              <a:cs typeface="Georgia"/>
              <a:sym typeface="Georgia"/>
            </a:endParaRPr>
          </a:p>
        </p:txBody>
      </p:sp>
      <p:sp>
        <p:nvSpPr>
          <p:cNvPr id="388" name="Google Shape;388;p68"/>
          <p:cNvSpPr/>
          <p:nvPr/>
        </p:nvSpPr>
        <p:spPr>
          <a:xfrm>
            <a:off x="1994875" y="2146225"/>
            <a:ext cx="9924300" cy="451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i="1" lang="en-US" sz="1800"/>
              <a:t>One of the first HCI labs in the U.S., </a:t>
            </a:r>
            <a:r>
              <a:rPr b="1" i="1" lang="en-US" sz="1800">
                <a:solidFill>
                  <a:srgbClr val="282828"/>
                </a:solidFill>
                <a:highlight>
                  <a:schemeClr val="lt1"/>
                </a:highlight>
              </a:rPr>
              <a:t>the HCIL has a long, rich history of transforming the experience people have with new technologies</a:t>
            </a:r>
            <a:endParaRPr b="1" i="1" sz="1800">
              <a:solidFill>
                <a:srgbClr val="282828"/>
              </a:solidFill>
              <a:highlight>
                <a:schemeClr val="lt1"/>
              </a:highlight>
            </a:endParaRPr>
          </a:p>
          <a:p>
            <a:pPr indent="0" lvl="0" marL="0" rtl="0" algn="l">
              <a:lnSpc>
                <a:spcPct val="115000"/>
              </a:lnSpc>
              <a:spcBef>
                <a:spcPts val="1200"/>
              </a:spcBef>
              <a:spcAft>
                <a:spcPts val="0"/>
              </a:spcAft>
              <a:buNone/>
            </a:pPr>
            <a:r>
              <a:rPr lang="en-US" sz="1600">
                <a:solidFill>
                  <a:srgbClr val="282828"/>
                </a:solidFill>
                <a:highlight>
                  <a:schemeClr val="lt1"/>
                </a:highlight>
              </a:rPr>
              <a:t>We believe it is critical to understand how the needs and dreams of people can be reflected in our future technologies. To this end, the HCIL develops advanced user interfaces and design methodology. </a:t>
            </a:r>
            <a:endParaRPr sz="1600">
              <a:solidFill>
                <a:srgbClr val="282828"/>
              </a:solidFill>
              <a:highlight>
                <a:schemeClr val="lt1"/>
              </a:highlight>
            </a:endParaRPr>
          </a:p>
          <a:p>
            <a:pPr indent="0" lvl="0" marL="0" rtl="0" algn="l">
              <a:lnSpc>
                <a:spcPct val="115000"/>
              </a:lnSpc>
              <a:spcBef>
                <a:spcPts val="1200"/>
              </a:spcBef>
              <a:spcAft>
                <a:spcPts val="0"/>
              </a:spcAft>
              <a:buNone/>
            </a:pPr>
            <a:r>
              <a:t/>
            </a:r>
            <a:endParaRPr sz="1600">
              <a:solidFill>
                <a:srgbClr val="282828"/>
              </a:solidFill>
              <a:highlight>
                <a:schemeClr val="lt1"/>
              </a:highlight>
            </a:endParaRPr>
          </a:p>
          <a:p>
            <a:pPr indent="-330200" lvl="0" marL="457200" rtl="0" algn="l">
              <a:lnSpc>
                <a:spcPct val="115000"/>
              </a:lnSpc>
              <a:spcBef>
                <a:spcPts val="1200"/>
              </a:spcBef>
              <a:spcAft>
                <a:spcPts val="0"/>
              </a:spcAft>
              <a:buClr>
                <a:srgbClr val="282828"/>
              </a:buClr>
              <a:buSzPts val="1600"/>
              <a:buChar char="●"/>
            </a:pPr>
            <a:r>
              <a:rPr b="1" lang="en-US" sz="1600">
                <a:solidFill>
                  <a:srgbClr val="282828"/>
                </a:solidFill>
                <a:highlight>
                  <a:schemeClr val="lt1"/>
                </a:highlight>
              </a:rPr>
              <a:t>HCIL Symposium </a:t>
            </a:r>
            <a:r>
              <a:rPr lang="en-US" sz="1600">
                <a:solidFill>
                  <a:srgbClr val="282828"/>
                </a:solidFill>
                <a:highlight>
                  <a:schemeClr val="lt1"/>
                </a:highlight>
              </a:rPr>
              <a:t>- an annual conference that gathers researchers interested in accessibility, AI, computing, co-design, information behavior, </a:t>
            </a:r>
            <a:r>
              <a:rPr lang="en-US" sz="1600">
                <a:solidFill>
                  <a:srgbClr val="282828"/>
                </a:solidFill>
                <a:highlight>
                  <a:schemeClr val="lt1"/>
                </a:highlight>
              </a:rPr>
              <a:t>privacy and security,</a:t>
            </a:r>
            <a:r>
              <a:rPr lang="en-US" sz="1600">
                <a:solidFill>
                  <a:srgbClr val="282828"/>
                </a:solidFill>
                <a:highlight>
                  <a:schemeClr val="lt1"/>
                </a:highlight>
              </a:rPr>
              <a:t> and more to discuss and share ideas and innovations</a:t>
            </a:r>
            <a:endParaRPr sz="1600">
              <a:solidFill>
                <a:srgbClr val="282828"/>
              </a:solidFill>
              <a:highlight>
                <a:schemeClr val="lt1"/>
              </a:highlight>
            </a:endParaRPr>
          </a:p>
          <a:p>
            <a:pPr indent="0" lvl="0" marL="0" rtl="0" algn="l">
              <a:lnSpc>
                <a:spcPct val="115000"/>
              </a:lnSpc>
              <a:spcBef>
                <a:spcPts val="1200"/>
              </a:spcBef>
              <a:spcAft>
                <a:spcPts val="0"/>
              </a:spcAft>
              <a:buNone/>
            </a:pPr>
            <a:r>
              <a:t/>
            </a:r>
            <a:endParaRPr i="1" sz="1800"/>
          </a:p>
          <a:p>
            <a:pPr indent="0" lvl="0" marL="0" rtl="0" algn="l">
              <a:lnSpc>
                <a:spcPct val="115000"/>
              </a:lnSpc>
              <a:spcBef>
                <a:spcPts val="1200"/>
              </a:spcBef>
              <a:spcAft>
                <a:spcPts val="1200"/>
              </a:spcAft>
              <a:buNone/>
            </a:pPr>
            <a:r>
              <a:t/>
            </a:r>
            <a:endParaRPr i="1" sz="1900"/>
          </a:p>
        </p:txBody>
      </p:sp>
      <p:cxnSp>
        <p:nvCxnSpPr>
          <p:cNvPr id="389" name="Google Shape;389;p68"/>
          <p:cNvCxnSpPr/>
          <p:nvPr/>
        </p:nvCxnSpPr>
        <p:spPr>
          <a:xfrm flipH="1" rot="10800000">
            <a:off x="1673375" y="1902729"/>
            <a:ext cx="4873800" cy="14400"/>
          </a:xfrm>
          <a:prstGeom prst="straightConnector1">
            <a:avLst/>
          </a:prstGeom>
          <a:noFill/>
          <a:ln cap="flat" cmpd="sng" w="38100">
            <a:solidFill>
              <a:srgbClr val="FFC000"/>
            </a:solidFill>
            <a:prstDash val="solid"/>
            <a:miter lim="800000"/>
            <a:headEnd len="sm" w="sm" type="none"/>
            <a:tailEnd len="sm" w="sm" type="none"/>
          </a:ln>
        </p:spPr>
      </p:cxnSp>
      <p:sp>
        <p:nvSpPr>
          <p:cNvPr id="390" name="Google Shape;390;p68"/>
          <p:cNvSpPr/>
          <p:nvPr/>
        </p:nvSpPr>
        <p:spPr>
          <a:xfrm>
            <a:off x="-28600" y="690225"/>
            <a:ext cx="1374600" cy="59697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1" name="Google Shape;391;p68"/>
          <p:cNvPicPr preferRelativeResize="0"/>
          <p:nvPr>
            <p:ph idx="2" type="pic"/>
          </p:nvPr>
        </p:nvPicPr>
        <p:blipFill rotWithShape="1">
          <a:blip r:embed="rId3">
            <a:alphaModFix amt="51000"/>
          </a:blip>
          <a:srcRect b="0" l="41128" r="41128" t="0"/>
          <a:stretch/>
        </p:blipFill>
        <p:spPr>
          <a:xfrm>
            <a:off x="-57200" y="690225"/>
            <a:ext cx="1374602" cy="5810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42"/>
          <p:cNvSpPr/>
          <p:nvPr/>
        </p:nvSpPr>
        <p:spPr>
          <a:xfrm>
            <a:off x="9658350" y="0"/>
            <a:ext cx="25338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4" name="Google Shape;94;p42"/>
          <p:cNvSpPr txBox="1"/>
          <p:nvPr/>
        </p:nvSpPr>
        <p:spPr>
          <a:xfrm>
            <a:off x="1174760" y="1842529"/>
            <a:ext cx="4253400" cy="1310700"/>
          </a:xfrm>
          <a:prstGeom prst="rect">
            <a:avLst/>
          </a:prstGeom>
          <a:noFill/>
          <a:ln>
            <a:noFill/>
          </a:ln>
        </p:spPr>
        <p:txBody>
          <a:bodyPr anchorCtr="0" anchor="ctr" bIns="45700" lIns="91425" spcFirstLastPara="1" rIns="91425" wrap="square" tIns="45700">
            <a:normAutofit/>
          </a:bodyPr>
          <a:lstStyle/>
          <a:p>
            <a:pPr indent="0" lvl="0" marL="0" marR="0" rtl="0" algn="just">
              <a:lnSpc>
                <a:spcPct val="100000"/>
              </a:lnSpc>
              <a:spcBef>
                <a:spcPts val="0"/>
              </a:spcBef>
              <a:spcAft>
                <a:spcPts val="0"/>
              </a:spcAft>
              <a:buClr>
                <a:srgbClr val="0C0C0C"/>
              </a:buClr>
              <a:buSzPts val="2800"/>
              <a:buFont typeface="Arial"/>
              <a:buNone/>
            </a:pPr>
            <a:r>
              <a:rPr b="1" lang="en-US" sz="4200">
                <a:solidFill>
                  <a:srgbClr val="0C0C0C"/>
                </a:solidFill>
                <a:latin typeface="Georgia"/>
                <a:ea typeface="Georgia"/>
                <a:cs typeface="Georgia"/>
                <a:sym typeface="Georgia"/>
              </a:rPr>
              <a:t>Our </a:t>
            </a:r>
            <a:r>
              <a:rPr b="1" lang="en-US" sz="4200">
                <a:solidFill>
                  <a:srgbClr val="0C0C0C"/>
                </a:solidFill>
                <a:latin typeface="Georgia"/>
                <a:ea typeface="Georgia"/>
                <a:cs typeface="Georgia"/>
                <a:sym typeface="Georgia"/>
              </a:rPr>
              <a:t>Vision</a:t>
            </a:r>
            <a:endParaRPr b="1" sz="2800">
              <a:latin typeface="Georgia"/>
              <a:ea typeface="Georgia"/>
              <a:cs typeface="Georgia"/>
              <a:sym typeface="Georgia"/>
            </a:endParaRPr>
          </a:p>
        </p:txBody>
      </p:sp>
      <p:sp>
        <p:nvSpPr>
          <p:cNvPr id="95" name="Google Shape;95;p42"/>
          <p:cNvSpPr/>
          <p:nvPr/>
        </p:nvSpPr>
        <p:spPr>
          <a:xfrm>
            <a:off x="1174750" y="3429875"/>
            <a:ext cx="6180600" cy="1896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1200"/>
              </a:spcAft>
              <a:buNone/>
            </a:pPr>
            <a:r>
              <a:rPr i="1" lang="en-US" sz="1550">
                <a:solidFill>
                  <a:srgbClr val="333333"/>
                </a:solidFill>
                <a:highlight>
                  <a:srgbClr val="FFFFFF"/>
                </a:highlight>
              </a:rPr>
              <a:t>We envision a world where information and technology break down barriers and create exciting new possibilities so that individuals, communities, and organizations can explore their full potential and enjoy an enriched quality of life—a world where information and technology can be fully leveraged to solve real-world problems and foster a culture of trust and respect.</a:t>
            </a:r>
            <a:endParaRPr i="1" sz="1900"/>
          </a:p>
        </p:txBody>
      </p:sp>
      <p:cxnSp>
        <p:nvCxnSpPr>
          <p:cNvPr id="96" name="Google Shape;96;p42"/>
          <p:cNvCxnSpPr/>
          <p:nvPr/>
        </p:nvCxnSpPr>
        <p:spPr>
          <a:xfrm>
            <a:off x="0" y="3153229"/>
            <a:ext cx="4457700" cy="0"/>
          </a:xfrm>
          <a:prstGeom prst="straightConnector1">
            <a:avLst/>
          </a:prstGeom>
          <a:noFill/>
          <a:ln cap="flat" cmpd="sng" w="38100">
            <a:solidFill>
              <a:srgbClr val="FFC000"/>
            </a:solidFill>
            <a:prstDash val="solid"/>
            <a:miter lim="800000"/>
            <a:headEnd len="sm" w="sm" type="none"/>
            <a:tailEnd len="sm" w="sm" type="none"/>
          </a:ln>
        </p:spPr>
      </p:cxnSp>
      <p:pic>
        <p:nvPicPr>
          <p:cNvPr id="97" name="Google Shape;97;p42"/>
          <p:cNvPicPr preferRelativeResize="0"/>
          <p:nvPr>
            <p:ph idx="2" type="pic"/>
          </p:nvPr>
        </p:nvPicPr>
        <p:blipFill rotWithShape="1">
          <a:blip r:embed="rId3">
            <a:alphaModFix/>
          </a:blip>
          <a:srcRect b="0" l="23385" r="32146" t="0"/>
          <a:stretch/>
        </p:blipFill>
        <p:spPr>
          <a:xfrm>
            <a:off x="7711690" y="590904"/>
            <a:ext cx="3876541" cy="581041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9"/>
          <p:cNvSpPr/>
          <p:nvPr/>
        </p:nvSpPr>
        <p:spPr>
          <a:xfrm>
            <a:off x="0" y="0"/>
            <a:ext cx="16734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97" name="Google Shape;397;p69"/>
          <p:cNvSpPr txBox="1"/>
          <p:nvPr/>
        </p:nvSpPr>
        <p:spPr>
          <a:xfrm>
            <a:off x="1732796" y="606425"/>
            <a:ext cx="5835900" cy="1310700"/>
          </a:xfrm>
          <a:prstGeom prst="rect">
            <a:avLst/>
          </a:prstGeom>
          <a:noFill/>
          <a:ln>
            <a:noFill/>
          </a:ln>
        </p:spPr>
        <p:txBody>
          <a:bodyPr anchorCtr="0" anchor="ctr" bIns="45700" lIns="91425" spcFirstLastPara="1" rIns="91425" wrap="square" tIns="45700">
            <a:normAutofit/>
          </a:bodyPr>
          <a:lstStyle/>
          <a:p>
            <a:pPr indent="0" lvl="0" marL="0" marR="0" rtl="0" algn="just">
              <a:lnSpc>
                <a:spcPct val="100000"/>
              </a:lnSpc>
              <a:spcBef>
                <a:spcPts val="0"/>
              </a:spcBef>
              <a:spcAft>
                <a:spcPts val="0"/>
              </a:spcAft>
              <a:buClr>
                <a:srgbClr val="0C0C0C"/>
              </a:buClr>
              <a:buSzPts val="2800"/>
              <a:buFont typeface="Arial"/>
              <a:buNone/>
            </a:pPr>
            <a:r>
              <a:rPr b="1" lang="en-US" sz="4200">
                <a:solidFill>
                  <a:srgbClr val="0C0C0C"/>
                </a:solidFill>
                <a:latin typeface="Georgia"/>
                <a:ea typeface="Georgia"/>
                <a:cs typeface="Georgia"/>
                <a:sym typeface="Georgia"/>
              </a:rPr>
              <a:t>iConsultancy</a:t>
            </a:r>
            <a:endParaRPr b="1" sz="2800">
              <a:latin typeface="Georgia"/>
              <a:ea typeface="Georgia"/>
              <a:cs typeface="Georgia"/>
              <a:sym typeface="Georgia"/>
            </a:endParaRPr>
          </a:p>
        </p:txBody>
      </p:sp>
      <p:sp>
        <p:nvSpPr>
          <p:cNvPr id="398" name="Google Shape;398;p69"/>
          <p:cNvSpPr/>
          <p:nvPr/>
        </p:nvSpPr>
        <p:spPr>
          <a:xfrm>
            <a:off x="1994875" y="2146225"/>
            <a:ext cx="9924300" cy="451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i="1" lang="en-US" sz="1800"/>
              <a:t>Through the iConsultancy Program, students partner with public and private sector organizations and businesses to solve their information challenges</a:t>
            </a:r>
            <a:endParaRPr b="1" i="1" sz="1800"/>
          </a:p>
          <a:p>
            <a:pPr indent="0" lvl="0" marL="0" rtl="0" algn="l">
              <a:lnSpc>
                <a:spcPct val="115000"/>
              </a:lnSpc>
              <a:spcBef>
                <a:spcPts val="1200"/>
              </a:spcBef>
              <a:spcAft>
                <a:spcPts val="0"/>
              </a:spcAft>
              <a:buNone/>
            </a:pPr>
            <a:r>
              <a:rPr lang="en-US" sz="1600"/>
              <a:t>Nearly </a:t>
            </a:r>
            <a:r>
              <a:rPr b="1" lang="en-US" sz="1700"/>
              <a:t>400 iSchool</a:t>
            </a:r>
            <a:r>
              <a:rPr lang="en-US" sz="1600"/>
              <a:t> students, both graduate and undergraduate, completed 90 projects over the 2020-2021 academic year, utilizing skills in UX/UI, data visualization, information management, and database and technology development</a:t>
            </a:r>
            <a:endParaRPr sz="1600"/>
          </a:p>
          <a:p>
            <a:pPr indent="0" lvl="0" marL="0" rtl="0" algn="l">
              <a:lnSpc>
                <a:spcPct val="115000"/>
              </a:lnSpc>
              <a:spcBef>
                <a:spcPts val="1200"/>
              </a:spcBef>
              <a:spcAft>
                <a:spcPts val="0"/>
              </a:spcAft>
              <a:buNone/>
            </a:pPr>
            <a:r>
              <a:rPr lang="en-US" sz="1600"/>
              <a:t>Example projects </a:t>
            </a:r>
            <a:r>
              <a:rPr lang="en-US" sz="1600"/>
              <a:t>include</a:t>
            </a:r>
            <a:r>
              <a:rPr lang="en-US" sz="1600"/>
              <a:t>:</a:t>
            </a:r>
            <a:endParaRPr sz="1600">
              <a:solidFill>
                <a:srgbClr val="282828"/>
              </a:solidFill>
              <a:highlight>
                <a:schemeClr val="lt1"/>
              </a:highlight>
            </a:endParaRPr>
          </a:p>
          <a:p>
            <a:pPr indent="-330200" lvl="0" marL="457200" rtl="0" algn="l">
              <a:lnSpc>
                <a:spcPct val="115000"/>
              </a:lnSpc>
              <a:spcBef>
                <a:spcPts val="1200"/>
              </a:spcBef>
              <a:spcAft>
                <a:spcPts val="0"/>
              </a:spcAft>
              <a:buClr>
                <a:srgbClr val="282828"/>
              </a:buClr>
              <a:buSzPts val="1600"/>
              <a:buChar char="●"/>
            </a:pPr>
            <a:r>
              <a:rPr b="1" lang="en-US" sz="1600">
                <a:solidFill>
                  <a:srgbClr val="282828"/>
                </a:solidFill>
                <a:highlight>
                  <a:schemeClr val="lt1"/>
                </a:highlight>
              </a:rPr>
              <a:t>United Way of Lower Eastern Shore - </a:t>
            </a:r>
            <a:r>
              <a:rPr lang="en-US" sz="1600">
                <a:solidFill>
                  <a:srgbClr val="282828"/>
                </a:solidFill>
                <a:highlight>
                  <a:schemeClr val="lt1"/>
                </a:highlight>
              </a:rPr>
              <a:t>designing a web-based platform to improve overall health and social literacy among the four Lower Eastern Shore counties of Maryland</a:t>
            </a:r>
            <a:endParaRPr sz="1600">
              <a:solidFill>
                <a:srgbClr val="282828"/>
              </a:solidFill>
              <a:highlight>
                <a:schemeClr val="lt1"/>
              </a:highlight>
            </a:endParaRPr>
          </a:p>
          <a:p>
            <a:pPr indent="-330200" lvl="0" marL="457200" rtl="0" algn="l">
              <a:lnSpc>
                <a:spcPct val="115000"/>
              </a:lnSpc>
              <a:spcBef>
                <a:spcPts val="0"/>
              </a:spcBef>
              <a:spcAft>
                <a:spcPts val="0"/>
              </a:spcAft>
              <a:buClr>
                <a:srgbClr val="282828"/>
              </a:buClr>
              <a:buSzPts val="1600"/>
              <a:buChar char="●"/>
            </a:pPr>
            <a:r>
              <a:rPr b="1" lang="en-US" sz="1600">
                <a:solidFill>
                  <a:srgbClr val="282828"/>
                </a:solidFill>
                <a:highlight>
                  <a:schemeClr val="lt1"/>
                </a:highlight>
              </a:rPr>
              <a:t>Library of Congress - </a:t>
            </a:r>
            <a:r>
              <a:rPr lang="en-US" sz="1600">
                <a:solidFill>
                  <a:srgbClr val="282828"/>
                </a:solidFill>
                <a:highlight>
                  <a:schemeClr val="lt1"/>
                </a:highlight>
              </a:rPr>
              <a:t>revitalizing LOC’s Chronicling America historic newspaper collection to reach new audiences</a:t>
            </a:r>
            <a:endParaRPr sz="1600">
              <a:solidFill>
                <a:srgbClr val="282828"/>
              </a:solidFill>
              <a:highlight>
                <a:schemeClr val="lt1"/>
              </a:highlight>
            </a:endParaRPr>
          </a:p>
          <a:p>
            <a:pPr indent="-330200" lvl="0" marL="457200" rtl="0" algn="l">
              <a:lnSpc>
                <a:spcPct val="115000"/>
              </a:lnSpc>
              <a:spcBef>
                <a:spcPts val="0"/>
              </a:spcBef>
              <a:spcAft>
                <a:spcPts val="0"/>
              </a:spcAft>
              <a:buClr>
                <a:srgbClr val="282828"/>
              </a:buClr>
              <a:buSzPts val="1600"/>
              <a:buChar char="●"/>
            </a:pPr>
            <a:r>
              <a:rPr b="1" lang="en-US" sz="1600">
                <a:solidFill>
                  <a:srgbClr val="282828"/>
                </a:solidFill>
                <a:highlight>
                  <a:schemeClr val="lt1"/>
                </a:highlight>
              </a:rPr>
              <a:t>Cool School - </a:t>
            </a:r>
            <a:r>
              <a:rPr lang="en-US" sz="1600">
                <a:solidFill>
                  <a:srgbClr val="282828"/>
                </a:solidFill>
                <a:highlight>
                  <a:schemeClr val="lt1"/>
                </a:highlight>
              </a:rPr>
              <a:t>reshaping how the app, Cool School, teaches children about conflict resolution in the modern day</a:t>
            </a:r>
            <a:endParaRPr sz="1600">
              <a:solidFill>
                <a:srgbClr val="282828"/>
              </a:solidFill>
              <a:highlight>
                <a:schemeClr val="lt1"/>
              </a:highlight>
            </a:endParaRPr>
          </a:p>
          <a:p>
            <a:pPr indent="-330200" lvl="0" marL="457200" rtl="0" algn="l">
              <a:lnSpc>
                <a:spcPct val="115000"/>
              </a:lnSpc>
              <a:spcBef>
                <a:spcPts val="0"/>
              </a:spcBef>
              <a:spcAft>
                <a:spcPts val="0"/>
              </a:spcAft>
              <a:buClr>
                <a:srgbClr val="282828"/>
              </a:buClr>
              <a:buSzPts val="1600"/>
              <a:buChar char="●"/>
            </a:pPr>
            <a:r>
              <a:rPr b="1" lang="en-US" sz="1600">
                <a:solidFill>
                  <a:srgbClr val="282828"/>
                </a:solidFill>
                <a:highlight>
                  <a:schemeClr val="lt1"/>
                </a:highlight>
              </a:rPr>
              <a:t>Historic Takoma - </a:t>
            </a:r>
            <a:r>
              <a:rPr lang="en-US" sz="1600">
                <a:solidFill>
                  <a:srgbClr val="282828"/>
                </a:solidFill>
                <a:highlight>
                  <a:schemeClr val="lt1"/>
                </a:highlight>
              </a:rPr>
              <a:t>implemented a new website design, and developed a full-fledged migration plan and user manual for Historic Takoma’s leadership during COVID-19</a:t>
            </a:r>
            <a:endParaRPr sz="1600">
              <a:solidFill>
                <a:srgbClr val="282828"/>
              </a:solidFill>
              <a:highlight>
                <a:schemeClr val="lt1"/>
              </a:highlight>
            </a:endParaRPr>
          </a:p>
          <a:p>
            <a:pPr indent="0" lvl="0" marL="0" rtl="0" algn="l">
              <a:lnSpc>
                <a:spcPct val="115000"/>
              </a:lnSpc>
              <a:spcBef>
                <a:spcPts val="1200"/>
              </a:spcBef>
              <a:spcAft>
                <a:spcPts val="0"/>
              </a:spcAft>
              <a:buNone/>
            </a:pPr>
            <a:r>
              <a:t/>
            </a:r>
            <a:endParaRPr i="1" sz="1800"/>
          </a:p>
          <a:p>
            <a:pPr indent="0" lvl="0" marL="0" rtl="0" algn="l">
              <a:lnSpc>
                <a:spcPct val="115000"/>
              </a:lnSpc>
              <a:spcBef>
                <a:spcPts val="1200"/>
              </a:spcBef>
              <a:spcAft>
                <a:spcPts val="1200"/>
              </a:spcAft>
              <a:buNone/>
            </a:pPr>
            <a:r>
              <a:t/>
            </a:r>
            <a:endParaRPr i="1" sz="1900"/>
          </a:p>
        </p:txBody>
      </p:sp>
      <p:cxnSp>
        <p:nvCxnSpPr>
          <p:cNvPr id="399" name="Google Shape;399;p69"/>
          <p:cNvCxnSpPr/>
          <p:nvPr/>
        </p:nvCxnSpPr>
        <p:spPr>
          <a:xfrm flipH="1" rot="10800000">
            <a:off x="1673375" y="1902729"/>
            <a:ext cx="4873800" cy="14400"/>
          </a:xfrm>
          <a:prstGeom prst="straightConnector1">
            <a:avLst/>
          </a:prstGeom>
          <a:noFill/>
          <a:ln cap="flat" cmpd="sng" w="38100">
            <a:solidFill>
              <a:srgbClr val="FFC000"/>
            </a:solidFill>
            <a:prstDash val="solid"/>
            <a:miter lim="800000"/>
            <a:headEnd len="sm" w="sm" type="none"/>
            <a:tailEnd len="sm" w="sm" type="none"/>
          </a:ln>
        </p:spPr>
      </p:cxnSp>
      <p:sp>
        <p:nvSpPr>
          <p:cNvPr id="400" name="Google Shape;400;p69"/>
          <p:cNvSpPr/>
          <p:nvPr/>
        </p:nvSpPr>
        <p:spPr>
          <a:xfrm>
            <a:off x="-860425" y="690225"/>
            <a:ext cx="21777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401" name="Google Shape;401;p69"/>
          <p:cNvPicPr preferRelativeResize="0"/>
          <p:nvPr>
            <p:ph idx="2" type="pic"/>
          </p:nvPr>
        </p:nvPicPr>
        <p:blipFill rotWithShape="1">
          <a:blip r:embed="rId3">
            <a:alphaModFix amt="50000"/>
          </a:blip>
          <a:srcRect b="0" l="42444" r="42444" t="0"/>
          <a:stretch/>
        </p:blipFill>
        <p:spPr>
          <a:xfrm>
            <a:off x="-57200" y="690225"/>
            <a:ext cx="1374602" cy="58103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70"/>
          <p:cNvSpPr/>
          <p:nvPr/>
        </p:nvSpPr>
        <p:spPr>
          <a:xfrm flipH="1">
            <a:off x="9658190" y="0"/>
            <a:ext cx="25338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07" name="Google Shape;407;p70"/>
          <p:cNvSpPr txBox="1"/>
          <p:nvPr/>
        </p:nvSpPr>
        <p:spPr>
          <a:xfrm>
            <a:off x="354540" y="690225"/>
            <a:ext cx="4504200" cy="1310700"/>
          </a:xfrm>
          <a:prstGeom prst="rect">
            <a:avLst/>
          </a:prstGeom>
          <a:noFill/>
          <a:ln>
            <a:noFill/>
          </a:ln>
        </p:spPr>
        <p:txBody>
          <a:bodyPr anchorCtr="0" anchor="ctr" bIns="45700" lIns="91425" spcFirstLastPara="1" rIns="91425" wrap="square" tIns="45700">
            <a:normAutofit/>
          </a:bodyPr>
          <a:lstStyle/>
          <a:p>
            <a:pPr indent="0" lvl="0" marL="0" marR="0" rtl="0" algn="just">
              <a:lnSpc>
                <a:spcPct val="100000"/>
              </a:lnSpc>
              <a:spcBef>
                <a:spcPts val="0"/>
              </a:spcBef>
              <a:spcAft>
                <a:spcPts val="0"/>
              </a:spcAft>
              <a:buClr>
                <a:srgbClr val="0C0C0C"/>
              </a:buClr>
              <a:buSzPts val="2800"/>
              <a:buFont typeface="Arial"/>
              <a:buNone/>
            </a:pPr>
            <a:r>
              <a:rPr b="1" lang="en-US" sz="4200">
                <a:solidFill>
                  <a:srgbClr val="0C0C0C"/>
                </a:solidFill>
                <a:latin typeface="Georgia"/>
                <a:ea typeface="Georgia"/>
                <a:cs typeface="Georgia"/>
                <a:sym typeface="Georgia"/>
              </a:rPr>
              <a:t>KidsTeam</a:t>
            </a:r>
            <a:endParaRPr b="1" sz="2800">
              <a:latin typeface="Georgia"/>
              <a:ea typeface="Georgia"/>
              <a:cs typeface="Georgia"/>
              <a:sym typeface="Georgia"/>
            </a:endParaRPr>
          </a:p>
        </p:txBody>
      </p:sp>
      <p:sp>
        <p:nvSpPr>
          <p:cNvPr id="408" name="Google Shape;408;p70"/>
          <p:cNvSpPr/>
          <p:nvPr/>
        </p:nvSpPr>
        <p:spPr>
          <a:xfrm flipH="1">
            <a:off x="354550" y="2181900"/>
            <a:ext cx="8141700" cy="451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i="1" lang="en-US" sz="1800">
                <a:solidFill>
                  <a:schemeClr val="dk1"/>
                </a:solidFill>
                <a:highlight>
                  <a:srgbClr val="FFFFFF"/>
                </a:highlight>
              </a:rPr>
              <a:t>The UMD </a:t>
            </a:r>
            <a:r>
              <a:rPr b="1" i="1" lang="en-US" sz="1800">
                <a:solidFill>
                  <a:schemeClr val="dk1"/>
                </a:solidFill>
                <a:uFill>
                  <a:noFill/>
                </a:uFill>
                <a:hlinkClick r:id="rId3">
                  <a:extLst>
                    <a:ext uri="{A12FA001-AC4F-418D-AE19-62706E023703}">
                      <ahyp:hlinkClr val="tx"/>
                    </a:ext>
                  </a:extLst>
                </a:hlinkClick>
              </a:rPr>
              <a:t>KidsTeam</a:t>
            </a:r>
            <a:r>
              <a:rPr b="1" i="1" lang="en-US" sz="1800">
                <a:solidFill>
                  <a:schemeClr val="dk1"/>
                </a:solidFill>
                <a:highlight>
                  <a:srgbClr val="FFFFFF"/>
                </a:highlight>
              </a:rPr>
              <a:t> brings together children ages 7-11, researchers, and technologists to co-design technologies that support children’s learning and play</a:t>
            </a:r>
            <a:endParaRPr b="1" i="1" sz="1800">
              <a:solidFill>
                <a:schemeClr val="dk1"/>
              </a:solidFill>
              <a:highlight>
                <a:srgbClr val="FFFFFF"/>
              </a:highlight>
            </a:endParaRPr>
          </a:p>
          <a:p>
            <a:pPr indent="0" lvl="0" marL="0" rtl="0" algn="l">
              <a:lnSpc>
                <a:spcPct val="115000"/>
              </a:lnSpc>
              <a:spcBef>
                <a:spcPts val="1200"/>
              </a:spcBef>
              <a:spcAft>
                <a:spcPts val="0"/>
              </a:spcAft>
              <a:buNone/>
            </a:pPr>
            <a:r>
              <a:rPr lang="en-US" sz="1600">
                <a:solidFill>
                  <a:srgbClr val="333333"/>
                </a:solidFill>
                <a:highlight>
                  <a:srgbClr val="FFFFFF"/>
                </a:highlight>
              </a:rPr>
              <a:t>Because of their long tenure, KidsTeam kids are experts in more than being kids, they are experts in: </a:t>
            </a:r>
            <a:endParaRPr sz="1600">
              <a:solidFill>
                <a:srgbClr val="333333"/>
              </a:solidFill>
              <a:highlight>
                <a:srgbClr val="FFFFFF"/>
              </a:highlight>
            </a:endParaRPr>
          </a:p>
          <a:p>
            <a:pPr indent="-330200" lvl="0" marL="457200" rtl="0" algn="l">
              <a:lnSpc>
                <a:spcPct val="115000"/>
              </a:lnSpc>
              <a:spcBef>
                <a:spcPts val="1200"/>
              </a:spcBef>
              <a:spcAft>
                <a:spcPts val="0"/>
              </a:spcAft>
              <a:buClr>
                <a:srgbClr val="333333"/>
              </a:buClr>
              <a:buSzPts val="1600"/>
              <a:buChar char="●"/>
            </a:pPr>
            <a:r>
              <a:rPr lang="en-US" sz="1600">
                <a:solidFill>
                  <a:srgbClr val="333333"/>
                </a:solidFill>
                <a:highlight>
                  <a:srgbClr val="FFFFFF"/>
                </a:highlight>
              </a:rPr>
              <a:t>collaborating with adults and other kids</a:t>
            </a:r>
            <a:endParaRPr sz="1600">
              <a:solidFill>
                <a:srgbClr val="333333"/>
              </a:solidFill>
              <a:highlight>
                <a:srgbClr val="FFFFFF"/>
              </a:highlight>
            </a:endParaRPr>
          </a:p>
          <a:p>
            <a:pPr indent="-330200" lvl="0" marL="457200" rtl="0" algn="l">
              <a:lnSpc>
                <a:spcPct val="115000"/>
              </a:lnSpc>
              <a:spcBef>
                <a:spcPts val="0"/>
              </a:spcBef>
              <a:spcAft>
                <a:spcPts val="0"/>
              </a:spcAft>
              <a:buClr>
                <a:srgbClr val="333333"/>
              </a:buClr>
              <a:buSzPts val="1600"/>
              <a:buChar char="●"/>
            </a:pPr>
            <a:r>
              <a:rPr lang="en-US" sz="1600">
                <a:solidFill>
                  <a:srgbClr val="333333"/>
                </a:solidFill>
                <a:highlight>
                  <a:srgbClr val="FFFFFF"/>
                </a:highlight>
              </a:rPr>
              <a:t>prototyping techniques</a:t>
            </a:r>
            <a:endParaRPr sz="1600">
              <a:solidFill>
                <a:srgbClr val="333333"/>
              </a:solidFill>
              <a:highlight>
                <a:srgbClr val="FFFFFF"/>
              </a:highlight>
            </a:endParaRPr>
          </a:p>
          <a:p>
            <a:pPr indent="-330200" lvl="0" marL="457200" rtl="0" algn="l">
              <a:lnSpc>
                <a:spcPct val="115000"/>
              </a:lnSpc>
              <a:spcBef>
                <a:spcPts val="0"/>
              </a:spcBef>
              <a:spcAft>
                <a:spcPts val="0"/>
              </a:spcAft>
              <a:buClr>
                <a:srgbClr val="333333"/>
              </a:buClr>
              <a:buSzPts val="1600"/>
              <a:buChar char="●"/>
            </a:pPr>
            <a:r>
              <a:rPr lang="en-US" sz="1600">
                <a:solidFill>
                  <a:srgbClr val="333333"/>
                </a:solidFill>
                <a:highlight>
                  <a:srgbClr val="FFFFFF"/>
                </a:highlight>
              </a:rPr>
              <a:t>communicating their ideas</a:t>
            </a:r>
            <a:endParaRPr b="1" i="1" sz="1800">
              <a:solidFill>
                <a:schemeClr val="dk1"/>
              </a:solidFill>
              <a:highlight>
                <a:srgbClr val="FFFFFF"/>
              </a:highlight>
            </a:endParaRPr>
          </a:p>
          <a:p>
            <a:pPr indent="0" lvl="0" marL="0" rtl="0" algn="l">
              <a:lnSpc>
                <a:spcPct val="115000"/>
              </a:lnSpc>
              <a:spcBef>
                <a:spcPts val="1200"/>
              </a:spcBef>
              <a:spcAft>
                <a:spcPts val="0"/>
              </a:spcAft>
              <a:buNone/>
            </a:pPr>
            <a:r>
              <a:rPr lang="en-US" sz="1600">
                <a:solidFill>
                  <a:srgbClr val="333333"/>
                </a:solidFill>
                <a:highlight>
                  <a:srgbClr val="FFFFFF"/>
                </a:highlight>
              </a:rPr>
              <a:t>KidsTeam Youth Tech Design research enhances our understanding of intergenerational design techniques and how to build technologies that are more relevant to children’s interests and needs</a:t>
            </a:r>
            <a:endParaRPr sz="1600">
              <a:solidFill>
                <a:srgbClr val="333333"/>
              </a:solidFill>
              <a:highlight>
                <a:srgbClr val="FFFFFF"/>
              </a:highlight>
            </a:endParaRPr>
          </a:p>
          <a:p>
            <a:pPr indent="0" lvl="0" marL="0" rtl="0" algn="l">
              <a:lnSpc>
                <a:spcPct val="115000"/>
              </a:lnSpc>
              <a:spcBef>
                <a:spcPts val="1200"/>
              </a:spcBef>
              <a:spcAft>
                <a:spcPts val="0"/>
              </a:spcAft>
              <a:buNone/>
            </a:pPr>
            <a:r>
              <a:rPr lang="en-US" sz="1600">
                <a:solidFill>
                  <a:srgbClr val="333333"/>
                </a:solidFill>
                <a:highlight>
                  <a:srgbClr val="FFFFFF"/>
                </a:highlight>
              </a:rPr>
              <a:t>KidsTeam regularly partners with companies, such as </a:t>
            </a:r>
            <a:r>
              <a:rPr b="1" lang="en-US" sz="1600">
                <a:solidFill>
                  <a:srgbClr val="333333"/>
                </a:solidFill>
                <a:highlight>
                  <a:srgbClr val="FFFFFF"/>
                </a:highlight>
              </a:rPr>
              <a:t>Nickelodeon</a:t>
            </a:r>
            <a:r>
              <a:rPr lang="en-US" sz="1600">
                <a:solidFill>
                  <a:srgbClr val="333333"/>
                </a:solidFill>
                <a:highlight>
                  <a:srgbClr val="FFFFFF"/>
                </a:highlight>
              </a:rPr>
              <a:t>, to develop or fine-tune products for youth</a:t>
            </a:r>
            <a:endParaRPr sz="1600">
              <a:solidFill>
                <a:srgbClr val="333333"/>
              </a:solidFill>
              <a:highlight>
                <a:srgbClr val="FFFFFF"/>
              </a:highlight>
            </a:endParaRPr>
          </a:p>
          <a:p>
            <a:pPr indent="0" lvl="0" marL="0" rtl="0" algn="l">
              <a:lnSpc>
                <a:spcPct val="115000"/>
              </a:lnSpc>
              <a:spcBef>
                <a:spcPts val="1200"/>
              </a:spcBef>
              <a:spcAft>
                <a:spcPts val="0"/>
              </a:spcAft>
              <a:buNone/>
            </a:pPr>
            <a:r>
              <a:t/>
            </a:r>
            <a:endParaRPr i="1" sz="1800"/>
          </a:p>
          <a:p>
            <a:pPr indent="0" lvl="0" marL="0" rtl="0" algn="l">
              <a:lnSpc>
                <a:spcPct val="115000"/>
              </a:lnSpc>
              <a:spcBef>
                <a:spcPts val="1200"/>
              </a:spcBef>
              <a:spcAft>
                <a:spcPts val="1200"/>
              </a:spcAft>
              <a:buNone/>
            </a:pPr>
            <a:r>
              <a:t/>
            </a:r>
            <a:endParaRPr i="1" sz="1900"/>
          </a:p>
        </p:txBody>
      </p:sp>
      <p:cxnSp>
        <p:nvCxnSpPr>
          <p:cNvPr id="409" name="Google Shape;409;p70"/>
          <p:cNvCxnSpPr/>
          <p:nvPr/>
        </p:nvCxnSpPr>
        <p:spPr>
          <a:xfrm flipH="1" rot="10800000">
            <a:off x="0" y="2000929"/>
            <a:ext cx="4873800" cy="14400"/>
          </a:xfrm>
          <a:prstGeom prst="straightConnector1">
            <a:avLst/>
          </a:prstGeom>
          <a:noFill/>
          <a:ln cap="flat" cmpd="sng" w="38100">
            <a:solidFill>
              <a:srgbClr val="FFC000"/>
            </a:solidFill>
            <a:prstDash val="solid"/>
            <a:miter lim="800000"/>
            <a:headEnd len="sm" w="sm" type="none"/>
            <a:tailEnd len="sm" w="sm" type="none"/>
          </a:ln>
        </p:spPr>
      </p:cxnSp>
      <p:sp>
        <p:nvSpPr>
          <p:cNvPr id="410" name="Google Shape;410;p70"/>
          <p:cNvSpPr/>
          <p:nvPr/>
        </p:nvSpPr>
        <p:spPr>
          <a:xfrm>
            <a:off x="8759875" y="690225"/>
            <a:ext cx="3891000" cy="58104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 name="Google Shape;411;p70"/>
          <p:cNvPicPr preferRelativeResize="0"/>
          <p:nvPr>
            <p:ph idx="2" type="pic"/>
          </p:nvPr>
        </p:nvPicPr>
        <p:blipFill rotWithShape="1">
          <a:blip r:embed="rId4">
            <a:alphaModFix amt="42000"/>
          </a:blip>
          <a:srcRect b="0" l="19" r="29" t="0"/>
          <a:stretch/>
        </p:blipFill>
        <p:spPr>
          <a:xfrm flipH="1">
            <a:off x="8767108" y="690217"/>
            <a:ext cx="3876542" cy="581041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71"/>
          <p:cNvSpPr/>
          <p:nvPr/>
        </p:nvSpPr>
        <p:spPr>
          <a:xfrm flipH="1">
            <a:off x="9658190" y="0"/>
            <a:ext cx="25338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17" name="Google Shape;417;p71"/>
          <p:cNvSpPr txBox="1"/>
          <p:nvPr/>
        </p:nvSpPr>
        <p:spPr>
          <a:xfrm>
            <a:off x="354550" y="690225"/>
            <a:ext cx="6418200" cy="1310700"/>
          </a:xfrm>
          <a:prstGeom prst="rect">
            <a:avLst/>
          </a:prstGeom>
          <a:noFill/>
          <a:ln>
            <a:noFill/>
          </a:ln>
        </p:spPr>
        <p:txBody>
          <a:bodyPr anchorCtr="0" anchor="ctr" bIns="45700" lIns="91425" spcFirstLastPara="1" rIns="91425" wrap="square" tIns="45700">
            <a:normAutofit/>
          </a:bodyPr>
          <a:lstStyle/>
          <a:p>
            <a:pPr indent="0" lvl="0" marL="0" marR="0" rtl="0" algn="just">
              <a:lnSpc>
                <a:spcPct val="100000"/>
              </a:lnSpc>
              <a:spcBef>
                <a:spcPts val="0"/>
              </a:spcBef>
              <a:spcAft>
                <a:spcPts val="0"/>
              </a:spcAft>
              <a:buClr>
                <a:srgbClr val="0C0C0C"/>
              </a:buClr>
              <a:buSzPts val="2800"/>
              <a:buFont typeface="Arial"/>
              <a:buNone/>
            </a:pPr>
            <a:r>
              <a:rPr b="1" lang="en-US" sz="4200">
                <a:solidFill>
                  <a:srgbClr val="0C0C0C"/>
                </a:solidFill>
                <a:latin typeface="Georgia"/>
                <a:ea typeface="Georgia"/>
                <a:cs typeface="Georgia"/>
                <a:sym typeface="Georgia"/>
              </a:rPr>
              <a:t>Info Challenge </a:t>
            </a:r>
            <a:r>
              <a:rPr i="1" lang="en-US" sz="3000">
                <a:solidFill>
                  <a:srgbClr val="0C0C0C"/>
                </a:solidFill>
              </a:rPr>
              <a:t>Est. 2017</a:t>
            </a:r>
            <a:endParaRPr i="1" sz="1600"/>
          </a:p>
        </p:txBody>
      </p:sp>
      <p:sp>
        <p:nvSpPr>
          <p:cNvPr id="418" name="Google Shape;418;p71"/>
          <p:cNvSpPr/>
          <p:nvPr/>
        </p:nvSpPr>
        <p:spPr>
          <a:xfrm flipH="1">
            <a:off x="354550" y="2181900"/>
            <a:ext cx="8141700" cy="4510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lang="en-US" sz="1800">
                <a:solidFill>
                  <a:schemeClr val="dk1"/>
                </a:solidFill>
                <a:highlight>
                  <a:schemeClr val="lt1"/>
                </a:highlight>
                <a:latin typeface="Roboto"/>
                <a:ea typeface="Roboto"/>
                <a:cs typeface="Roboto"/>
                <a:sym typeface="Roboto"/>
              </a:rPr>
              <a:t>UMD Info Challenge</a:t>
            </a:r>
            <a:r>
              <a:rPr lang="en-US" sz="1800">
                <a:solidFill>
                  <a:schemeClr val="dk1"/>
                </a:solidFill>
                <a:highlight>
                  <a:schemeClr val="lt1"/>
                </a:highlight>
                <a:latin typeface="Roboto"/>
                <a:ea typeface="Roboto"/>
                <a:cs typeface="Roboto"/>
                <a:sym typeface="Roboto"/>
              </a:rPr>
              <a:t>, formerly known as UMD Data Challenge, is a week-long data exploration event that gathers teams of students from across multiple academic institutions to work with partnering organizations to:</a:t>
            </a:r>
            <a:endParaRPr sz="1800">
              <a:solidFill>
                <a:schemeClr val="dk1"/>
              </a:solidFill>
              <a:highlight>
                <a:schemeClr val="lt1"/>
              </a:highlight>
              <a:latin typeface="Roboto"/>
              <a:ea typeface="Roboto"/>
              <a:cs typeface="Roboto"/>
              <a:sym typeface="Roboto"/>
            </a:endParaRPr>
          </a:p>
          <a:p>
            <a:pPr indent="-342900" lvl="0" marL="457200" rtl="0" algn="l">
              <a:lnSpc>
                <a:spcPct val="115000"/>
              </a:lnSpc>
              <a:spcBef>
                <a:spcPts val="1200"/>
              </a:spcBef>
              <a:spcAft>
                <a:spcPts val="0"/>
              </a:spcAft>
              <a:buClr>
                <a:schemeClr val="dk1"/>
              </a:buClr>
              <a:buSzPts val="1800"/>
              <a:buFont typeface="Roboto"/>
              <a:buChar char="●"/>
            </a:pPr>
            <a:r>
              <a:rPr lang="en-US" sz="1800">
                <a:solidFill>
                  <a:schemeClr val="dk1"/>
                </a:solidFill>
                <a:highlight>
                  <a:schemeClr val="lt1"/>
                </a:highlight>
                <a:latin typeface="Roboto"/>
                <a:ea typeface="Roboto"/>
                <a:cs typeface="Roboto"/>
                <a:sym typeface="Roboto"/>
              </a:rPr>
              <a:t>address real-world problems,</a:t>
            </a:r>
            <a:endParaRPr sz="1800">
              <a:solidFill>
                <a:schemeClr val="dk1"/>
              </a:solidFill>
              <a:highlight>
                <a:schemeClr val="lt1"/>
              </a:highlight>
              <a:latin typeface="Roboto"/>
              <a:ea typeface="Roboto"/>
              <a:cs typeface="Roboto"/>
              <a:sym typeface="Roboto"/>
            </a:endParaRPr>
          </a:p>
          <a:p>
            <a:pPr indent="-342900" lvl="0" marL="457200" rtl="0" algn="l">
              <a:lnSpc>
                <a:spcPct val="115000"/>
              </a:lnSpc>
              <a:spcBef>
                <a:spcPts val="0"/>
              </a:spcBef>
              <a:spcAft>
                <a:spcPts val="0"/>
              </a:spcAft>
              <a:buClr>
                <a:schemeClr val="dk1"/>
              </a:buClr>
              <a:buSzPts val="1800"/>
              <a:buFont typeface="Roboto"/>
              <a:buChar char="●"/>
            </a:pPr>
            <a:r>
              <a:rPr lang="en-US" sz="1800">
                <a:solidFill>
                  <a:schemeClr val="dk1"/>
                </a:solidFill>
                <a:highlight>
                  <a:schemeClr val="lt1"/>
                </a:highlight>
                <a:latin typeface="Roboto"/>
                <a:ea typeface="Roboto"/>
                <a:cs typeface="Roboto"/>
                <a:sym typeface="Roboto"/>
              </a:rPr>
              <a:t>provide valuable team-building experience </a:t>
            </a:r>
            <a:endParaRPr sz="1800">
              <a:solidFill>
                <a:schemeClr val="dk1"/>
              </a:solidFill>
              <a:highlight>
                <a:schemeClr val="lt1"/>
              </a:highlight>
              <a:latin typeface="Roboto"/>
              <a:ea typeface="Roboto"/>
              <a:cs typeface="Roboto"/>
              <a:sym typeface="Roboto"/>
            </a:endParaRPr>
          </a:p>
          <a:p>
            <a:pPr indent="-342900" lvl="0" marL="457200" rtl="0" algn="l">
              <a:lnSpc>
                <a:spcPct val="115000"/>
              </a:lnSpc>
              <a:spcBef>
                <a:spcPts val="0"/>
              </a:spcBef>
              <a:spcAft>
                <a:spcPts val="0"/>
              </a:spcAft>
              <a:buClr>
                <a:schemeClr val="dk1"/>
              </a:buClr>
              <a:buSzPts val="1800"/>
              <a:buFont typeface="Roboto"/>
              <a:buChar char="●"/>
            </a:pPr>
            <a:r>
              <a:rPr lang="en-US" sz="1800">
                <a:solidFill>
                  <a:schemeClr val="dk1"/>
                </a:solidFill>
                <a:highlight>
                  <a:schemeClr val="lt1"/>
                </a:highlight>
                <a:latin typeface="Roboto"/>
                <a:ea typeface="Roboto"/>
                <a:cs typeface="Roboto"/>
                <a:sym typeface="Roboto"/>
              </a:rPr>
              <a:t>network with industry professionals</a:t>
            </a:r>
            <a:endParaRPr sz="1800">
              <a:solidFill>
                <a:schemeClr val="dk1"/>
              </a:solidFill>
              <a:highlight>
                <a:schemeClr val="lt1"/>
              </a:highlight>
              <a:latin typeface="Roboto"/>
              <a:ea typeface="Roboto"/>
              <a:cs typeface="Roboto"/>
              <a:sym typeface="Roboto"/>
            </a:endParaRPr>
          </a:p>
          <a:p>
            <a:pPr indent="0" lvl="0" marL="0" rtl="0" algn="l">
              <a:lnSpc>
                <a:spcPct val="115000"/>
              </a:lnSpc>
              <a:spcBef>
                <a:spcPts val="1200"/>
              </a:spcBef>
              <a:spcAft>
                <a:spcPts val="0"/>
              </a:spcAft>
              <a:buNone/>
            </a:pPr>
            <a:r>
              <a:rPr lang="en-US" sz="1800">
                <a:solidFill>
                  <a:schemeClr val="dk1"/>
                </a:solidFill>
                <a:highlight>
                  <a:schemeClr val="lt1"/>
                </a:highlight>
                <a:latin typeface="Roboto"/>
                <a:ea typeface="Roboto"/>
                <a:cs typeface="Roboto"/>
                <a:sym typeface="Roboto"/>
              </a:rPr>
              <a:t>Partner organizations have included:</a:t>
            </a:r>
            <a:endParaRPr sz="1800">
              <a:solidFill>
                <a:schemeClr val="dk1"/>
              </a:solidFill>
              <a:highlight>
                <a:schemeClr val="lt1"/>
              </a:highlight>
              <a:latin typeface="Roboto"/>
              <a:ea typeface="Roboto"/>
              <a:cs typeface="Roboto"/>
              <a:sym typeface="Roboto"/>
            </a:endParaRPr>
          </a:p>
          <a:p>
            <a:pPr indent="-342900" lvl="0" marL="457200" rtl="0" algn="l">
              <a:lnSpc>
                <a:spcPct val="115000"/>
              </a:lnSpc>
              <a:spcBef>
                <a:spcPts val="1200"/>
              </a:spcBef>
              <a:spcAft>
                <a:spcPts val="0"/>
              </a:spcAft>
              <a:buClr>
                <a:schemeClr val="dk1"/>
              </a:buClr>
              <a:buSzPts val="1800"/>
              <a:buFont typeface="Roboto"/>
              <a:buChar char="●"/>
            </a:pPr>
            <a:r>
              <a:rPr lang="en-US" sz="1800">
                <a:solidFill>
                  <a:schemeClr val="dk1"/>
                </a:solidFill>
                <a:highlight>
                  <a:schemeClr val="lt1"/>
                </a:highlight>
                <a:latin typeface="Roboto"/>
                <a:ea typeface="Roboto"/>
                <a:cs typeface="Roboto"/>
                <a:sym typeface="Roboto"/>
              </a:rPr>
              <a:t>Johns Hopkins University, Applied Physics Lab</a:t>
            </a:r>
            <a:endParaRPr sz="1800">
              <a:solidFill>
                <a:schemeClr val="dk1"/>
              </a:solidFill>
              <a:highlight>
                <a:schemeClr val="lt1"/>
              </a:highlight>
              <a:latin typeface="Roboto"/>
              <a:ea typeface="Roboto"/>
              <a:cs typeface="Roboto"/>
              <a:sym typeface="Roboto"/>
            </a:endParaRPr>
          </a:p>
          <a:p>
            <a:pPr indent="-342900" lvl="0" marL="457200" rtl="0" algn="l">
              <a:lnSpc>
                <a:spcPct val="115000"/>
              </a:lnSpc>
              <a:spcBef>
                <a:spcPts val="0"/>
              </a:spcBef>
              <a:spcAft>
                <a:spcPts val="0"/>
              </a:spcAft>
              <a:buClr>
                <a:schemeClr val="dk1"/>
              </a:buClr>
              <a:buSzPts val="1800"/>
              <a:buFont typeface="Roboto"/>
              <a:buChar char="●"/>
            </a:pPr>
            <a:r>
              <a:rPr lang="en-US" sz="1800">
                <a:solidFill>
                  <a:schemeClr val="dk1"/>
                </a:solidFill>
                <a:highlight>
                  <a:schemeClr val="lt1"/>
                </a:highlight>
                <a:latin typeface="Roboto"/>
                <a:ea typeface="Roboto"/>
                <a:cs typeface="Roboto"/>
                <a:sym typeface="Roboto"/>
              </a:rPr>
              <a:t>U.S. Naval Academy</a:t>
            </a:r>
            <a:endParaRPr sz="1800">
              <a:solidFill>
                <a:schemeClr val="dk1"/>
              </a:solidFill>
              <a:highlight>
                <a:schemeClr val="lt1"/>
              </a:highlight>
              <a:latin typeface="Roboto"/>
              <a:ea typeface="Roboto"/>
              <a:cs typeface="Roboto"/>
              <a:sym typeface="Roboto"/>
            </a:endParaRPr>
          </a:p>
          <a:p>
            <a:pPr indent="-342900" lvl="0" marL="457200" rtl="0" algn="l">
              <a:lnSpc>
                <a:spcPct val="115000"/>
              </a:lnSpc>
              <a:spcBef>
                <a:spcPts val="0"/>
              </a:spcBef>
              <a:spcAft>
                <a:spcPts val="0"/>
              </a:spcAft>
              <a:buClr>
                <a:schemeClr val="dk1"/>
              </a:buClr>
              <a:buSzPts val="1800"/>
              <a:buFont typeface="Roboto"/>
              <a:buChar char="●"/>
            </a:pPr>
            <a:r>
              <a:rPr lang="en-US" sz="1800">
                <a:solidFill>
                  <a:schemeClr val="dk1"/>
                </a:solidFill>
                <a:highlight>
                  <a:schemeClr val="lt1"/>
                </a:highlight>
                <a:latin typeface="Roboto"/>
                <a:ea typeface="Roboto"/>
                <a:cs typeface="Roboto"/>
                <a:sym typeface="Roboto"/>
              </a:rPr>
              <a:t>U.S. Department of Agriculture</a:t>
            </a:r>
            <a:endParaRPr sz="1800">
              <a:solidFill>
                <a:schemeClr val="dk1"/>
              </a:solidFill>
              <a:highlight>
                <a:schemeClr val="lt1"/>
              </a:highlight>
              <a:latin typeface="Roboto"/>
              <a:ea typeface="Roboto"/>
              <a:cs typeface="Roboto"/>
              <a:sym typeface="Roboto"/>
            </a:endParaRPr>
          </a:p>
          <a:p>
            <a:pPr indent="-342900" lvl="0" marL="457200" rtl="0" algn="l">
              <a:lnSpc>
                <a:spcPct val="115000"/>
              </a:lnSpc>
              <a:spcBef>
                <a:spcPts val="0"/>
              </a:spcBef>
              <a:spcAft>
                <a:spcPts val="0"/>
              </a:spcAft>
              <a:buClr>
                <a:schemeClr val="dk1"/>
              </a:buClr>
              <a:buSzPts val="1800"/>
              <a:buFont typeface="Roboto"/>
              <a:buChar char="●"/>
            </a:pPr>
            <a:r>
              <a:rPr lang="en-US" sz="1800">
                <a:solidFill>
                  <a:schemeClr val="dk1"/>
                </a:solidFill>
                <a:highlight>
                  <a:schemeClr val="lt1"/>
                </a:highlight>
                <a:latin typeface="Roboto"/>
                <a:ea typeface="Roboto"/>
                <a:cs typeface="Roboto"/>
                <a:sym typeface="Roboto"/>
              </a:rPr>
              <a:t>U.S. Department of Housing and Urban Development</a:t>
            </a:r>
            <a:endParaRPr sz="1800">
              <a:solidFill>
                <a:schemeClr val="dk1"/>
              </a:solidFill>
              <a:highlight>
                <a:schemeClr val="lt1"/>
              </a:highlight>
              <a:latin typeface="Roboto"/>
              <a:ea typeface="Roboto"/>
              <a:cs typeface="Roboto"/>
              <a:sym typeface="Roboto"/>
            </a:endParaRPr>
          </a:p>
          <a:p>
            <a:pPr indent="-342900" lvl="0" marL="457200" rtl="0" algn="l">
              <a:lnSpc>
                <a:spcPct val="115000"/>
              </a:lnSpc>
              <a:spcBef>
                <a:spcPts val="0"/>
              </a:spcBef>
              <a:spcAft>
                <a:spcPts val="0"/>
              </a:spcAft>
              <a:buClr>
                <a:schemeClr val="dk1"/>
              </a:buClr>
              <a:buSzPts val="1800"/>
              <a:buFont typeface="Roboto"/>
              <a:buChar char="●"/>
            </a:pPr>
            <a:r>
              <a:rPr lang="en-US" sz="1800">
                <a:solidFill>
                  <a:schemeClr val="dk1"/>
                </a:solidFill>
                <a:highlight>
                  <a:schemeClr val="lt1"/>
                </a:highlight>
                <a:latin typeface="Roboto"/>
                <a:ea typeface="Roboto"/>
                <a:cs typeface="Roboto"/>
                <a:sym typeface="Roboto"/>
              </a:rPr>
              <a:t>UMD National Center for Smart Growth</a:t>
            </a:r>
            <a:endParaRPr sz="1800">
              <a:solidFill>
                <a:schemeClr val="dk1"/>
              </a:solidFill>
              <a:highlight>
                <a:schemeClr val="lt1"/>
              </a:highlight>
              <a:latin typeface="Roboto"/>
              <a:ea typeface="Roboto"/>
              <a:cs typeface="Roboto"/>
              <a:sym typeface="Roboto"/>
            </a:endParaRPr>
          </a:p>
          <a:p>
            <a:pPr indent="0" lvl="0" marL="0" rtl="0" algn="l">
              <a:lnSpc>
                <a:spcPct val="115000"/>
              </a:lnSpc>
              <a:spcBef>
                <a:spcPts val="1200"/>
              </a:spcBef>
              <a:spcAft>
                <a:spcPts val="0"/>
              </a:spcAft>
              <a:buNone/>
            </a:pPr>
            <a:r>
              <a:t/>
            </a:r>
            <a:endParaRPr sz="1800">
              <a:solidFill>
                <a:schemeClr val="dk1"/>
              </a:solidFill>
              <a:highlight>
                <a:schemeClr val="lt1"/>
              </a:highlight>
              <a:latin typeface="Roboto"/>
              <a:ea typeface="Roboto"/>
              <a:cs typeface="Roboto"/>
              <a:sym typeface="Roboto"/>
            </a:endParaRPr>
          </a:p>
          <a:p>
            <a:pPr indent="0" lvl="0" marL="0" rtl="0" algn="l">
              <a:lnSpc>
                <a:spcPct val="115000"/>
              </a:lnSpc>
              <a:spcBef>
                <a:spcPts val="1200"/>
              </a:spcBef>
              <a:spcAft>
                <a:spcPts val="0"/>
              </a:spcAft>
              <a:buNone/>
            </a:pPr>
            <a:r>
              <a:t/>
            </a:r>
            <a:endParaRPr i="1" sz="1800"/>
          </a:p>
          <a:p>
            <a:pPr indent="0" lvl="0" marL="0" rtl="0" algn="l">
              <a:lnSpc>
                <a:spcPct val="115000"/>
              </a:lnSpc>
              <a:spcBef>
                <a:spcPts val="1200"/>
              </a:spcBef>
              <a:spcAft>
                <a:spcPts val="1200"/>
              </a:spcAft>
              <a:buNone/>
            </a:pPr>
            <a:r>
              <a:t/>
            </a:r>
            <a:endParaRPr i="1" sz="1900"/>
          </a:p>
        </p:txBody>
      </p:sp>
      <p:cxnSp>
        <p:nvCxnSpPr>
          <p:cNvPr id="419" name="Google Shape;419;p71"/>
          <p:cNvCxnSpPr/>
          <p:nvPr/>
        </p:nvCxnSpPr>
        <p:spPr>
          <a:xfrm flipH="1" rot="10800000">
            <a:off x="0" y="2000929"/>
            <a:ext cx="4873800" cy="14400"/>
          </a:xfrm>
          <a:prstGeom prst="straightConnector1">
            <a:avLst/>
          </a:prstGeom>
          <a:noFill/>
          <a:ln cap="flat" cmpd="sng" w="38100">
            <a:solidFill>
              <a:srgbClr val="FFC000"/>
            </a:solidFill>
            <a:prstDash val="solid"/>
            <a:miter lim="800000"/>
            <a:headEnd len="sm" w="sm" type="none"/>
            <a:tailEnd len="sm" w="sm" type="none"/>
          </a:ln>
        </p:spPr>
      </p:cxnSp>
      <p:sp>
        <p:nvSpPr>
          <p:cNvPr id="420" name="Google Shape;420;p71"/>
          <p:cNvSpPr/>
          <p:nvPr/>
        </p:nvSpPr>
        <p:spPr>
          <a:xfrm>
            <a:off x="8759875" y="690225"/>
            <a:ext cx="3891000" cy="58104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1" name="Google Shape;421;p71"/>
          <p:cNvPicPr preferRelativeResize="0"/>
          <p:nvPr>
            <p:ph idx="2" type="pic"/>
          </p:nvPr>
        </p:nvPicPr>
        <p:blipFill rotWithShape="1">
          <a:blip r:embed="rId3">
            <a:alphaModFix amt="55000"/>
          </a:blip>
          <a:srcRect b="0" l="42489" r="13032" t="0"/>
          <a:stretch/>
        </p:blipFill>
        <p:spPr>
          <a:xfrm flipH="1">
            <a:off x="8767109" y="690217"/>
            <a:ext cx="3876541" cy="580899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72"/>
          <p:cNvSpPr/>
          <p:nvPr/>
        </p:nvSpPr>
        <p:spPr>
          <a:xfrm flipH="1">
            <a:off x="9658190" y="0"/>
            <a:ext cx="25338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27" name="Google Shape;427;p72"/>
          <p:cNvSpPr txBox="1"/>
          <p:nvPr/>
        </p:nvSpPr>
        <p:spPr>
          <a:xfrm>
            <a:off x="354550" y="690225"/>
            <a:ext cx="6418200" cy="1310700"/>
          </a:xfrm>
          <a:prstGeom prst="rect">
            <a:avLst/>
          </a:prstGeom>
          <a:noFill/>
          <a:ln>
            <a:noFill/>
          </a:ln>
        </p:spPr>
        <p:txBody>
          <a:bodyPr anchorCtr="0" anchor="ctr" bIns="45700" lIns="91425" spcFirstLastPara="1" rIns="91425" wrap="square" tIns="45700">
            <a:normAutofit fontScale="77500"/>
          </a:bodyPr>
          <a:lstStyle/>
          <a:p>
            <a:pPr indent="0" lvl="0" marL="0" marR="0" rtl="0" algn="just">
              <a:lnSpc>
                <a:spcPct val="100000"/>
              </a:lnSpc>
              <a:spcBef>
                <a:spcPts val="0"/>
              </a:spcBef>
              <a:spcAft>
                <a:spcPts val="0"/>
              </a:spcAft>
              <a:buClr>
                <a:srgbClr val="0C0C0C"/>
              </a:buClr>
              <a:buSzPct val="66666"/>
              <a:buFont typeface="Arial"/>
              <a:buNone/>
            </a:pPr>
            <a:r>
              <a:rPr b="1" lang="en-US" sz="4200">
                <a:solidFill>
                  <a:srgbClr val="0C0C0C"/>
                </a:solidFill>
                <a:latin typeface="Georgia"/>
                <a:ea typeface="Georgia"/>
                <a:cs typeface="Georgia"/>
                <a:sym typeface="Georgia"/>
              </a:rPr>
              <a:t>Sociotechnical Cybersecurity (STC) Interest Group</a:t>
            </a:r>
            <a:r>
              <a:rPr b="1" lang="en-US" sz="4200">
                <a:solidFill>
                  <a:srgbClr val="0C0C0C"/>
                </a:solidFill>
                <a:latin typeface="Georgia"/>
                <a:ea typeface="Georgia"/>
                <a:cs typeface="Georgia"/>
                <a:sym typeface="Georgia"/>
              </a:rPr>
              <a:t> </a:t>
            </a:r>
            <a:r>
              <a:rPr i="1" lang="en-US" sz="3000">
                <a:solidFill>
                  <a:srgbClr val="0C0C0C"/>
                </a:solidFill>
              </a:rPr>
              <a:t>Est. 2020</a:t>
            </a:r>
            <a:endParaRPr i="1" sz="1600"/>
          </a:p>
        </p:txBody>
      </p:sp>
      <p:sp>
        <p:nvSpPr>
          <p:cNvPr id="428" name="Google Shape;428;p72"/>
          <p:cNvSpPr/>
          <p:nvPr/>
        </p:nvSpPr>
        <p:spPr>
          <a:xfrm flipH="1">
            <a:off x="354575" y="2181900"/>
            <a:ext cx="9140100" cy="209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i="1" lang="en-US" sz="1800">
                <a:solidFill>
                  <a:srgbClr val="333333"/>
                </a:solidFill>
                <a:highlight>
                  <a:srgbClr val="FFFFFF"/>
                </a:highlight>
              </a:rPr>
              <a:t>Purely technical solutions to cybersecurity are insufficient as they do not wholly account for the complex range of users and environments those solutions must address</a:t>
            </a:r>
            <a:endParaRPr b="1" i="1" sz="1800">
              <a:solidFill>
                <a:srgbClr val="333333"/>
              </a:solidFill>
              <a:highlight>
                <a:srgbClr val="FFFFFF"/>
              </a:highlight>
            </a:endParaRPr>
          </a:p>
          <a:p>
            <a:pPr indent="0" lvl="0" marL="0" rtl="0" algn="l">
              <a:lnSpc>
                <a:spcPct val="115000"/>
              </a:lnSpc>
              <a:spcBef>
                <a:spcPts val="1200"/>
              </a:spcBef>
              <a:spcAft>
                <a:spcPts val="0"/>
              </a:spcAft>
              <a:buNone/>
            </a:pPr>
            <a:r>
              <a:rPr lang="en-US" sz="1800">
                <a:solidFill>
                  <a:srgbClr val="333333"/>
                </a:solidFill>
                <a:highlight>
                  <a:srgbClr val="FFFFFF"/>
                </a:highlight>
              </a:rPr>
              <a:t>The </a:t>
            </a:r>
            <a:r>
              <a:rPr lang="en-US" sz="1800">
                <a:solidFill>
                  <a:srgbClr val="333333"/>
                </a:solidFill>
                <a:highlight>
                  <a:srgbClr val="FFFFFF"/>
                </a:highlight>
              </a:rPr>
              <a:t>STC Interest Group at UMD was created in response to the</a:t>
            </a:r>
            <a:r>
              <a:rPr lang="en-US" sz="1800">
                <a:solidFill>
                  <a:srgbClr val="333333"/>
                </a:solidFill>
                <a:highlight>
                  <a:srgbClr val="FFFFFF"/>
                </a:highlight>
              </a:rPr>
              <a:t> </a:t>
            </a:r>
            <a:r>
              <a:rPr b="1" lang="en-US" sz="1800">
                <a:solidFill>
                  <a:srgbClr val="333333"/>
                </a:solidFill>
              </a:rPr>
              <a:t>U.S. 2016 federal cybersecurity R&amp;D</a:t>
            </a:r>
            <a:r>
              <a:rPr lang="en-US" sz="1800">
                <a:solidFill>
                  <a:srgbClr val="333333"/>
                </a:solidFill>
              </a:rPr>
              <a:t> strategic plan</a:t>
            </a:r>
            <a:r>
              <a:rPr lang="en-US" sz="1800">
                <a:solidFill>
                  <a:srgbClr val="333333"/>
                </a:solidFill>
                <a:highlight>
                  <a:srgbClr val="FFFFFF"/>
                </a:highlight>
              </a:rPr>
              <a:t> which named sociotechnical approaches as the path forward for the cybersecurity of systems and infrastructure</a:t>
            </a:r>
            <a:endParaRPr sz="1800">
              <a:solidFill>
                <a:srgbClr val="333333"/>
              </a:solidFill>
              <a:highlight>
                <a:srgbClr val="FFFFFF"/>
              </a:highlight>
            </a:endParaRPr>
          </a:p>
          <a:p>
            <a:pPr indent="0" lvl="0" marL="0" rtl="0" algn="l">
              <a:lnSpc>
                <a:spcPct val="115000"/>
              </a:lnSpc>
              <a:spcBef>
                <a:spcPts val="1200"/>
              </a:spcBef>
              <a:spcAft>
                <a:spcPts val="0"/>
              </a:spcAft>
              <a:buNone/>
            </a:pPr>
            <a:r>
              <a:t/>
            </a:r>
            <a:endParaRPr sz="1600">
              <a:solidFill>
                <a:schemeClr val="dk1"/>
              </a:solidFill>
              <a:highlight>
                <a:schemeClr val="lt1"/>
              </a:highlight>
              <a:latin typeface="Roboto"/>
              <a:ea typeface="Roboto"/>
              <a:cs typeface="Roboto"/>
              <a:sym typeface="Roboto"/>
            </a:endParaRPr>
          </a:p>
          <a:p>
            <a:pPr indent="0" lvl="0" marL="0" rtl="0" algn="l">
              <a:lnSpc>
                <a:spcPct val="115000"/>
              </a:lnSpc>
              <a:spcBef>
                <a:spcPts val="1200"/>
              </a:spcBef>
              <a:spcAft>
                <a:spcPts val="0"/>
              </a:spcAft>
              <a:buNone/>
            </a:pPr>
            <a:r>
              <a:t/>
            </a:r>
            <a:endParaRPr sz="1800">
              <a:solidFill>
                <a:schemeClr val="dk1"/>
              </a:solidFill>
              <a:highlight>
                <a:schemeClr val="lt1"/>
              </a:highlight>
              <a:latin typeface="Roboto"/>
              <a:ea typeface="Roboto"/>
              <a:cs typeface="Roboto"/>
              <a:sym typeface="Roboto"/>
            </a:endParaRPr>
          </a:p>
          <a:p>
            <a:pPr indent="0" lvl="0" marL="0" rtl="0" algn="l">
              <a:lnSpc>
                <a:spcPct val="115000"/>
              </a:lnSpc>
              <a:spcBef>
                <a:spcPts val="1200"/>
              </a:spcBef>
              <a:spcAft>
                <a:spcPts val="0"/>
              </a:spcAft>
              <a:buNone/>
            </a:pPr>
            <a:r>
              <a:t/>
            </a:r>
            <a:endParaRPr i="1" sz="1800"/>
          </a:p>
          <a:p>
            <a:pPr indent="0" lvl="0" marL="0" rtl="0" algn="l">
              <a:lnSpc>
                <a:spcPct val="115000"/>
              </a:lnSpc>
              <a:spcBef>
                <a:spcPts val="1200"/>
              </a:spcBef>
              <a:spcAft>
                <a:spcPts val="1200"/>
              </a:spcAft>
              <a:buNone/>
            </a:pPr>
            <a:r>
              <a:t/>
            </a:r>
            <a:endParaRPr i="1" sz="1900"/>
          </a:p>
        </p:txBody>
      </p:sp>
      <p:cxnSp>
        <p:nvCxnSpPr>
          <p:cNvPr id="429" name="Google Shape;429;p72"/>
          <p:cNvCxnSpPr/>
          <p:nvPr/>
        </p:nvCxnSpPr>
        <p:spPr>
          <a:xfrm flipH="1" rot="10800000">
            <a:off x="0" y="2000929"/>
            <a:ext cx="4873800" cy="14400"/>
          </a:xfrm>
          <a:prstGeom prst="straightConnector1">
            <a:avLst/>
          </a:prstGeom>
          <a:noFill/>
          <a:ln cap="flat" cmpd="sng" w="38100">
            <a:solidFill>
              <a:srgbClr val="FFC000"/>
            </a:solidFill>
            <a:prstDash val="solid"/>
            <a:miter lim="800000"/>
            <a:headEnd len="sm" w="sm" type="none"/>
            <a:tailEnd len="sm" w="sm" type="none"/>
          </a:ln>
        </p:spPr>
      </p:cxnSp>
      <p:pic>
        <p:nvPicPr>
          <p:cNvPr id="430" name="Google Shape;430;p72"/>
          <p:cNvPicPr preferRelativeResize="0"/>
          <p:nvPr>
            <p:ph idx="2" type="pic"/>
          </p:nvPr>
        </p:nvPicPr>
        <p:blipFill rotWithShape="1">
          <a:blip r:embed="rId3">
            <a:alphaModFix/>
          </a:blip>
          <a:srcRect b="17067" l="0" r="0" t="0"/>
          <a:stretch/>
        </p:blipFill>
        <p:spPr>
          <a:xfrm flipH="1">
            <a:off x="8662325" y="172725"/>
            <a:ext cx="3291550" cy="1842600"/>
          </a:xfrm>
          <a:prstGeom prst="rect">
            <a:avLst/>
          </a:prstGeom>
          <a:noFill/>
          <a:ln>
            <a:noFill/>
          </a:ln>
        </p:spPr>
      </p:pic>
      <p:sp>
        <p:nvSpPr>
          <p:cNvPr id="431" name="Google Shape;431;p72"/>
          <p:cNvSpPr/>
          <p:nvPr/>
        </p:nvSpPr>
        <p:spPr>
          <a:xfrm flipH="1">
            <a:off x="354700" y="4636850"/>
            <a:ext cx="8878500" cy="1063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1800">
                <a:solidFill>
                  <a:srgbClr val="333333"/>
                </a:solidFill>
                <a:highlight>
                  <a:srgbClr val="FFFFFF"/>
                </a:highlight>
              </a:rPr>
              <a:t>Through STC-focused </a:t>
            </a:r>
            <a:r>
              <a:rPr b="1" lang="en-US" sz="1900">
                <a:solidFill>
                  <a:srgbClr val="333333"/>
                </a:solidFill>
                <a:highlight>
                  <a:srgbClr val="FFFFFF"/>
                </a:highlight>
              </a:rPr>
              <a:t>academics, events, and research</a:t>
            </a:r>
            <a:r>
              <a:rPr lang="en-US" sz="1800">
                <a:solidFill>
                  <a:srgbClr val="333333"/>
                </a:solidFill>
                <a:highlight>
                  <a:srgbClr val="FFFFFF"/>
                </a:highlight>
              </a:rPr>
              <a:t>, our f</a:t>
            </a:r>
            <a:r>
              <a:rPr lang="en-US" sz="1800">
                <a:solidFill>
                  <a:srgbClr val="333333"/>
                </a:solidFill>
                <a:highlight>
                  <a:srgbClr val="FFFFFF"/>
                </a:highlight>
              </a:rPr>
              <a:t>aculty, staff, and students are pushing the boundaries of thought in STC</a:t>
            </a:r>
            <a:endParaRPr sz="1800">
              <a:solidFill>
                <a:srgbClr val="333333"/>
              </a:solidFill>
              <a:highlight>
                <a:srgbClr val="FFFFFF"/>
              </a:highlight>
            </a:endParaRPr>
          </a:p>
          <a:p>
            <a:pPr indent="0" lvl="0" marL="0" rtl="0" algn="l">
              <a:lnSpc>
                <a:spcPct val="115000"/>
              </a:lnSpc>
              <a:spcBef>
                <a:spcPts val="1200"/>
              </a:spcBef>
              <a:spcAft>
                <a:spcPts val="0"/>
              </a:spcAft>
              <a:buNone/>
            </a:pPr>
            <a:r>
              <a:t/>
            </a:r>
            <a:endParaRPr sz="1600">
              <a:solidFill>
                <a:schemeClr val="dk1"/>
              </a:solidFill>
              <a:highlight>
                <a:schemeClr val="lt1"/>
              </a:highlight>
              <a:latin typeface="Roboto"/>
              <a:ea typeface="Roboto"/>
              <a:cs typeface="Roboto"/>
              <a:sym typeface="Roboto"/>
            </a:endParaRPr>
          </a:p>
          <a:p>
            <a:pPr indent="0" lvl="0" marL="0" rtl="0" algn="l">
              <a:lnSpc>
                <a:spcPct val="115000"/>
              </a:lnSpc>
              <a:spcBef>
                <a:spcPts val="1200"/>
              </a:spcBef>
              <a:spcAft>
                <a:spcPts val="0"/>
              </a:spcAft>
              <a:buNone/>
            </a:pPr>
            <a:r>
              <a:t/>
            </a:r>
            <a:endParaRPr sz="1800">
              <a:solidFill>
                <a:schemeClr val="dk1"/>
              </a:solidFill>
              <a:highlight>
                <a:schemeClr val="lt1"/>
              </a:highlight>
              <a:latin typeface="Roboto"/>
              <a:ea typeface="Roboto"/>
              <a:cs typeface="Roboto"/>
              <a:sym typeface="Roboto"/>
            </a:endParaRPr>
          </a:p>
          <a:p>
            <a:pPr indent="0" lvl="0" marL="0" rtl="0" algn="l">
              <a:lnSpc>
                <a:spcPct val="115000"/>
              </a:lnSpc>
              <a:spcBef>
                <a:spcPts val="1200"/>
              </a:spcBef>
              <a:spcAft>
                <a:spcPts val="0"/>
              </a:spcAft>
              <a:buNone/>
            </a:pPr>
            <a:r>
              <a:t/>
            </a:r>
            <a:endParaRPr i="1" sz="1800"/>
          </a:p>
          <a:p>
            <a:pPr indent="0" lvl="0" marL="0" rtl="0" algn="l">
              <a:lnSpc>
                <a:spcPct val="115000"/>
              </a:lnSpc>
              <a:spcBef>
                <a:spcPts val="1200"/>
              </a:spcBef>
              <a:spcAft>
                <a:spcPts val="1200"/>
              </a:spcAft>
              <a:buNone/>
            </a:pPr>
            <a:r>
              <a:t/>
            </a:r>
            <a:endParaRPr i="1" sz="19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73"/>
          <p:cNvSpPr/>
          <p:nvPr/>
        </p:nvSpPr>
        <p:spPr>
          <a:xfrm flipH="1">
            <a:off x="9658190" y="0"/>
            <a:ext cx="25338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37" name="Google Shape;437;p73"/>
          <p:cNvSpPr txBox="1"/>
          <p:nvPr/>
        </p:nvSpPr>
        <p:spPr>
          <a:xfrm>
            <a:off x="354550" y="690225"/>
            <a:ext cx="6394500" cy="1310700"/>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100000"/>
              </a:lnSpc>
              <a:spcBef>
                <a:spcPts val="0"/>
              </a:spcBef>
              <a:spcAft>
                <a:spcPts val="0"/>
              </a:spcAft>
              <a:buClr>
                <a:srgbClr val="0C0C0C"/>
              </a:buClr>
              <a:buSzPts val="2800"/>
              <a:buFont typeface="Arial"/>
              <a:buNone/>
            </a:pPr>
            <a:r>
              <a:rPr b="1" lang="en-US" sz="4200">
                <a:solidFill>
                  <a:srgbClr val="0C0C0C"/>
                </a:solidFill>
                <a:latin typeface="Georgia"/>
                <a:ea typeface="Georgia"/>
                <a:cs typeface="Georgia"/>
                <a:sym typeface="Georgia"/>
              </a:rPr>
              <a:t>Search Mastery </a:t>
            </a:r>
            <a:r>
              <a:rPr b="1" lang="en-US" sz="4200">
                <a:solidFill>
                  <a:srgbClr val="0C0C0C"/>
                </a:solidFill>
                <a:latin typeface="Georgia"/>
                <a:ea typeface="Georgia"/>
                <a:cs typeface="Georgia"/>
                <a:sym typeface="Georgia"/>
              </a:rPr>
              <a:t>Interest Group </a:t>
            </a:r>
            <a:r>
              <a:rPr i="1" lang="en-US" sz="3000">
                <a:solidFill>
                  <a:srgbClr val="0C0C0C"/>
                </a:solidFill>
              </a:rPr>
              <a:t>Est. 2021</a:t>
            </a:r>
            <a:endParaRPr i="1" sz="1600"/>
          </a:p>
        </p:txBody>
      </p:sp>
      <p:sp>
        <p:nvSpPr>
          <p:cNvPr id="438" name="Google Shape;438;p73"/>
          <p:cNvSpPr/>
          <p:nvPr/>
        </p:nvSpPr>
        <p:spPr>
          <a:xfrm flipH="1">
            <a:off x="354575" y="2181900"/>
            <a:ext cx="9140100" cy="4225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i="1" lang="en-US" sz="1800">
                <a:solidFill>
                  <a:srgbClr val="333333"/>
                </a:solidFill>
                <a:highlight>
                  <a:srgbClr val="FFFFFF"/>
                </a:highlight>
              </a:rPr>
              <a:t>Exploring</a:t>
            </a:r>
            <a:r>
              <a:rPr b="1" i="1" lang="en-US" sz="1800">
                <a:solidFill>
                  <a:srgbClr val="333333"/>
                </a:solidFill>
                <a:highlight>
                  <a:srgbClr val="FFFFFF"/>
                </a:highlight>
              </a:rPr>
              <a:t> the foundations and practice of search skills, education, and literacy</a:t>
            </a:r>
            <a:endParaRPr b="1" i="1" sz="1800">
              <a:solidFill>
                <a:srgbClr val="333333"/>
              </a:solidFill>
              <a:highlight>
                <a:srgbClr val="FFFFFF"/>
              </a:highlight>
            </a:endParaRPr>
          </a:p>
          <a:p>
            <a:pPr indent="0" lvl="0" marL="0" rtl="0" algn="l">
              <a:lnSpc>
                <a:spcPct val="115000"/>
              </a:lnSpc>
              <a:spcBef>
                <a:spcPts val="1200"/>
              </a:spcBef>
              <a:spcAft>
                <a:spcPts val="0"/>
              </a:spcAft>
              <a:buNone/>
            </a:pPr>
            <a:r>
              <a:rPr lang="en-US" sz="1800">
                <a:solidFill>
                  <a:srgbClr val="333333"/>
                </a:solidFill>
                <a:highlight>
                  <a:srgbClr val="FFFFFF"/>
                </a:highlight>
              </a:rPr>
              <a:t>Search Mastery promotes informed decision-making and problem-solving by increasing the opportunities that individuals have to learn the knowledge, skills, and practices that they need to efficiently and effectively find necessary information</a:t>
            </a:r>
            <a:endParaRPr sz="1800">
              <a:solidFill>
                <a:srgbClr val="333333"/>
              </a:solidFill>
              <a:highlight>
                <a:srgbClr val="FFFFFF"/>
              </a:highlight>
            </a:endParaRPr>
          </a:p>
          <a:p>
            <a:pPr indent="0" lvl="0" marL="0" rtl="0" algn="l">
              <a:lnSpc>
                <a:spcPct val="115000"/>
              </a:lnSpc>
              <a:spcBef>
                <a:spcPts val="1200"/>
              </a:spcBef>
              <a:spcAft>
                <a:spcPts val="0"/>
              </a:spcAft>
              <a:buNone/>
            </a:pPr>
            <a:r>
              <a:rPr lang="en-US" sz="1800">
                <a:solidFill>
                  <a:srgbClr val="333333"/>
                </a:solidFill>
                <a:highlight>
                  <a:srgbClr val="FFFFFF"/>
                </a:highlight>
              </a:rPr>
              <a:t>The Search Mastery community at the iSchool is exploring the foundations and practice of Search--skills, education, and literacy—through research, curriculum development, education, and public outreach, including:</a:t>
            </a:r>
            <a:endParaRPr sz="1800">
              <a:solidFill>
                <a:srgbClr val="333333"/>
              </a:solidFill>
              <a:highlight>
                <a:srgbClr val="FFFFFF"/>
              </a:highlight>
            </a:endParaRPr>
          </a:p>
          <a:p>
            <a:pPr indent="-342900" lvl="0" marL="457200" rtl="0" algn="l">
              <a:lnSpc>
                <a:spcPct val="115000"/>
              </a:lnSpc>
              <a:spcBef>
                <a:spcPts val="1200"/>
              </a:spcBef>
              <a:spcAft>
                <a:spcPts val="0"/>
              </a:spcAft>
              <a:buClr>
                <a:srgbClr val="333333"/>
              </a:buClr>
              <a:buSzPts val="1800"/>
              <a:buChar char="●"/>
            </a:pPr>
            <a:r>
              <a:rPr lang="en-US" sz="1800">
                <a:solidFill>
                  <a:srgbClr val="333333"/>
                </a:solidFill>
                <a:highlight>
                  <a:srgbClr val="FFFFFF"/>
                </a:highlight>
              </a:rPr>
              <a:t>Guest lecture series</a:t>
            </a:r>
            <a:endParaRPr sz="1800">
              <a:solidFill>
                <a:srgbClr val="333333"/>
              </a:solidFill>
              <a:highlight>
                <a:srgbClr val="FFFFFF"/>
              </a:highlight>
            </a:endParaRPr>
          </a:p>
          <a:p>
            <a:pPr indent="-342900" lvl="0" marL="457200" rtl="0" algn="l">
              <a:lnSpc>
                <a:spcPct val="115000"/>
              </a:lnSpc>
              <a:spcBef>
                <a:spcPts val="0"/>
              </a:spcBef>
              <a:spcAft>
                <a:spcPts val="0"/>
              </a:spcAft>
              <a:buClr>
                <a:srgbClr val="333333"/>
              </a:buClr>
              <a:buSzPts val="1800"/>
              <a:buChar char="●"/>
            </a:pPr>
            <a:r>
              <a:rPr lang="en-US" sz="1800">
                <a:solidFill>
                  <a:srgbClr val="333333"/>
                </a:solidFill>
                <a:highlight>
                  <a:srgbClr val="FFFFFF"/>
                </a:highlight>
              </a:rPr>
              <a:t>Developing Search Mastery modules</a:t>
            </a:r>
            <a:endParaRPr sz="1800">
              <a:solidFill>
                <a:srgbClr val="333333"/>
              </a:solidFill>
              <a:highlight>
                <a:srgbClr val="FFFFFF"/>
              </a:highlight>
            </a:endParaRPr>
          </a:p>
          <a:p>
            <a:pPr indent="-342900" lvl="0" marL="457200" rtl="0" algn="l">
              <a:lnSpc>
                <a:spcPct val="115000"/>
              </a:lnSpc>
              <a:spcBef>
                <a:spcPts val="0"/>
              </a:spcBef>
              <a:spcAft>
                <a:spcPts val="0"/>
              </a:spcAft>
              <a:buClr>
                <a:srgbClr val="333333"/>
              </a:buClr>
              <a:buSzPts val="1800"/>
              <a:buChar char="●"/>
            </a:pPr>
            <a:r>
              <a:rPr lang="en-US" sz="1800">
                <a:solidFill>
                  <a:srgbClr val="333333"/>
                </a:solidFill>
                <a:highlight>
                  <a:srgbClr val="FFFFFF"/>
                </a:highlight>
              </a:rPr>
              <a:t>Public Library Outreach initiative for adult library patrons</a:t>
            </a:r>
            <a:endParaRPr sz="1800">
              <a:solidFill>
                <a:srgbClr val="333333"/>
              </a:solidFill>
              <a:highlight>
                <a:srgbClr val="FFFFFF"/>
              </a:highlight>
            </a:endParaRPr>
          </a:p>
          <a:p>
            <a:pPr indent="0" lvl="0" marL="0" rtl="0" algn="l">
              <a:lnSpc>
                <a:spcPct val="115000"/>
              </a:lnSpc>
              <a:spcBef>
                <a:spcPts val="1200"/>
              </a:spcBef>
              <a:spcAft>
                <a:spcPts val="0"/>
              </a:spcAft>
              <a:buNone/>
            </a:pPr>
            <a:r>
              <a:t/>
            </a:r>
            <a:endParaRPr sz="1800">
              <a:solidFill>
                <a:srgbClr val="333333"/>
              </a:solidFill>
              <a:highlight>
                <a:srgbClr val="FFFFFF"/>
              </a:highlight>
            </a:endParaRPr>
          </a:p>
          <a:p>
            <a:pPr indent="0" lvl="0" marL="0" rtl="0" algn="l">
              <a:lnSpc>
                <a:spcPct val="115000"/>
              </a:lnSpc>
              <a:spcBef>
                <a:spcPts val="1200"/>
              </a:spcBef>
              <a:spcAft>
                <a:spcPts val="0"/>
              </a:spcAft>
              <a:buNone/>
            </a:pPr>
            <a:r>
              <a:t/>
            </a:r>
            <a:endParaRPr sz="1800">
              <a:solidFill>
                <a:srgbClr val="333333"/>
              </a:solidFill>
              <a:highlight>
                <a:srgbClr val="FFFFFF"/>
              </a:highlight>
            </a:endParaRPr>
          </a:p>
          <a:p>
            <a:pPr indent="0" lvl="0" marL="0" rtl="0" algn="l">
              <a:lnSpc>
                <a:spcPct val="115000"/>
              </a:lnSpc>
              <a:spcBef>
                <a:spcPts val="1200"/>
              </a:spcBef>
              <a:spcAft>
                <a:spcPts val="0"/>
              </a:spcAft>
              <a:buNone/>
            </a:pPr>
            <a:r>
              <a:t/>
            </a:r>
            <a:endParaRPr sz="1600">
              <a:solidFill>
                <a:schemeClr val="dk1"/>
              </a:solidFill>
              <a:highlight>
                <a:schemeClr val="lt1"/>
              </a:highlight>
              <a:latin typeface="Roboto"/>
              <a:ea typeface="Roboto"/>
              <a:cs typeface="Roboto"/>
              <a:sym typeface="Roboto"/>
            </a:endParaRPr>
          </a:p>
          <a:p>
            <a:pPr indent="0" lvl="0" marL="0" rtl="0" algn="l">
              <a:lnSpc>
                <a:spcPct val="115000"/>
              </a:lnSpc>
              <a:spcBef>
                <a:spcPts val="1200"/>
              </a:spcBef>
              <a:spcAft>
                <a:spcPts val="0"/>
              </a:spcAft>
              <a:buNone/>
            </a:pPr>
            <a:r>
              <a:t/>
            </a:r>
            <a:endParaRPr sz="1800">
              <a:solidFill>
                <a:schemeClr val="dk1"/>
              </a:solidFill>
              <a:highlight>
                <a:schemeClr val="lt1"/>
              </a:highlight>
              <a:latin typeface="Roboto"/>
              <a:ea typeface="Roboto"/>
              <a:cs typeface="Roboto"/>
              <a:sym typeface="Roboto"/>
            </a:endParaRPr>
          </a:p>
          <a:p>
            <a:pPr indent="0" lvl="0" marL="0" rtl="0" algn="l">
              <a:lnSpc>
                <a:spcPct val="115000"/>
              </a:lnSpc>
              <a:spcBef>
                <a:spcPts val="1200"/>
              </a:spcBef>
              <a:spcAft>
                <a:spcPts val="0"/>
              </a:spcAft>
              <a:buNone/>
            </a:pPr>
            <a:r>
              <a:t/>
            </a:r>
            <a:endParaRPr i="1" sz="1800"/>
          </a:p>
          <a:p>
            <a:pPr indent="0" lvl="0" marL="0" rtl="0" algn="l">
              <a:lnSpc>
                <a:spcPct val="115000"/>
              </a:lnSpc>
              <a:spcBef>
                <a:spcPts val="1200"/>
              </a:spcBef>
              <a:spcAft>
                <a:spcPts val="1200"/>
              </a:spcAft>
              <a:buNone/>
            </a:pPr>
            <a:r>
              <a:t/>
            </a:r>
            <a:endParaRPr i="1" sz="1900"/>
          </a:p>
        </p:txBody>
      </p:sp>
      <p:cxnSp>
        <p:nvCxnSpPr>
          <p:cNvPr id="439" name="Google Shape;439;p73"/>
          <p:cNvCxnSpPr/>
          <p:nvPr/>
        </p:nvCxnSpPr>
        <p:spPr>
          <a:xfrm flipH="1" rot="10800000">
            <a:off x="0" y="2000929"/>
            <a:ext cx="4873800" cy="14400"/>
          </a:xfrm>
          <a:prstGeom prst="straightConnector1">
            <a:avLst/>
          </a:prstGeom>
          <a:noFill/>
          <a:ln cap="flat" cmpd="sng" w="38100">
            <a:solidFill>
              <a:srgbClr val="FFC000"/>
            </a:solidFill>
            <a:prstDash val="solid"/>
            <a:miter lim="800000"/>
            <a:headEnd len="sm" w="sm" type="none"/>
            <a:tailEnd len="sm" w="sm" type="none"/>
          </a:ln>
        </p:spPr>
      </p:cxnSp>
      <p:pic>
        <p:nvPicPr>
          <p:cNvPr id="440" name="Google Shape;440;p73"/>
          <p:cNvPicPr preferRelativeResize="0"/>
          <p:nvPr>
            <p:ph idx="2" type="pic"/>
          </p:nvPr>
        </p:nvPicPr>
        <p:blipFill rotWithShape="1">
          <a:blip r:embed="rId3">
            <a:alphaModFix/>
          </a:blip>
          <a:srcRect b="8298" l="2866" r="2526" t="8298"/>
          <a:stretch/>
        </p:blipFill>
        <p:spPr>
          <a:xfrm flipH="1">
            <a:off x="8495953" y="198900"/>
            <a:ext cx="3351297" cy="1983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4"/>
          <p:cNvSpPr/>
          <p:nvPr/>
        </p:nvSpPr>
        <p:spPr>
          <a:xfrm flipH="1">
            <a:off x="9658190" y="0"/>
            <a:ext cx="25338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46" name="Google Shape;446;p74"/>
          <p:cNvSpPr txBox="1"/>
          <p:nvPr/>
        </p:nvSpPr>
        <p:spPr>
          <a:xfrm>
            <a:off x="354550" y="690225"/>
            <a:ext cx="6394500" cy="1310700"/>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100000"/>
              </a:lnSpc>
              <a:spcBef>
                <a:spcPts val="0"/>
              </a:spcBef>
              <a:spcAft>
                <a:spcPts val="0"/>
              </a:spcAft>
              <a:buClr>
                <a:srgbClr val="0C0C0C"/>
              </a:buClr>
              <a:buSzPts val="2800"/>
              <a:buFont typeface="Arial"/>
              <a:buNone/>
            </a:pPr>
            <a:r>
              <a:rPr b="1" lang="en-US" sz="4200">
                <a:solidFill>
                  <a:srgbClr val="0C0C0C"/>
                </a:solidFill>
                <a:latin typeface="Georgia"/>
                <a:ea typeface="Georgia"/>
                <a:cs typeface="Georgia"/>
                <a:sym typeface="Georgia"/>
              </a:rPr>
              <a:t>Dean’s Distinguished Lecture Series</a:t>
            </a:r>
            <a:endParaRPr i="1" sz="1600"/>
          </a:p>
        </p:txBody>
      </p:sp>
      <p:sp>
        <p:nvSpPr>
          <p:cNvPr id="447" name="Google Shape;447;p74"/>
          <p:cNvSpPr/>
          <p:nvPr/>
        </p:nvSpPr>
        <p:spPr>
          <a:xfrm flipH="1">
            <a:off x="354575" y="2181900"/>
            <a:ext cx="9140100" cy="4225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i="1" lang="en-US" sz="1800">
                <a:solidFill>
                  <a:srgbClr val="333333"/>
                </a:solidFill>
                <a:highlight>
                  <a:srgbClr val="FFFFFF"/>
                </a:highlight>
              </a:rPr>
              <a:t>The Dean's Distinguished Lecture Series provides an opportunity for faculty, staff, students, alumni, and partners to explore current topics related to the college's 14 </a:t>
            </a:r>
            <a:r>
              <a:rPr b="1" i="1" lang="en-US" sz="1800">
                <a:solidFill>
                  <a:srgbClr val="333333"/>
                </a:solidFill>
              </a:rPr>
              <a:t>expertise areas</a:t>
            </a:r>
            <a:endParaRPr b="1" i="1" sz="1800">
              <a:solidFill>
                <a:srgbClr val="333333"/>
              </a:solidFill>
            </a:endParaRPr>
          </a:p>
          <a:p>
            <a:pPr indent="0" lvl="0" marL="0" rtl="0" algn="l">
              <a:lnSpc>
                <a:spcPct val="115000"/>
              </a:lnSpc>
              <a:spcBef>
                <a:spcPts val="1200"/>
              </a:spcBef>
              <a:spcAft>
                <a:spcPts val="0"/>
              </a:spcAft>
              <a:buNone/>
            </a:pPr>
            <a:r>
              <a:rPr lang="en-US" sz="1800">
                <a:solidFill>
                  <a:srgbClr val="333333"/>
                </a:solidFill>
                <a:highlight>
                  <a:srgbClr val="FFFFFF"/>
                </a:highlight>
              </a:rPr>
              <a:t>Led by internationally renowned information science scholars and industry leaders </a:t>
            </a:r>
            <a:r>
              <a:rPr lang="en-US" sz="1800">
                <a:solidFill>
                  <a:srgbClr val="333333"/>
                </a:solidFill>
                <a:highlight>
                  <a:srgbClr val="FFFFFF"/>
                </a:highlight>
              </a:rPr>
              <a:t>for interdisciplinary academic exchange and productive dialogue, discussion topics have included:</a:t>
            </a:r>
            <a:endParaRPr sz="1800">
              <a:solidFill>
                <a:srgbClr val="333333"/>
              </a:solidFill>
              <a:highlight>
                <a:srgbClr val="FFFFFF"/>
              </a:highlight>
            </a:endParaRPr>
          </a:p>
          <a:p>
            <a:pPr indent="-342900" lvl="0" marL="457200" rtl="0" algn="l">
              <a:lnSpc>
                <a:spcPct val="115000"/>
              </a:lnSpc>
              <a:spcBef>
                <a:spcPts val="1200"/>
              </a:spcBef>
              <a:spcAft>
                <a:spcPts val="0"/>
              </a:spcAft>
              <a:buClr>
                <a:srgbClr val="333333"/>
              </a:buClr>
              <a:buSzPts val="1800"/>
              <a:buChar char="●"/>
            </a:pPr>
            <a:r>
              <a:rPr lang="en-US" sz="1800">
                <a:solidFill>
                  <a:srgbClr val="333333"/>
                </a:solidFill>
                <a:highlight>
                  <a:srgbClr val="FFFFFF"/>
                </a:highlight>
              </a:rPr>
              <a:t>Critical Issues in K-12 Computer Science Education</a:t>
            </a:r>
            <a:endParaRPr sz="1800">
              <a:solidFill>
                <a:srgbClr val="333333"/>
              </a:solidFill>
              <a:highlight>
                <a:srgbClr val="FFFFFF"/>
              </a:highlight>
            </a:endParaRPr>
          </a:p>
          <a:p>
            <a:pPr indent="-342900" lvl="0" marL="457200" rtl="0" algn="l">
              <a:lnSpc>
                <a:spcPct val="115000"/>
              </a:lnSpc>
              <a:spcBef>
                <a:spcPts val="0"/>
              </a:spcBef>
              <a:spcAft>
                <a:spcPts val="0"/>
              </a:spcAft>
              <a:buClr>
                <a:srgbClr val="333333"/>
              </a:buClr>
              <a:buSzPts val="1800"/>
              <a:buChar char="●"/>
            </a:pPr>
            <a:r>
              <a:rPr lang="en-US" sz="1800">
                <a:solidFill>
                  <a:srgbClr val="333333"/>
                </a:solidFill>
                <a:highlight>
                  <a:srgbClr val="FFFFFF"/>
                </a:highlight>
              </a:rPr>
              <a:t>Democratization of Technology</a:t>
            </a:r>
            <a:endParaRPr sz="1800">
              <a:solidFill>
                <a:srgbClr val="333333"/>
              </a:solidFill>
              <a:highlight>
                <a:srgbClr val="FFFFFF"/>
              </a:highlight>
            </a:endParaRPr>
          </a:p>
          <a:p>
            <a:pPr indent="-342900" lvl="0" marL="457200" rtl="0" algn="l">
              <a:lnSpc>
                <a:spcPct val="115000"/>
              </a:lnSpc>
              <a:spcBef>
                <a:spcPts val="0"/>
              </a:spcBef>
              <a:spcAft>
                <a:spcPts val="0"/>
              </a:spcAft>
              <a:buClr>
                <a:srgbClr val="333333"/>
              </a:buClr>
              <a:buSzPts val="1800"/>
              <a:buChar char="●"/>
            </a:pPr>
            <a:r>
              <a:rPr lang="en-US" sz="1800">
                <a:solidFill>
                  <a:srgbClr val="333333"/>
                </a:solidFill>
                <a:highlight>
                  <a:srgbClr val="FFFFFF"/>
                </a:highlight>
              </a:rPr>
              <a:t>Reimagining field based science education</a:t>
            </a:r>
            <a:endParaRPr sz="1800">
              <a:solidFill>
                <a:srgbClr val="333333"/>
              </a:solidFill>
              <a:highlight>
                <a:srgbClr val="FFFFFF"/>
              </a:highlight>
            </a:endParaRPr>
          </a:p>
          <a:p>
            <a:pPr indent="-342900" lvl="0" marL="457200" rtl="0" algn="l">
              <a:lnSpc>
                <a:spcPct val="115000"/>
              </a:lnSpc>
              <a:spcBef>
                <a:spcPts val="0"/>
              </a:spcBef>
              <a:spcAft>
                <a:spcPts val="0"/>
              </a:spcAft>
              <a:buClr>
                <a:srgbClr val="333333"/>
              </a:buClr>
              <a:buSzPts val="1800"/>
              <a:buChar char="●"/>
            </a:pPr>
            <a:r>
              <a:rPr lang="en-US" sz="1800">
                <a:solidFill>
                  <a:srgbClr val="333333"/>
                </a:solidFill>
                <a:highlight>
                  <a:srgbClr val="FFFFFF"/>
                </a:highlight>
              </a:rPr>
              <a:t>International relations in the information age</a:t>
            </a:r>
            <a:endParaRPr sz="1800">
              <a:solidFill>
                <a:srgbClr val="333333"/>
              </a:solidFill>
              <a:highlight>
                <a:srgbClr val="FFFFFF"/>
              </a:highlight>
            </a:endParaRPr>
          </a:p>
          <a:p>
            <a:pPr indent="-342900" lvl="0" marL="457200" rtl="0" algn="l">
              <a:lnSpc>
                <a:spcPct val="115000"/>
              </a:lnSpc>
              <a:spcBef>
                <a:spcPts val="0"/>
              </a:spcBef>
              <a:spcAft>
                <a:spcPts val="0"/>
              </a:spcAft>
              <a:buClr>
                <a:srgbClr val="333333"/>
              </a:buClr>
              <a:buSzPts val="1800"/>
              <a:buChar char="●"/>
            </a:pPr>
            <a:r>
              <a:rPr lang="en-US" sz="1800">
                <a:solidFill>
                  <a:srgbClr val="333333"/>
                </a:solidFill>
                <a:highlight>
                  <a:srgbClr val="FFFFFF"/>
                </a:highlight>
              </a:rPr>
              <a:t>Societal Effects of Technical System</a:t>
            </a:r>
            <a:endParaRPr sz="1800">
              <a:solidFill>
                <a:srgbClr val="333333"/>
              </a:solidFill>
              <a:highlight>
                <a:srgbClr val="FFFFFF"/>
              </a:highlight>
            </a:endParaRPr>
          </a:p>
          <a:p>
            <a:pPr indent="-342900" lvl="0" marL="457200" rtl="0" algn="l">
              <a:lnSpc>
                <a:spcPct val="115000"/>
              </a:lnSpc>
              <a:spcBef>
                <a:spcPts val="0"/>
              </a:spcBef>
              <a:spcAft>
                <a:spcPts val="0"/>
              </a:spcAft>
              <a:buClr>
                <a:srgbClr val="333333"/>
              </a:buClr>
              <a:buSzPts val="1800"/>
              <a:buChar char="●"/>
            </a:pPr>
            <a:r>
              <a:rPr lang="en-US" sz="1800">
                <a:solidFill>
                  <a:srgbClr val="333333"/>
                </a:solidFill>
                <a:highlight>
                  <a:srgbClr val="FFFFFF"/>
                </a:highlight>
              </a:rPr>
              <a:t>and </a:t>
            </a:r>
            <a:r>
              <a:rPr i="1" lang="en-US" sz="1800">
                <a:solidFill>
                  <a:srgbClr val="333333"/>
                </a:solidFill>
                <a:highlight>
                  <a:srgbClr val="FFFFFF"/>
                </a:highlight>
              </a:rPr>
              <a:t>more</a:t>
            </a:r>
            <a:endParaRPr i="1" sz="1800">
              <a:solidFill>
                <a:srgbClr val="333333"/>
              </a:solidFill>
              <a:highlight>
                <a:srgbClr val="FFFFFF"/>
              </a:highlight>
            </a:endParaRPr>
          </a:p>
          <a:p>
            <a:pPr indent="0" lvl="0" marL="0" rtl="0" algn="l">
              <a:lnSpc>
                <a:spcPct val="115000"/>
              </a:lnSpc>
              <a:spcBef>
                <a:spcPts val="1200"/>
              </a:spcBef>
              <a:spcAft>
                <a:spcPts val="0"/>
              </a:spcAft>
              <a:buNone/>
            </a:pPr>
            <a:r>
              <a:t/>
            </a:r>
            <a:endParaRPr sz="1450">
              <a:solidFill>
                <a:srgbClr val="333333"/>
              </a:solidFill>
              <a:highlight>
                <a:srgbClr val="FFFFFF"/>
              </a:highlight>
            </a:endParaRPr>
          </a:p>
          <a:p>
            <a:pPr indent="0" lvl="0" marL="0" rtl="0" algn="l">
              <a:lnSpc>
                <a:spcPct val="115000"/>
              </a:lnSpc>
              <a:spcBef>
                <a:spcPts val="1200"/>
              </a:spcBef>
              <a:spcAft>
                <a:spcPts val="0"/>
              </a:spcAft>
              <a:buNone/>
            </a:pPr>
            <a:r>
              <a:t/>
            </a:r>
            <a:endParaRPr sz="1800">
              <a:solidFill>
                <a:srgbClr val="333333"/>
              </a:solidFill>
              <a:highlight>
                <a:srgbClr val="FFFFFF"/>
              </a:highlight>
            </a:endParaRPr>
          </a:p>
          <a:p>
            <a:pPr indent="0" lvl="0" marL="0" rtl="0" algn="l">
              <a:lnSpc>
                <a:spcPct val="115000"/>
              </a:lnSpc>
              <a:spcBef>
                <a:spcPts val="1200"/>
              </a:spcBef>
              <a:spcAft>
                <a:spcPts val="0"/>
              </a:spcAft>
              <a:buNone/>
            </a:pPr>
            <a:r>
              <a:t/>
            </a:r>
            <a:endParaRPr sz="1800">
              <a:solidFill>
                <a:srgbClr val="333333"/>
              </a:solidFill>
              <a:highlight>
                <a:srgbClr val="FFFFFF"/>
              </a:highlight>
            </a:endParaRPr>
          </a:p>
          <a:p>
            <a:pPr indent="0" lvl="0" marL="0" rtl="0" algn="l">
              <a:lnSpc>
                <a:spcPct val="115000"/>
              </a:lnSpc>
              <a:spcBef>
                <a:spcPts val="1200"/>
              </a:spcBef>
              <a:spcAft>
                <a:spcPts val="0"/>
              </a:spcAft>
              <a:buNone/>
            </a:pPr>
            <a:r>
              <a:t/>
            </a:r>
            <a:endParaRPr sz="1600">
              <a:solidFill>
                <a:schemeClr val="dk1"/>
              </a:solidFill>
              <a:highlight>
                <a:schemeClr val="lt1"/>
              </a:highlight>
              <a:latin typeface="Roboto"/>
              <a:ea typeface="Roboto"/>
              <a:cs typeface="Roboto"/>
              <a:sym typeface="Roboto"/>
            </a:endParaRPr>
          </a:p>
          <a:p>
            <a:pPr indent="0" lvl="0" marL="0" rtl="0" algn="l">
              <a:lnSpc>
                <a:spcPct val="115000"/>
              </a:lnSpc>
              <a:spcBef>
                <a:spcPts val="1200"/>
              </a:spcBef>
              <a:spcAft>
                <a:spcPts val="0"/>
              </a:spcAft>
              <a:buNone/>
            </a:pPr>
            <a:r>
              <a:t/>
            </a:r>
            <a:endParaRPr sz="1800">
              <a:solidFill>
                <a:schemeClr val="dk1"/>
              </a:solidFill>
              <a:highlight>
                <a:schemeClr val="lt1"/>
              </a:highlight>
              <a:latin typeface="Roboto"/>
              <a:ea typeface="Roboto"/>
              <a:cs typeface="Roboto"/>
              <a:sym typeface="Roboto"/>
            </a:endParaRPr>
          </a:p>
          <a:p>
            <a:pPr indent="0" lvl="0" marL="0" rtl="0" algn="l">
              <a:lnSpc>
                <a:spcPct val="115000"/>
              </a:lnSpc>
              <a:spcBef>
                <a:spcPts val="1200"/>
              </a:spcBef>
              <a:spcAft>
                <a:spcPts val="0"/>
              </a:spcAft>
              <a:buNone/>
            </a:pPr>
            <a:r>
              <a:t/>
            </a:r>
            <a:endParaRPr i="1" sz="1800"/>
          </a:p>
          <a:p>
            <a:pPr indent="0" lvl="0" marL="0" rtl="0" algn="l">
              <a:lnSpc>
                <a:spcPct val="115000"/>
              </a:lnSpc>
              <a:spcBef>
                <a:spcPts val="1200"/>
              </a:spcBef>
              <a:spcAft>
                <a:spcPts val="1200"/>
              </a:spcAft>
              <a:buNone/>
            </a:pPr>
            <a:r>
              <a:t/>
            </a:r>
            <a:endParaRPr i="1" sz="1900"/>
          </a:p>
        </p:txBody>
      </p:sp>
      <p:cxnSp>
        <p:nvCxnSpPr>
          <p:cNvPr id="448" name="Google Shape;448;p74"/>
          <p:cNvCxnSpPr/>
          <p:nvPr/>
        </p:nvCxnSpPr>
        <p:spPr>
          <a:xfrm flipH="1" rot="10800000">
            <a:off x="0" y="2000929"/>
            <a:ext cx="4873800" cy="14400"/>
          </a:xfrm>
          <a:prstGeom prst="straightConnector1">
            <a:avLst/>
          </a:prstGeom>
          <a:noFill/>
          <a:ln cap="flat" cmpd="sng" w="38100">
            <a:solidFill>
              <a:srgbClr val="FFC000"/>
            </a:solidFill>
            <a:prstDash val="solid"/>
            <a:miter lim="800000"/>
            <a:headEnd len="sm" w="sm" type="none"/>
            <a:tailEnd len="sm" w="sm" type="none"/>
          </a:ln>
        </p:spPr>
      </p:cxnSp>
      <p:pic>
        <p:nvPicPr>
          <p:cNvPr id="449" name="Google Shape;449;p74"/>
          <p:cNvPicPr preferRelativeResize="0"/>
          <p:nvPr>
            <p:ph idx="2" type="pic"/>
          </p:nvPr>
        </p:nvPicPr>
        <p:blipFill rotWithShape="1">
          <a:blip r:embed="rId3">
            <a:alphaModFix/>
          </a:blip>
          <a:srcRect b="8533" l="0" r="0" t="8533"/>
          <a:stretch/>
        </p:blipFill>
        <p:spPr>
          <a:xfrm flipH="1">
            <a:off x="8012348" y="4194075"/>
            <a:ext cx="3953802" cy="2213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75"/>
          <p:cNvSpPr/>
          <p:nvPr/>
        </p:nvSpPr>
        <p:spPr>
          <a:xfrm rot="-5400000">
            <a:off x="2852550" y="-2459150"/>
            <a:ext cx="11529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55" name="Google Shape;455;p75"/>
          <p:cNvSpPr txBox="1"/>
          <p:nvPr/>
        </p:nvSpPr>
        <p:spPr>
          <a:xfrm>
            <a:off x="294949" y="416200"/>
            <a:ext cx="6810900" cy="1218300"/>
          </a:xfrm>
          <a:prstGeom prst="rect">
            <a:avLst/>
          </a:prstGeom>
          <a:noFill/>
          <a:ln>
            <a:noFill/>
          </a:ln>
        </p:spPr>
        <p:txBody>
          <a:bodyPr anchorCtr="0" anchor="ctr" bIns="45700" lIns="91425" spcFirstLastPara="1" rIns="91425" wrap="square" tIns="45700">
            <a:normAutofit/>
          </a:bodyPr>
          <a:lstStyle/>
          <a:p>
            <a:pPr indent="0" lvl="0" marL="0" marR="0" rtl="0" algn="just">
              <a:lnSpc>
                <a:spcPct val="90000"/>
              </a:lnSpc>
              <a:spcBef>
                <a:spcPts val="0"/>
              </a:spcBef>
              <a:spcAft>
                <a:spcPts val="0"/>
              </a:spcAft>
              <a:buClr>
                <a:srgbClr val="FFC000"/>
              </a:buClr>
              <a:buSzPts val="5550"/>
              <a:buFont typeface="Arial"/>
              <a:buNone/>
            </a:pPr>
            <a:r>
              <a:rPr lang="en-US" sz="4650">
                <a:solidFill>
                  <a:srgbClr val="FFC000"/>
                </a:solidFill>
                <a:latin typeface="Georgia"/>
                <a:ea typeface="Georgia"/>
                <a:cs typeface="Georgia"/>
                <a:sym typeface="Georgia"/>
              </a:rPr>
              <a:t>MEET THE DEANS</a:t>
            </a:r>
            <a:endParaRPr sz="395">
              <a:latin typeface="Georgia"/>
              <a:ea typeface="Georgia"/>
              <a:cs typeface="Georgia"/>
              <a:sym typeface="Georgia"/>
            </a:endParaRPr>
          </a:p>
        </p:txBody>
      </p:sp>
      <p:pic>
        <p:nvPicPr>
          <p:cNvPr id="456" name="Google Shape;456;p75"/>
          <p:cNvPicPr preferRelativeResize="0"/>
          <p:nvPr>
            <p:ph idx="3" type="pic"/>
          </p:nvPr>
        </p:nvPicPr>
        <p:blipFill rotWithShape="1">
          <a:blip r:embed="rId3">
            <a:alphaModFix/>
          </a:blip>
          <a:srcRect b="19393" l="0" r="0" t="0"/>
          <a:stretch/>
        </p:blipFill>
        <p:spPr>
          <a:xfrm>
            <a:off x="205750" y="1828175"/>
            <a:ext cx="3161850" cy="3180500"/>
          </a:xfrm>
          <a:prstGeom prst="rect">
            <a:avLst/>
          </a:prstGeom>
          <a:noFill/>
          <a:ln>
            <a:noFill/>
          </a:ln>
        </p:spPr>
      </p:pic>
      <p:pic>
        <p:nvPicPr>
          <p:cNvPr id="457" name="Google Shape;457;p75"/>
          <p:cNvPicPr preferRelativeResize="0"/>
          <p:nvPr>
            <p:ph idx="3" type="pic"/>
          </p:nvPr>
        </p:nvPicPr>
        <p:blipFill rotWithShape="1">
          <a:blip r:embed="rId4">
            <a:alphaModFix/>
          </a:blip>
          <a:srcRect b="9696" l="0" r="0" t="9696"/>
          <a:stretch/>
        </p:blipFill>
        <p:spPr>
          <a:xfrm>
            <a:off x="4042700" y="1828175"/>
            <a:ext cx="1476200" cy="1484900"/>
          </a:xfrm>
          <a:prstGeom prst="rect">
            <a:avLst/>
          </a:prstGeom>
          <a:noFill/>
          <a:ln>
            <a:noFill/>
          </a:ln>
        </p:spPr>
      </p:pic>
      <p:pic>
        <p:nvPicPr>
          <p:cNvPr id="458" name="Google Shape;458;p75"/>
          <p:cNvPicPr preferRelativeResize="0"/>
          <p:nvPr>
            <p:ph idx="3" type="pic"/>
          </p:nvPr>
        </p:nvPicPr>
        <p:blipFill rotWithShape="1">
          <a:blip r:embed="rId5">
            <a:alphaModFix/>
          </a:blip>
          <a:srcRect b="19393" l="0" r="0" t="0"/>
          <a:stretch/>
        </p:blipFill>
        <p:spPr>
          <a:xfrm>
            <a:off x="4042700" y="3495025"/>
            <a:ext cx="1476200" cy="1484900"/>
          </a:xfrm>
          <a:prstGeom prst="rect">
            <a:avLst/>
          </a:prstGeom>
          <a:noFill/>
          <a:ln>
            <a:noFill/>
          </a:ln>
        </p:spPr>
      </p:pic>
      <p:pic>
        <p:nvPicPr>
          <p:cNvPr id="459" name="Google Shape;459;p75"/>
          <p:cNvPicPr preferRelativeResize="0"/>
          <p:nvPr>
            <p:ph idx="3" type="pic"/>
          </p:nvPr>
        </p:nvPicPr>
        <p:blipFill rotWithShape="1">
          <a:blip r:embed="rId6">
            <a:alphaModFix/>
          </a:blip>
          <a:srcRect b="9696" l="0" r="0" t="9696"/>
          <a:stretch/>
        </p:blipFill>
        <p:spPr>
          <a:xfrm>
            <a:off x="4042700" y="5161875"/>
            <a:ext cx="1476200" cy="1484900"/>
          </a:xfrm>
          <a:prstGeom prst="rect">
            <a:avLst/>
          </a:prstGeom>
          <a:noFill/>
          <a:ln>
            <a:noFill/>
          </a:ln>
        </p:spPr>
      </p:pic>
      <p:pic>
        <p:nvPicPr>
          <p:cNvPr id="460" name="Google Shape;460;p75"/>
          <p:cNvPicPr preferRelativeResize="0"/>
          <p:nvPr>
            <p:ph idx="3" type="pic"/>
          </p:nvPr>
        </p:nvPicPr>
        <p:blipFill rotWithShape="1">
          <a:blip r:embed="rId7">
            <a:alphaModFix/>
          </a:blip>
          <a:srcRect b="19393" l="0" r="0" t="0"/>
          <a:stretch/>
        </p:blipFill>
        <p:spPr>
          <a:xfrm>
            <a:off x="8129225" y="1828175"/>
            <a:ext cx="1476200" cy="1484900"/>
          </a:xfrm>
          <a:prstGeom prst="rect">
            <a:avLst/>
          </a:prstGeom>
          <a:noFill/>
          <a:ln>
            <a:noFill/>
          </a:ln>
        </p:spPr>
      </p:pic>
      <p:pic>
        <p:nvPicPr>
          <p:cNvPr id="461" name="Google Shape;461;p75"/>
          <p:cNvPicPr preferRelativeResize="0"/>
          <p:nvPr>
            <p:ph idx="3" type="pic"/>
          </p:nvPr>
        </p:nvPicPr>
        <p:blipFill rotWithShape="1">
          <a:blip r:embed="rId8">
            <a:alphaModFix/>
          </a:blip>
          <a:srcRect b="19393" l="0" r="0" t="0"/>
          <a:stretch/>
        </p:blipFill>
        <p:spPr>
          <a:xfrm>
            <a:off x="8129225" y="3495025"/>
            <a:ext cx="1476200" cy="1484900"/>
          </a:xfrm>
          <a:prstGeom prst="rect">
            <a:avLst/>
          </a:prstGeom>
          <a:noFill/>
          <a:ln>
            <a:noFill/>
          </a:ln>
        </p:spPr>
      </p:pic>
      <p:sp>
        <p:nvSpPr>
          <p:cNvPr id="462" name="Google Shape;462;p75"/>
          <p:cNvSpPr txBox="1"/>
          <p:nvPr/>
        </p:nvSpPr>
        <p:spPr>
          <a:xfrm>
            <a:off x="5612813" y="2635975"/>
            <a:ext cx="2422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t>Brian Butler</a:t>
            </a:r>
            <a:endParaRPr b="1" sz="1800"/>
          </a:p>
          <a:p>
            <a:pPr indent="0" lvl="0" marL="0" rtl="0" algn="l">
              <a:spcBef>
                <a:spcPts val="0"/>
              </a:spcBef>
              <a:spcAft>
                <a:spcPts val="0"/>
              </a:spcAft>
              <a:buNone/>
            </a:pPr>
            <a:r>
              <a:rPr i="1" lang="en-US"/>
              <a:t>Senior Associate Dean</a:t>
            </a:r>
            <a:endParaRPr i="1"/>
          </a:p>
        </p:txBody>
      </p:sp>
      <p:sp>
        <p:nvSpPr>
          <p:cNvPr id="463" name="Google Shape;463;p75"/>
          <p:cNvSpPr txBox="1"/>
          <p:nvPr/>
        </p:nvSpPr>
        <p:spPr>
          <a:xfrm>
            <a:off x="5612800" y="4087125"/>
            <a:ext cx="24225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t>Katherine Izsak</a:t>
            </a:r>
            <a:endParaRPr b="1" sz="1800"/>
          </a:p>
          <a:p>
            <a:pPr indent="0" lvl="0" marL="0" rtl="0" algn="l">
              <a:spcBef>
                <a:spcPts val="0"/>
              </a:spcBef>
              <a:spcAft>
                <a:spcPts val="0"/>
              </a:spcAft>
              <a:buNone/>
            </a:pPr>
            <a:r>
              <a:rPr i="1" lang="en-US"/>
              <a:t>Associate Dean for Academic Affairs</a:t>
            </a:r>
            <a:endParaRPr i="1"/>
          </a:p>
        </p:txBody>
      </p:sp>
      <p:sp>
        <p:nvSpPr>
          <p:cNvPr id="464" name="Google Shape;464;p75"/>
          <p:cNvSpPr txBox="1"/>
          <p:nvPr/>
        </p:nvSpPr>
        <p:spPr>
          <a:xfrm>
            <a:off x="5612813" y="5969675"/>
            <a:ext cx="2422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t>Adriene Lim</a:t>
            </a:r>
            <a:endParaRPr b="1" sz="1800"/>
          </a:p>
          <a:p>
            <a:pPr indent="0" lvl="0" marL="0" rtl="0" algn="l">
              <a:spcBef>
                <a:spcPts val="0"/>
              </a:spcBef>
              <a:spcAft>
                <a:spcPts val="0"/>
              </a:spcAft>
              <a:buNone/>
            </a:pPr>
            <a:r>
              <a:rPr i="1" lang="en-US"/>
              <a:t>Dean of University Libraries</a:t>
            </a:r>
            <a:endParaRPr i="1"/>
          </a:p>
        </p:txBody>
      </p:sp>
      <p:sp>
        <p:nvSpPr>
          <p:cNvPr id="465" name="Google Shape;465;p75"/>
          <p:cNvSpPr txBox="1"/>
          <p:nvPr/>
        </p:nvSpPr>
        <p:spPr>
          <a:xfrm>
            <a:off x="9699313" y="2635975"/>
            <a:ext cx="2422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t>Mega Subramaniam</a:t>
            </a:r>
            <a:endParaRPr b="1" sz="1800"/>
          </a:p>
          <a:p>
            <a:pPr indent="0" lvl="0" marL="0" rtl="0" algn="l">
              <a:spcBef>
                <a:spcPts val="0"/>
              </a:spcBef>
              <a:spcAft>
                <a:spcPts val="0"/>
              </a:spcAft>
              <a:buNone/>
            </a:pPr>
            <a:r>
              <a:rPr i="1" lang="en-US"/>
              <a:t>Associate </a:t>
            </a:r>
            <a:r>
              <a:rPr i="1" lang="en-US"/>
              <a:t>Dean for Faculty</a:t>
            </a:r>
            <a:endParaRPr i="1"/>
          </a:p>
        </p:txBody>
      </p:sp>
      <p:pic>
        <p:nvPicPr>
          <p:cNvPr id="466" name="Google Shape;466;p75"/>
          <p:cNvPicPr preferRelativeResize="0"/>
          <p:nvPr>
            <p:ph idx="3" type="pic"/>
          </p:nvPr>
        </p:nvPicPr>
        <p:blipFill rotWithShape="1">
          <a:blip r:embed="rId9">
            <a:alphaModFix/>
          </a:blip>
          <a:srcRect b="19393" l="0" r="0" t="0"/>
          <a:stretch/>
        </p:blipFill>
        <p:spPr>
          <a:xfrm>
            <a:off x="8129250" y="5161875"/>
            <a:ext cx="1476200" cy="1484900"/>
          </a:xfrm>
          <a:prstGeom prst="rect">
            <a:avLst/>
          </a:prstGeom>
          <a:noFill/>
          <a:ln>
            <a:noFill/>
          </a:ln>
        </p:spPr>
      </p:pic>
      <p:sp>
        <p:nvSpPr>
          <p:cNvPr id="467" name="Google Shape;467;p75"/>
          <p:cNvSpPr txBox="1"/>
          <p:nvPr/>
        </p:nvSpPr>
        <p:spPr>
          <a:xfrm>
            <a:off x="9721938" y="4087125"/>
            <a:ext cx="24225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t>Melekte Truneh</a:t>
            </a:r>
            <a:endParaRPr b="1" sz="1800"/>
          </a:p>
          <a:p>
            <a:pPr indent="0" lvl="0" marL="0" rtl="0" algn="l">
              <a:spcBef>
                <a:spcPts val="0"/>
              </a:spcBef>
              <a:spcAft>
                <a:spcPts val="0"/>
              </a:spcAft>
              <a:buNone/>
            </a:pPr>
            <a:r>
              <a:rPr i="1" lang="en-US"/>
              <a:t>Assistant Dean, Finance and Administration</a:t>
            </a:r>
            <a:endParaRPr i="1"/>
          </a:p>
        </p:txBody>
      </p:sp>
      <p:sp>
        <p:nvSpPr>
          <p:cNvPr id="468" name="Google Shape;468;p75"/>
          <p:cNvSpPr txBox="1"/>
          <p:nvPr/>
        </p:nvSpPr>
        <p:spPr>
          <a:xfrm>
            <a:off x="9699363" y="5708450"/>
            <a:ext cx="24225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t>Susan Winter</a:t>
            </a:r>
            <a:endParaRPr b="1" sz="1800"/>
          </a:p>
          <a:p>
            <a:pPr indent="0" lvl="0" marL="0" rtl="0" algn="l">
              <a:spcBef>
                <a:spcPts val="0"/>
              </a:spcBef>
              <a:spcAft>
                <a:spcPts val="0"/>
              </a:spcAft>
              <a:buNone/>
            </a:pPr>
            <a:r>
              <a:rPr i="1" lang="en-US"/>
              <a:t>Associate Dean of Research</a:t>
            </a:r>
            <a:endParaRPr i="1"/>
          </a:p>
        </p:txBody>
      </p:sp>
      <p:sp>
        <p:nvSpPr>
          <p:cNvPr id="469" name="Google Shape;469;p75"/>
          <p:cNvSpPr txBox="1"/>
          <p:nvPr/>
        </p:nvSpPr>
        <p:spPr>
          <a:xfrm>
            <a:off x="288950" y="5161875"/>
            <a:ext cx="30786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t>Keith Marzullo</a:t>
            </a:r>
            <a:endParaRPr b="1" sz="2000"/>
          </a:p>
          <a:p>
            <a:pPr indent="0" lvl="0" marL="0" rtl="0" algn="l">
              <a:spcBef>
                <a:spcPts val="0"/>
              </a:spcBef>
              <a:spcAft>
                <a:spcPts val="0"/>
              </a:spcAft>
              <a:buNone/>
            </a:pPr>
            <a:r>
              <a:rPr i="1" lang="en-US" sz="1600"/>
              <a:t>Dean, College of Information Studies</a:t>
            </a:r>
            <a:endParaRPr i="1" sz="16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0C"/>
        </a:solidFill>
      </p:bgPr>
    </p:bg>
    <p:spTree>
      <p:nvGrpSpPr>
        <p:cNvPr id="473" name="Shape 473"/>
        <p:cNvGrpSpPr/>
        <p:nvPr/>
      </p:nvGrpSpPr>
      <p:grpSpPr>
        <a:xfrm>
          <a:off x="0" y="0"/>
          <a:ext cx="0" cy="0"/>
          <a:chOff x="0" y="0"/>
          <a:chExt cx="0" cy="0"/>
        </a:xfrm>
      </p:grpSpPr>
      <p:pic>
        <p:nvPicPr>
          <p:cNvPr descr="A picture containing young&#10;&#10;Description automatically generated" id="474" name="Google Shape;474;p76"/>
          <p:cNvPicPr preferRelativeResize="0"/>
          <p:nvPr>
            <p:ph idx="2" type="pic"/>
          </p:nvPr>
        </p:nvPicPr>
        <p:blipFill rotWithShape="1">
          <a:blip r:embed="rId3">
            <a:alphaModFix/>
          </a:blip>
          <a:srcRect b="0" l="14039" r="14039" t="0"/>
          <a:stretch/>
        </p:blipFill>
        <p:spPr>
          <a:xfrm>
            <a:off x="0" y="0"/>
            <a:ext cx="12192001" cy="6858001"/>
          </a:xfrm>
          <a:prstGeom prst="rect">
            <a:avLst/>
          </a:prstGeom>
          <a:noFill/>
          <a:ln>
            <a:noFill/>
          </a:ln>
        </p:spPr>
      </p:pic>
      <p:sp>
        <p:nvSpPr>
          <p:cNvPr id="475" name="Google Shape;475;p76"/>
          <p:cNvSpPr txBox="1"/>
          <p:nvPr/>
        </p:nvSpPr>
        <p:spPr>
          <a:xfrm>
            <a:off x="4623277" y="1491373"/>
            <a:ext cx="7016100" cy="16350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rgbClr val="FFC000"/>
              </a:buClr>
              <a:buSzPts val="6600"/>
              <a:buFont typeface="Arial"/>
              <a:buNone/>
            </a:pPr>
            <a:r>
              <a:rPr i="1" lang="en-US" sz="8500">
                <a:solidFill>
                  <a:srgbClr val="FFC000"/>
                </a:solidFill>
                <a:latin typeface="Georgia"/>
                <a:ea typeface="Georgia"/>
                <a:cs typeface="Georgia"/>
                <a:sym typeface="Georgia"/>
              </a:rPr>
              <a:t>Thank You</a:t>
            </a:r>
            <a:endParaRPr i="1" sz="3300">
              <a:latin typeface="Georgia"/>
              <a:ea typeface="Georgia"/>
              <a:cs typeface="Georgia"/>
              <a:sym typeface="Georgia"/>
            </a:endParaRPr>
          </a:p>
        </p:txBody>
      </p:sp>
      <p:sp>
        <p:nvSpPr>
          <p:cNvPr id="476" name="Google Shape;476;p76"/>
          <p:cNvSpPr txBox="1"/>
          <p:nvPr/>
        </p:nvSpPr>
        <p:spPr>
          <a:xfrm>
            <a:off x="1727200" y="6153116"/>
            <a:ext cx="29877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000" u="none" cap="none" strike="noStrike">
                <a:solidFill>
                  <a:schemeClr val="lt1"/>
                </a:solidFill>
                <a:latin typeface="Arial"/>
                <a:ea typeface="Arial"/>
                <a:cs typeface="Arial"/>
                <a:sym typeface="Arial"/>
              </a:rPr>
              <a:t>ischool.umd.edu</a:t>
            </a:r>
            <a:endParaRPr/>
          </a:p>
        </p:txBody>
      </p:sp>
      <p:cxnSp>
        <p:nvCxnSpPr>
          <p:cNvPr id="477" name="Google Shape;477;p76"/>
          <p:cNvCxnSpPr/>
          <p:nvPr/>
        </p:nvCxnSpPr>
        <p:spPr>
          <a:xfrm>
            <a:off x="3417455" y="6285463"/>
            <a:ext cx="8774400" cy="0"/>
          </a:xfrm>
          <a:prstGeom prst="straightConnector1">
            <a:avLst/>
          </a:prstGeom>
          <a:noFill/>
          <a:ln cap="flat" cmpd="sng" w="38100">
            <a:solidFill>
              <a:srgbClr val="FFC000"/>
            </a:solidFill>
            <a:prstDash val="solid"/>
            <a:miter lim="800000"/>
            <a:headEnd len="sm" w="sm" type="none"/>
            <a:tailEnd len="sm" w="sm" type="none"/>
          </a:ln>
        </p:spPr>
      </p:cxnSp>
      <p:cxnSp>
        <p:nvCxnSpPr>
          <p:cNvPr id="478" name="Google Shape;478;p76"/>
          <p:cNvCxnSpPr/>
          <p:nvPr/>
        </p:nvCxnSpPr>
        <p:spPr>
          <a:xfrm>
            <a:off x="0" y="6285463"/>
            <a:ext cx="1736400" cy="0"/>
          </a:xfrm>
          <a:prstGeom prst="straightConnector1">
            <a:avLst/>
          </a:prstGeom>
          <a:noFill/>
          <a:ln cap="flat" cmpd="sng" w="38100">
            <a:solidFill>
              <a:srgbClr val="FFC000"/>
            </a:solidFill>
            <a:prstDash val="solid"/>
            <a:miter lim="800000"/>
            <a:headEnd len="sm" w="sm" type="none"/>
            <a:tailEnd len="sm" w="sm" type="none"/>
          </a:ln>
        </p:spPr>
      </p:cxnSp>
      <p:pic>
        <p:nvPicPr>
          <p:cNvPr descr="Text&#10;&#10;Description automatically generated" id="479" name="Google Shape;479;p76"/>
          <p:cNvPicPr preferRelativeResize="0"/>
          <p:nvPr/>
        </p:nvPicPr>
        <p:blipFill rotWithShape="1">
          <a:blip r:embed="rId4">
            <a:alphaModFix/>
          </a:blip>
          <a:srcRect b="0" l="0" r="0" t="0"/>
          <a:stretch/>
        </p:blipFill>
        <p:spPr>
          <a:xfrm>
            <a:off x="534573" y="4813805"/>
            <a:ext cx="4570072" cy="12655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43"/>
          <p:cNvSpPr/>
          <p:nvPr/>
        </p:nvSpPr>
        <p:spPr>
          <a:xfrm>
            <a:off x="-25" y="75"/>
            <a:ext cx="3120900" cy="7002000"/>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03" name="Google Shape;103;p43"/>
          <p:cNvPicPr preferRelativeResize="0"/>
          <p:nvPr>
            <p:ph idx="2" type="pic"/>
          </p:nvPr>
        </p:nvPicPr>
        <p:blipFill rotWithShape="1">
          <a:blip r:embed="rId3">
            <a:alphaModFix amt="46000"/>
          </a:blip>
          <a:srcRect b="9" l="5712" r="66242" t="2789"/>
          <a:stretch/>
        </p:blipFill>
        <p:spPr>
          <a:xfrm>
            <a:off x="0" y="75"/>
            <a:ext cx="3120901" cy="7061101"/>
          </a:xfrm>
          <a:prstGeom prst="rect">
            <a:avLst/>
          </a:prstGeom>
          <a:noFill/>
          <a:ln>
            <a:noFill/>
          </a:ln>
        </p:spPr>
      </p:pic>
      <p:sp>
        <p:nvSpPr>
          <p:cNvPr id="104" name="Google Shape;104;p43"/>
          <p:cNvSpPr txBox="1"/>
          <p:nvPr/>
        </p:nvSpPr>
        <p:spPr>
          <a:xfrm>
            <a:off x="3209075" y="1315375"/>
            <a:ext cx="6370800" cy="1036500"/>
          </a:xfrm>
          <a:prstGeom prst="rect">
            <a:avLst/>
          </a:prstGeom>
          <a:noFill/>
          <a:ln>
            <a:noFill/>
          </a:ln>
        </p:spPr>
        <p:txBody>
          <a:bodyPr anchorCtr="0" anchor="ctr" bIns="45700" lIns="91425" spcFirstLastPara="1" rIns="91425" wrap="square" tIns="45700">
            <a:normAutofit/>
          </a:bodyPr>
          <a:lstStyle/>
          <a:p>
            <a:pPr indent="0" lvl="0" marL="0" marR="0" rtl="0" algn="just">
              <a:lnSpc>
                <a:spcPct val="100000"/>
              </a:lnSpc>
              <a:spcBef>
                <a:spcPts val="0"/>
              </a:spcBef>
              <a:spcAft>
                <a:spcPts val="0"/>
              </a:spcAft>
              <a:buClr>
                <a:srgbClr val="0C0C0C"/>
              </a:buClr>
              <a:buSzPts val="2800"/>
              <a:buFont typeface="Arial"/>
              <a:buNone/>
            </a:pPr>
            <a:r>
              <a:rPr b="1" lang="en-US" sz="4200">
                <a:solidFill>
                  <a:srgbClr val="0C0C0C"/>
                </a:solidFill>
                <a:latin typeface="Georgia"/>
                <a:ea typeface="Georgia"/>
                <a:cs typeface="Georgia"/>
                <a:sym typeface="Georgia"/>
              </a:rPr>
              <a:t>Four Strategic Pillars</a:t>
            </a:r>
            <a:endParaRPr b="1" sz="2800">
              <a:latin typeface="Georgia"/>
              <a:ea typeface="Georgia"/>
              <a:cs typeface="Georgia"/>
              <a:sym typeface="Georgia"/>
            </a:endParaRPr>
          </a:p>
        </p:txBody>
      </p:sp>
      <p:sp>
        <p:nvSpPr>
          <p:cNvPr id="105" name="Google Shape;105;p43"/>
          <p:cNvSpPr/>
          <p:nvPr/>
        </p:nvSpPr>
        <p:spPr>
          <a:xfrm>
            <a:off x="3979750" y="2794925"/>
            <a:ext cx="7725600" cy="906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1200"/>
              </a:spcAft>
              <a:buNone/>
            </a:pPr>
            <a:r>
              <a:rPr lang="en-US" sz="2400">
                <a:solidFill>
                  <a:srgbClr val="333333"/>
                </a:solidFill>
              </a:rPr>
              <a:t>Support information institutions and infrastructures </a:t>
            </a:r>
            <a:endParaRPr i="1" sz="2950">
              <a:solidFill>
                <a:srgbClr val="333333"/>
              </a:solidFill>
              <a:highlight>
                <a:srgbClr val="FFFFFF"/>
              </a:highlight>
            </a:endParaRPr>
          </a:p>
        </p:txBody>
      </p:sp>
      <p:cxnSp>
        <p:nvCxnSpPr>
          <p:cNvPr id="106" name="Google Shape;106;p43"/>
          <p:cNvCxnSpPr/>
          <p:nvPr/>
        </p:nvCxnSpPr>
        <p:spPr>
          <a:xfrm flipH="1" rot="10800000">
            <a:off x="3121025" y="2411325"/>
            <a:ext cx="5320200" cy="7500"/>
          </a:xfrm>
          <a:prstGeom prst="straightConnector1">
            <a:avLst/>
          </a:prstGeom>
          <a:noFill/>
          <a:ln cap="flat" cmpd="sng" w="38100">
            <a:solidFill>
              <a:srgbClr val="FFC000"/>
            </a:solidFill>
            <a:prstDash val="solid"/>
            <a:miter lim="800000"/>
            <a:headEnd len="sm" w="sm" type="none"/>
            <a:tailEnd len="sm" w="sm" type="none"/>
          </a:ln>
        </p:spPr>
      </p:cxnSp>
      <p:sp>
        <p:nvSpPr>
          <p:cNvPr id="107" name="Google Shape;107;p43"/>
          <p:cNvSpPr/>
          <p:nvPr/>
        </p:nvSpPr>
        <p:spPr>
          <a:xfrm>
            <a:off x="3979750" y="3760950"/>
            <a:ext cx="6180600" cy="546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1200"/>
              </a:spcAft>
              <a:buNone/>
            </a:pPr>
            <a:r>
              <a:rPr lang="en-US" sz="2400">
                <a:solidFill>
                  <a:srgbClr val="333333"/>
                </a:solidFill>
              </a:rPr>
              <a:t>Increase trustworthy information</a:t>
            </a:r>
            <a:r>
              <a:rPr lang="en-US" sz="2400">
                <a:solidFill>
                  <a:srgbClr val="333333"/>
                </a:solidFill>
              </a:rPr>
              <a:t> </a:t>
            </a:r>
            <a:endParaRPr i="1" sz="2950">
              <a:solidFill>
                <a:srgbClr val="333333"/>
              </a:solidFill>
              <a:highlight>
                <a:srgbClr val="FFFFFF"/>
              </a:highlight>
            </a:endParaRPr>
          </a:p>
        </p:txBody>
      </p:sp>
      <p:sp>
        <p:nvSpPr>
          <p:cNvPr id="108" name="Google Shape;108;p43"/>
          <p:cNvSpPr/>
          <p:nvPr/>
        </p:nvSpPr>
        <p:spPr>
          <a:xfrm>
            <a:off x="3979750" y="4667550"/>
            <a:ext cx="6180600" cy="546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1200"/>
              </a:spcAft>
              <a:buNone/>
            </a:pPr>
            <a:r>
              <a:rPr lang="en-US" sz="2400">
                <a:solidFill>
                  <a:srgbClr val="333333"/>
                </a:solidFill>
              </a:rPr>
              <a:t>Democratize discovery</a:t>
            </a:r>
            <a:endParaRPr i="1" sz="2950">
              <a:solidFill>
                <a:srgbClr val="333333"/>
              </a:solidFill>
              <a:highlight>
                <a:srgbClr val="FFFFFF"/>
              </a:highlight>
            </a:endParaRPr>
          </a:p>
        </p:txBody>
      </p:sp>
      <p:sp>
        <p:nvSpPr>
          <p:cNvPr id="109" name="Google Shape;109;p43"/>
          <p:cNvSpPr/>
          <p:nvPr/>
        </p:nvSpPr>
        <p:spPr>
          <a:xfrm>
            <a:off x="3979750" y="5574150"/>
            <a:ext cx="6180600" cy="546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1200"/>
              </a:spcAft>
              <a:buNone/>
            </a:pPr>
            <a:r>
              <a:rPr lang="en-US" sz="2400">
                <a:solidFill>
                  <a:srgbClr val="333333"/>
                </a:solidFill>
              </a:rPr>
              <a:t>Support data and tech for social good</a:t>
            </a:r>
            <a:endParaRPr i="1" sz="2950">
              <a:solidFill>
                <a:srgbClr val="333333"/>
              </a:solidFill>
              <a:highlight>
                <a:srgbClr val="FFFFFF"/>
              </a:highlight>
            </a:endParaRPr>
          </a:p>
        </p:txBody>
      </p:sp>
      <p:sp>
        <p:nvSpPr>
          <p:cNvPr id="110" name="Google Shape;110;p43"/>
          <p:cNvSpPr/>
          <p:nvPr/>
        </p:nvSpPr>
        <p:spPr>
          <a:xfrm>
            <a:off x="3411500" y="2925100"/>
            <a:ext cx="568250" cy="279877"/>
          </a:xfrm>
          <a:prstGeom prst="flowChartDecision">
            <a:avLst/>
          </a:prstGeom>
          <a:solidFill>
            <a:schemeClr val="accent4"/>
          </a:solidFill>
          <a:ln cap="flat" cmpd="sng" w="19050">
            <a:solidFill>
              <a:srgbClr val="EAB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3"/>
          <p:cNvSpPr/>
          <p:nvPr/>
        </p:nvSpPr>
        <p:spPr>
          <a:xfrm>
            <a:off x="3411500" y="3894462"/>
            <a:ext cx="568250" cy="279877"/>
          </a:xfrm>
          <a:prstGeom prst="flowChartDecision">
            <a:avLst/>
          </a:prstGeom>
          <a:solidFill>
            <a:schemeClr val="accent4"/>
          </a:solidFill>
          <a:ln cap="flat" cmpd="sng" w="19050">
            <a:solidFill>
              <a:srgbClr val="EAB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43"/>
          <p:cNvSpPr/>
          <p:nvPr/>
        </p:nvSpPr>
        <p:spPr>
          <a:xfrm>
            <a:off x="3411500" y="4772220"/>
            <a:ext cx="568250" cy="279877"/>
          </a:xfrm>
          <a:prstGeom prst="flowChartDecision">
            <a:avLst/>
          </a:prstGeom>
          <a:solidFill>
            <a:schemeClr val="accent4"/>
          </a:solidFill>
          <a:ln cap="flat" cmpd="sng" w="19050">
            <a:solidFill>
              <a:srgbClr val="EAB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43"/>
          <p:cNvSpPr/>
          <p:nvPr/>
        </p:nvSpPr>
        <p:spPr>
          <a:xfrm>
            <a:off x="3411500" y="5649973"/>
            <a:ext cx="568250" cy="279877"/>
          </a:xfrm>
          <a:prstGeom prst="flowChartDecision">
            <a:avLst/>
          </a:prstGeom>
          <a:solidFill>
            <a:schemeClr val="accent4"/>
          </a:solidFill>
          <a:ln cap="flat" cmpd="sng" w="19050">
            <a:solidFill>
              <a:srgbClr val="EAB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44"/>
          <p:cNvPicPr preferRelativeResize="0"/>
          <p:nvPr/>
        </p:nvPicPr>
        <p:blipFill>
          <a:blip r:embed="rId3">
            <a:alphaModFix/>
          </a:blip>
          <a:stretch>
            <a:fillRect/>
          </a:stretch>
        </p:blipFill>
        <p:spPr>
          <a:xfrm>
            <a:off x="5111563" y="4449100"/>
            <a:ext cx="1097380" cy="1097400"/>
          </a:xfrm>
          <a:prstGeom prst="rect">
            <a:avLst/>
          </a:prstGeom>
          <a:noFill/>
          <a:ln>
            <a:noFill/>
          </a:ln>
        </p:spPr>
      </p:pic>
      <p:pic>
        <p:nvPicPr>
          <p:cNvPr id="119" name="Google Shape;119;p44"/>
          <p:cNvPicPr preferRelativeResize="0"/>
          <p:nvPr/>
        </p:nvPicPr>
        <p:blipFill>
          <a:blip r:embed="rId4">
            <a:alphaModFix/>
          </a:blip>
          <a:stretch>
            <a:fillRect/>
          </a:stretch>
        </p:blipFill>
        <p:spPr>
          <a:xfrm>
            <a:off x="1794325" y="4235800"/>
            <a:ext cx="1310653" cy="1310700"/>
          </a:xfrm>
          <a:prstGeom prst="rect">
            <a:avLst/>
          </a:prstGeom>
          <a:noFill/>
          <a:ln>
            <a:noFill/>
          </a:ln>
        </p:spPr>
      </p:pic>
      <p:pic>
        <p:nvPicPr>
          <p:cNvPr id="120" name="Google Shape;120;p44"/>
          <p:cNvPicPr preferRelativeResize="0"/>
          <p:nvPr/>
        </p:nvPicPr>
        <p:blipFill>
          <a:blip r:embed="rId5">
            <a:alphaModFix/>
          </a:blip>
          <a:stretch>
            <a:fillRect/>
          </a:stretch>
        </p:blipFill>
        <p:spPr>
          <a:xfrm>
            <a:off x="6486161" y="2329738"/>
            <a:ext cx="1255224" cy="1255224"/>
          </a:xfrm>
          <a:prstGeom prst="rect">
            <a:avLst/>
          </a:prstGeom>
          <a:noFill/>
          <a:ln>
            <a:noFill/>
          </a:ln>
        </p:spPr>
      </p:pic>
      <p:pic>
        <p:nvPicPr>
          <p:cNvPr id="121" name="Google Shape;121;p44"/>
          <p:cNvPicPr preferRelativeResize="0"/>
          <p:nvPr/>
        </p:nvPicPr>
        <p:blipFill>
          <a:blip r:embed="rId6">
            <a:alphaModFix/>
          </a:blip>
          <a:stretch>
            <a:fillRect/>
          </a:stretch>
        </p:blipFill>
        <p:spPr>
          <a:xfrm>
            <a:off x="3826450" y="2371325"/>
            <a:ext cx="1172050" cy="1172050"/>
          </a:xfrm>
          <a:prstGeom prst="rect">
            <a:avLst/>
          </a:prstGeom>
          <a:noFill/>
          <a:ln>
            <a:noFill/>
          </a:ln>
        </p:spPr>
      </p:pic>
      <p:sp>
        <p:nvSpPr>
          <p:cNvPr id="122" name="Google Shape;122;p44"/>
          <p:cNvSpPr/>
          <p:nvPr/>
        </p:nvSpPr>
        <p:spPr>
          <a:xfrm>
            <a:off x="8568000" y="0"/>
            <a:ext cx="3624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3" name="Google Shape;123;p44"/>
          <p:cNvSpPr txBox="1"/>
          <p:nvPr/>
        </p:nvSpPr>
        <p:spPr>
          <a:xfrm>
            <a:off x="204300" y="621775"/>
            <a:ext cx="7034100" cy="1310700"/>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C0C0C"/>
              </a:buClr>
              <a:buSzPts val="2800"/>
              <a:buFont typeface="Arial"/>
              <a:buNone/>
            </a:pPr>
            <a:r>
              <a:rPr b="1" lang="en-US" sz="4200">
                <a:solidFill>
                  <a:srgbClr val="0C0C0C"/>
                </a:solidFill>
                <a:latin typeface="Georgia"/>
                <a:ea typeface="Georgia"/>
                <a:cs typeface="Georgia"/>
                <a:sym typeface="Georgia"/>
              </a:rPr>
              <a:t>About the UMD iSchool</a:t>
            </a:r>
            <a:endParaRPr b="1" sz="4200">
              <a:latin typeface="Georgia"/>
              <a:ea typeface="Georgia"/>
              <a:cs typeface="Georgia"/>
              <a:sym typeface="Georgia"/>
            </a:endParaRPr>
          </a:p>
        </p:txBody>
      </p:sp>
      <p:sp>
        <p:nvSpPr>
          <p:cNvPr id="124" name="Google Shape;124;p44"/>
          <p:cNvSpPr txBox="1"/>
          <p:nvPr/>
        </p:nvSpPr>
        <p:spPr>
          <a:xfrm>
            <a:off x="8895100" y="1518075"/>
            <a:ext cx="3365700" cy="321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200"/>
              </a:spcBef>
              <a:spcAft>
                <a:spcPts val="1200"/>
              </a:spcAft>
              <a:buClr>
                <a:schemeClr val="dk1"/>
              </a:buClr>
              <a:buSzPts val="1100"/>
              <a:buFont typeface="Arial"/>
              <a:buNone/>
            </a:pPr>
            <a:r>
              <a:rPr i="1" lang="en-US" sz="2900">
                <a:solidFill>
                  <a:schemeClr val="accent4"/>
                </a:solidFill>
              </a:rPr>
              <a:t>“We are focused on leveraging information and technology to improve lives of individuals and communities”</a:t>
            </a:r>
            <a:endParaRPr i="1" sz="2900">
              <a:solidFill>
                <a:schemeClr val="accent4"/>
              </a:solidFill>
            </a:endParaRPr>
          </a:p>
        </p:txBody>
      </p:sp>
      <p:cxnSp>
        <p:nvCxnSpPr>
          <p:cNvPr id="125" name="Google Shape;125;p44"/>
          <p:cNvCxnSpPr/>
          <p:nvPr/>
        </p:nvCxnSpPr>
        <p:spPr>
          <a:xfrm>
            <a:off x="0" y="1932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126" name="Google Shape;126;p44"/>
          <p:cNvSpPr/>
          <p:nvPr/>
        </p:nvSpPr>
        <p:spPr>
          <a:xfrm>
            <a:off x="5775400" y="3301150"/>
            <a:ext cx="2534100" cy="10974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b="1" lang="en-US" sz="3400">
                <a:solidFill>
                  <a:srgbClr val="333333"/>
                </a:solidFill>
              </a:rPr>
              <a:t>14</a:t>
            </a:r>
            <a:endParaRPr sz="2000">
              <a:solidFill>
                <a:srgbClr val="333333"/>
              </a:solidFill>
            </a:endParaRPr>
          </a:p>
          <a:p>
            <a:pPr indent="0" lvl="0" marL="0" rtl="0" algn="ctr">
              <a:lnSpc>
                <a:spcPct val="115000"/>
              </a:lnSpc>
              <a:spcBef>
                <a:spcPts val="0"/>
              </a:spcBef>
              <a:spcAft>
                <a:spcPts val="0"/>
              </a:spcAft>
              <a:buNone/>
            </a:pPr>
            <a:r>
              <a:rPr lang="en-US" sz="1600">
                <a:solidFill>
                  <a:srgbClr val="333333"/>
                </a:solidFill>
              </a:rPr>
              <a:t>Degree Programs &amp; Certifications</a:t>
            </a:r>
            <a:endParaRPr b="1" i="1" sz="1700">
              <a:solidFill>
                <a:schemeClr val="dk1"/>
              </a:solidFill>
            </a:endParaRPr>
          </a:p>
        </p:txBody>
      </p:sp>
      <p:sp>
        <p:nvSpPr>
          <p:cNvPr id="127" name="Google Shape;127;p44"/>
          <p:cNvSpPr/>
          <p:nvPr/>
        </p:nvSpPr>
        <p:spPr>
          <a:xfrm>
            <a:off x="2990925" y="3301150"/>
            <a:ext cx="2843100" cy="10974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b="1" lang="en-US" sz="3400">
                <a:solidFill>
                  <a:srgbClr val="333333"/>
                </a:solidFill>
              </a:rPr>
              <a:t>70</a:t>
            </a:r>
            <a:r>
              <a:rPr lang="en-US" sz="3400">
                <a:solidFill>
                  <a:srgbClr val="333333"/>
                </a:solidFill>
              </a:rPr>
              <a:t> </a:t>
            </a:r>
            <a:endParaRPr sz="3400">
              <a:solidFill>
                <a:srgbClr val="333333"/>
              </a:solidFill>
            </a:endParaRPr>
          </a:p>
          <a:p>
            <a:pPr indent="0" lvl="0" marL="0" rtl="0" algn="ctr">
              <a:lnSpc>
                <a:spcPct val="115000"/>
              </a:lnSpc>
              <a:spcBef>
                <a:spcPts val="0"/>
              </a:spcBef>
              <a:spcAft>
                <a:spcPts val="0"/>
              </a:spcAft>
              <a:buNone/>
            </a:pPr>
            <a:r>
              <a:rPr lang="en-US" sz="1600">
                <a:solidFill>
                  <a:srgbClr val="333333"/>
                </a:solidFill>
              </a:rPr>
              <a:t>Professional- and Tenured- track Faculty</a:t>
            </a:r>
            <a:endParaRPr b="1" i="1" sz="1700">
              <a:solidFill>
                <a:schemeClr val="dk1"/>
              </a:solidFill>
            </a:endParaRPr>
          </a:p>
        </p:txBody>
      </p:sp>
      <p:sp>
        <p:nvSpPr>
          <p:cNvPr id="128" name="Google Shape;128;p44"/>
          <p:cNvSpPr/>
          <p:nvPr/>
        </p:nvSpPr>
        <p:spPr>
          <a:xfrm>
            <a:off x="436150" y="3301150"/>
            <a:ext cx="2405100" cy="10974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b="1" lang="en-US" sz="3400">
                <a:solidFill>
                  <a:srgbClr val="333333"/>
                </a:solidFill>
              </a:rPr>
              <a:t>1,900</a:t>
            </a:r>
            <a:r>
              <a:rPr lang="en-US" sz="1600">
                <a:solidFill>
                  <a:srgbClr val="333333"/>
                </a:solidFill>
              </a:rPr>
              <a:t> </a:t>
            </a:r>
            <a:endParaRPr sz="1600">
              <a:solidFill>
                <a:srgbClr val="333333"/>
              </a:solidFill>
            </a:endParaRPr>
          </a:p>
          <a:p>
            <a:pPr indent="0" lvl="0" marL="0" rtl="0" algn="ctr">
              <a:lnSpc>
                <a:spcPct val="115000"/>
              </a:lnSpc>
              <a:spcBef>
                <a:spcPts val="0"/>
              </a:spcBef>
              <a:spcAft>
                <a:spcPts val="0"/>
              </a:spcAft>
              <a:buNone/>
            </a:pPr>
            <a:r>
              <a:rPr lang="en-US" sz="1600">
                <a:solidFill>
                  <a:srgbClr val="333333"/>
                </a:solidFill>
              </a:rPr>
              <a:t>Students across all programs</a:t>
            </a:r>
            <a:endParaRPr b="1" i="1" sz="1700">
              <a:solidFill>
                <a:schemeClr val="dk1"/>
              </a:solidFill>
            </a:endParaRPr>
          </a:p>
        </p:txBody>
      </p:sp>
      <p:sp>
        <p:nvSpPr>
          <p:cNvPr id="129" name="Google Shape;129;p44"/>
          <p:cNvSpPr/>
          <p:nvPr/>
        </p:nvSpPr>
        <p:spPr>
          <a:xfrm>
            <a:off x="1247100" y="5326775"/>
            <a:ext cx="2405100" cy="10974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b="1" lang="en-US" sz="3400">
                <a:solidFill>
                  <a:srgbClr val="333333"/>
                </a:solidFill>
              </a:rPr>
              <a:t>85+</a:t>
            </a:r>
            <a:endParaRPr sz="2000">
              <a:solidFill>
                <a:srgbClr val="333333"/>
              </a:solidFill>
            </a:endParaRPr>
          </a:p>
          <a:p>
            <a:pPr indent="0" lvl="0" marL="0" rtl="0" algn="ctr">
              <a:lnSpc>
                <a:spcPct val="115000"/>
              </a:lnSpc>
              <a:spcBef>
                <a:spcPts val="0"/>
              </a:spcBef>
              <a:spcAft>
                <a:spcPts val="0"/>
              </a:spcAft>
              <a:buNone/>
            </a:pPr>
            <a:r>
              <a:rPr lang="en-US" sz="1600">
                <a:solidFill>
                  <a:srgbClr val="333333"/>
                </a:solidFill>
              </a:rPr>
              <a:t>Active Research Projects</a:t>
            </a:r>
            <a:endParaRPr b="1" i="1" sz="1700">
              <a:solidFill>
                <a:schemeClr val="dk1"/>
              </a:solidFill>
            </a:endParaRPr>
          </a:p>
        </p:txBody>
      </p:sp>
      <p:sp>
        <p:nvSpPr>
          <p:cNvPr id="130" name="Google Shape;130;p44"/>
          <p:cNvSpPr/>
          <p:nvPr/>
        </p:nvSpPr>
        <p:spPr>
          <a:xfrm>
            <a:off x="4457700" y="5326775"/>
            <a:ext cx="2405100" cy="10974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b="1" lang="en-US" sz="3400">
                <a:solidFill>
                  <a:srgbClr val="333333"/>
                </a:solidFill>
              </a:rPr>
              <a:t>$10M</a:t>
            </a:r>
            <a:r>
              <a:rPr lang="en-US" sz="3400">
                <a:solidFill>
                  <a:srgbClr val="333333"/>
                </a:solidFill>
              </a:rPr>
              <a:t> </a:t>
            </a:r>
            <a:endParaRPr sz="3400">
              <a:solidFill>
                <a:srgbClr val="333333"/>
              </a:solidFill>
            </a:endParaRPr>
          </a:p>
          <a:p>
            <a:pPr indent="0" lvl="0" marL="0" rtl="0" algn="ctr">
              <a:lnSpc>
                <a:spcPct val="115000"/>
              </a:lnSpc>
              <a:spcBef>
                <a:spcPts val="0"/>
              </a:spcBef>
              <a:spcAft>
                <a:spcPts val="0"/>
              </a:spcAft>
              <a:buNone/>
            </a:pPr>
            <a:r>
              <a:rPr lang="en-US" sz="1600">
                <a:solidFill>
                  <a:srgbClr val="333333"/>
                </a:solidFill>
              </a:rPr>
              <a:t>In Research </a:t>
            </a:r>
            <a:endParaRPr sz="1600">
              <a:solidFill>
                <a:srgbClr val="333333"/>
              </a:solidFill>
            </a:endParaRPr>
          </a:p>
          <a:p>
            <a:pPr indent="0" lvl="0" marL="0" rtl="0" algn="ctr">
              <a:lnSpc>
                <a:spcPct val="115000"/>
              </a:lnSpc>
              <a:spcBef>
                <a:spcPts val="0"/>
              </a:spcBef>
              <a:spcAft>
                <a:spcPts val="0"/>
              </a:spcAft>
              <a:buNone/>
            </a:pPr>
            <a:r>
              <a:rPr lang="en-US" sz="1600">
                <a:solidFill>
                  <a:srgbClr val="333333"/>
                </a:solidFill>
              </a:rPr>
              <a:t>Expenditures</a:t>
            </a:r>
            <a:endParaRPr sz="1600">
              <a:solidFill>
                <a:srgbClr val="333333"/>
              </a:solidFill>
            </a:endParaRPr>
          </a:p>
        </p:txBody>
      </p:sp>
      <p:pic>
        <p:nvPicPr>
          <p:cNvPr id="131" name="Google Shape;131;p44"/>
          <p:cNvPicPr preferRelativeResize="0"/>
          <p:nvPr/>
        </p:nvPicPr>
        <p:blipFill>
          <a:blip r:embed="rId7">
            <a:alphaModFix/>
          </a:blip>
          <a:stretch>
            <a:fillRect/>
          </a:stretch>
        </p:blipFill>
        <p:spPr>
          <a:xfrm>
            <a:off x="1144675" y="2371325"/>
            <a:ext cx="988052" cy="9880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45"/>
          <p:cNvPicPr preferRelativeResize="0"/>
          <p:nvPr/>
        </p:nvPicPr>
        <p:blipFill>
          <a:blip r:embed="rId3">
            <a:alphaModFix/>
          </a:blip>
          <a:stretch>
            <a:fillRect/>
          </a:stretch>
        </p:blipFill>
        <p:spPr>
          <a:xfrm>
            <a:off x="70348" y="3371925"/>
            <a:ext cx="1118102" cy="1118102"/>
          </a:xfrm>
          <a:prstGeom prst="rect">
            <a:avLst/>
          </a:prstGeom>
          <a:noFill/>
          <a:ln>
            <a:noFill/>
          </a:ln>
        </p:spPr>
      </p:pic>
      <p:sp>
        <p:nvSpPr>
          <p:cNvPr id="137" name="Google Shape;137;p45"/>
          <p:cNvSpPr/>
          <p:nvPr/>
        </p:nvSpPr>
        <p:spPr>
          <a:xfrm>
            <a:off x="8826300" y="0"/>
            <a:ext cx="33657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8" name="Google Shape;138;p45"/>
          <p:cNvSpPr txBox="1"/>
          <p:nvPr/>
        </p:nvSpPr>
        <p:spPr>
          <a:xfrm>
            <a:off x="204301" y="1002775"/>
            <a:ext cx="6911400" cy="1310700"/>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C0C0C"/>
              </a:buClr>
              <a:buSzPts val="2800"/>
              <a:buFont typeface="Arial"/>
              <a:buNone/>
            </a:pPr>
            <a:r>
              <a:rPr b="1" lang="en-US" sz="4200">
                <a:solidFill>
                  <a:srgbClr val="0C0C0C"/>
                </a:solidFill>
                <a:latin typeface="Georgia"/>
                <a:ea typeface="Georgia"/>
                <a:cs typeface="Georgia"/>
                <a:sym typeface="Georgia"/>
              </a:rPr>
              <a:t>Growth at the </a:t>
            </a:r>
            <a:r>
              <a:rPr b="1" lang="en-US" sz="4200">
                <a:solidFill>
                  <a:srgbClr val="0C0C0C"/>
                </a:solidFill>
                <a:latin typeface="Georgia"/>
                <a:ea typeface="Georgia"/>
                <a:cs typeface="Georgia"/>
                <a:sym typeface="Georgia"/>
              </a:rPr>
              <a:t>iSchool</a:t>
            </a:r>
            <a:endParaRPr b="1" sz="4200">
              <a:latin typeface="Georgia"/>
              <a:ea typeface="Georgia"/>
              <a:cs typeface="Georgia"/>
              <a:sym typeface="Georgia"/>
            </a:endParaRPr>
          </a:p>
        </p:txBody>
      </p:sp>
      <p:cxnSp>
        <p:nvCxnSpPr>
          <p:cNvPr id="139" name="Google Shape;139;p45"/>
          <p:cNvCxnSpPr/>
          <p:nvPr/>
        </p:nvCxnSpPr>
        <p:spPr>
          <a:xfrm>
            <a:off x="0" y="2313479"/>
            <a:ext cx="4457700" cy="0"/>
          </a:xfrm>
          <a:prstGeom prst="straightConnector1">
            <a:avLst/>
          </a:prstGeom>
          <a:noFill/>
          <a:ln cap="flat" cmpd="sng" w="38100">
            <a:solidFill>
              <a:srgbClr val="FFC000"/>
            </a:solidFill>
            <a:prstDash val="solid"/>
            <a:miter lim="800000"/>
            <a:headEnd len="sm" w="sm" type="none"/>
            <a:tailEnd len="sm" w="sm" type="none"/>
          </a:ln>
        </p:spPr>
      </p:cxnSp>
      <p:sp>
        <p:nvSpPr>
          <p:cNvPr id="140" name="Google Shape;140;p45"/>
          <p:cNvSpPr/>
          <p:nvPr/>
        </p:nvSpPr>
        <p:spPr>
          <a:xfrm>
            <a:off x="1009475" y="3733325"/>
            <a:ext cx="7952700" cy="673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3000">
                <a:solidFill>
                  <a:srgbClr val="333333"/>
                </a:solidFill>
              </a:rPr>
              <a:t>BSIS </a:t>
            </a:r>
            <a:r>
              <a:rPr b="1" i="1" lang="en-US" sz="2200">
                <a:solidFill>
                  <a:srgbClr val="333333"/>
                </a:solidFill>
              </a:rPr>
              <a:t>5th largest </a:t>
            </a:r>
            <a:r>
              <a:rPr i="1" lang="en-US" sz="1800">
                <a:solidFill>
                  <a:srgbClr val="333333"/>
                </a:solidFill>
              </a:rPr>
              <a:t>undergraduate program at UMD in just 5 years</a:t>
            </a:r>
            <a:r>
              <a:rPr lang="en-US" sz="1600">
                <a:solidFill>
                  <a:srgbClr val="333333"/>
                </a:solidFill>
              </a:rPr>
              <a:t> </a:t>
            </a:r>
            <a:endParaRPr b="1" i="1" sz="1700">
              <a:solidFill>
                <a:schemeClr val="dk1"/>
              </a:solidFill>
            </a:endParaRPr>
          </a:p>
        </p:txBody>
      </p:sp>
      <p:sp>
        <p:nvSpPr>
          <p:cNvPr id="141" name="Google Shape;141;p45"/>
          <p:cNvSpPr/>
          <p:nvPr/>
        </p:nvSpPr>
        <p:spPr>
          <a:xfrm>
            <a:off x="1009475" y="2790725"/>
            <a:ext cx="7748400" cy="673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3000">
                <a:solidFill>
                  <a:srgbClr val="333333"/>
                </a:solidFill>
              </a:rPr>
              <a:t>300%</a:t>
            </a:r>
            <a:r>
              <a:rPr lang="en-US" sz="1600">
                <a:solidFill>
                  <a:srgbClr val="333333"/>
                </a:solidFill>
              </a:rPr>
              <a:t>  </a:t>
            </a:r>
            <a:r>
              <a:rPr b="1" i="1" lang="en-US" sz="2200">
                <a:solidFill>
                  <a:srgbClr val="333333"/>
                </a:solidFill>
              </a:rPr>
              <a:t>Increase</a:t>
            </a:r>
            <a:r>
              <a:rPr i="1" lang="en-US" sz="1800">
                <a:solidFill>
                  <a:srgbClr val="333333"/>
                </a:solidFill>
              </a:rPr>
              <a:t> in faculty, staff, and students in last 3 years</a:t>
            </a:r>
            <a:endParaRPr b="1" i="1" sz="1900">
              <a:solidFill>
                <a:schemeClr val="dk1"/>
              </a:solidFill>
            </a:endParaRPr>
          </a:p>
        </p:txBody>
      </p:sp>
      <p:sp>
        <p:nvSpPr>
          <p:cNvPr id="142" name="Google Shape;142;p45"/>
          <p:cNvSpPr/>
          <p:nvPr/>
        </p:nvSpPr>
        <p:spPr>
          <a:xfrm>
            <a:off x="1009475" y="4675925"/>
            <a:ext cx="7952700" cy="673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3000">
                <a:solidFill>
                  <a:srgbClr val="333333"/>
                </a:solidFill>
              </a:rPr>
              <a:t>4</a:t>
            </a:r>
            <a:r>
              <a:rPr b="1" lang="en-US" sz="3000">
                <a:solidFill>
                  <a:srgbClr val="333333"/>
                </a:solidFill>
              </a:rPr>
              <a:t> </a:t>
            </a:r>
            <a:r>
              <a:rPr b="1" i="1" lang="en-US" sz="2200">
                <a:solidFill>
                  <a:srgbClr val="333333"/>
                </a:solidFill>
              </a:rPr>
              <a:t>New</a:t>
            </a:r>
            <a:r>
              <a:rPr i="1" lang="en-US" sz="1800">
                <a:solidFill>
                  <a:srgbClr val="333333"/>
                </a:solidFill>
              </a:rPr>
              <a:t> undergraduate and Master’s degree programs as of 2021</a:t>
            </a:r>
            <a:endParaRPr b="1" i="1" sz="1700">
              <a:solidFill>
                <a:schemeClr val="dk1"/>
              </a:solidFill>
            </a:endParaRPr>
          </a:p>
        </p:txBody>
      </p:sp>
      <p:sp>
        <p:nvSpPr>
          <p:cNvPr id="143" name="Google Shape;143;p45"/>
          <p:cNvSpPr/>
          <p:nvPr/>
        </p:nvSpPr>
        <p:spPr>
          <a:xfrm>
            <a:off x="439200" y="2790725"/>
            <a:ext cx="380400" cy="487200"/>
          </a:xfrm>
          <a:prstGeom prst="up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5"/>
          <p:cNvSpPr/>
          <p:nvPr/>
        </p:nvSpPr>
        <p:spPr>
          <a:xfrm>
            <a:off x="361950" y="4675925"/>
            <a:ext cx="534900" cy="487200"/>
          </a:xfrm>
          <a:prstGeom prst="star5">
            <a:avLst>
              <a:gd fmla="val 19098" name="adj"/>
              <a:gd fmla="val 105146" name="hf"/>
              <a:gd fmla="val 110557" name="vf"/>
            </a:avLst>
          </a:prstGeom>
          <a:solidFill>
            <a:schemeClr val="accent4"/>
          </a:solidFill>
          <a:ln cap="flat" cmpd="sng" w="9525">
            <a:solidFill>
              <a:srgbClr val="EAB2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45"/>
          <p:cNvPicPr preferRelativeResize="0"/>
          <p:nvPr/>
        </p:nvPicPr>
        <p:blipFill rotWithShape="1">
          <a:blip r:embed="rId4">
            <a:alphaModFix/>
          </a:blip>
          <a:srcRect b="0" l="20118" r="24412" t="0"/>
          <a:stretch/>
        </p:blipFill>
        <p:spPr>
          <a:xfrm>
            <a:off x="8348213" y="571500"/>
            <a:ext cx="4752876" cy="5714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46"/>
          <p:cNvSpPr txBox="1"/>
          <p:nvPr/>
        </p:nvSpPr>
        <p:spPr>
          <a:xfrm>
            <a:off x="2389250" y="333600"/>
            <a:ext cx="7664100" cy="9903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C0C0C"/>
              </a:buClr>
              <a:buSzPts val="2800"/>
              <a:buFont typeface="Arial"/>
              <a:buNone/>
            </a:pPr>
            <a:r>
              <a:rPr b="1" lang="en-US" sz="3200">
                <a:solidFill>
                  <a:srgbClr val="0C0C0C"/>
                </a:solidFill>
                <a:latin typeface="Georgia"/>
                <a:ea typeface="Georgia"/>
                <a:cs typeface="Georgia"/>
                <a:sym typeface="Georgia"/>
              </a:rPr>
              <a:t>A History </a:t>
            </a:r>
            <a:r>
              <a:rPr b="1" lang="en-US" sz="3200">
                <a:solidFill>
                  <a:srgbClr val="0C0C0C"/>
                </a:solidFill>
                <a:latin typeface="Georgia"/>
                <a:ea typeface="Georgia"/>
                <a:cs typeface="Georgia"/>
                <a:sym typeface="Georgia"/>
              </a:rPr>
              <a:t>of Activism</a:t>
            </a:r>
            <a:endParaRPr b="1" sz="1800">
              <a:latin typeface="Georgia"/>
              <a:ea typeface="Georgia"/>
              <a:cs typeface="Georgia"/>
              <a:sym typeface="Georgia"/>
            </a:endParaRPr>
          </a:p>
        </p:txBody>
      </p:sp>
      <p:sp>
        <p:nvSpPr>
          <p:cNvPr id="151" name="Google Shape;151;p46"/>
          <p:cNvSpPr/>
          <p:nvPr/>
        </p:nvSpPr>
        <p:spPr>
          <a:xfrm>
            <a:off x="2246025" y="4888800"/>
            <a:ext cx="9695100" cy="1969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a:solidFill>
                  <a:srgbClr val="333333"/>
                </a:solidFill>
              </a:rPr>
              <a:t>At the College of Information Studies, we believe it is important to create dialogue to honor those that have been historically and systemically disenfranchised. So, we acknowledge the truth that is often buried: We are on the ancestral lands of the Piscataway People, who were among the first in the Western Hemisphere. We are on indigenous land that was stolen from the Piscataway People by European colonists. We pay respects to Piscataway elders and ancestors. Please take a moment to consider the many legacies of violence, displacement, migration, and settlement that bring us together here today.</a:t>
            </a:r>
            <a:endParaRPr>
              <a:solidFill>
                <a:srgbClr val="333333"/>
              </a:solidFill>
            </a:endParaRPr>
          </a:p>
          <a:p>
            <a:pPr indent="0" lvl="0" marL="0" rtl="0" algn="l">
              <a:lnSpc>
                <a:spcPct val="115000"/>
              </a:lnSpc>
              <a:spcBef>
                <a:spcPts val="1200"/>
              </a:spcBef>
              <a:spcAft>
                <a:spcPts val="0"/>
              </a:spcAft>
              <a:buSzPts val="1100"/>
              <a:buNone/>
            </a:pPr>
            <a:r>
              <a:rPr i="1" lang="en-US" sz="1300">
                <a:solidFill>
                  <a:srgbClr val="333333"/>
                </a:solidFill>
              </a:rPr>
              <a:t>The land acknowledgment we use was organized by Ghonva Ghauri from </a:t>
            </a:r>
            <a:r>
              <a:rPr i="1" lang="en-US" sz="1300">
                <a:solidFill>
                  <a:srgbClr val="E21833"/>
                </a:solidFill>
                <a:uFill>
                  <a:noFill/>
                </a:uFill>
                <a:hlinkClick r:id="rId3">
                  <a:extLst>
                    <a:ext uri="{A12FA001-AC4F-418D-AE19-62706E023703}">
                      <ahyp:hlinkClr val="tx"/>
                    </a:ext>
                  </a:extLst>
                </a:hlinkClick>
              </a:rPr>
              <a:t>MICA</a:t>
            </a:r>
            <a:r>
              <a:rPr i="1" lang="en-US" sz="1300">
                <a:solidFill>
                  <a:srgbClr val="333333"/>
                </a:solidFill>
              </a:rPr>
              <a:t> and approved by </a:t>
            </a:r>
            <a:r>
              <a:rPr i="1" lang="en-US" sz="1300">
                <a:solidFill>
                  <a:srgbClr val="E21833"/>
                </a:solidFill>
                <a:uFill>
                  <a:noFill/>
                </a:uFill>
                <a:hlinkClick r:id="rId4">
                  <a:extLst>
                    <a:ext uri="{A12FA001-AC4F-418D-AE19-62706E023703}">
                      <ahyp:hlinkClr val="tx"/>
                    </a:ext>
                  </a:extLst>
                </a:hlinkClick>
              </a:rPr>
              <a:t>Piscataway</a:t>
            </a:r>
            <a:r>
              <a:rPr i="1" lang="en-US" sz="1300">
                <a:solidFill>
                  <a:srgbClr val="333333"/>
                </a:solidFill>
              </a:rPr>
              <a:t> elders.</a:t>
            </a:r>
            <a:endParaRPr i="1" sz="1300">
              <a:solidFill>
                <a:srgbClr val="333333"/>
              </a:solidFill>
            </a:endParaRPr>
          </a:p>
          <a:p>
            <a:pPr indent="0" lvl="0" marL="0" marR="0" rtl="0" algn="l">
              <a:lnSpc>
                <a:spcPct val="150000"/>
              </a:lnSpc>
              <a:spcBef>
                <a:spcPts val="1200"/>
              </a:spcBef>
              <a:spcAft>
                <a:spcPts val="0"/>
              </a:spcAft>
              <a:buNone/>
            </a:pPr>
            <a:r>
              <a:t/>
            </a:r>
            <a:endParaRPr sz="1100">
              <a:solidFill>
                <a:schemeClr val="dk1"/>
              </a:solidFill>
            </a:endParaRPr>
          </a:p>
        </p:txBody>
      </p:sp>
      <p:sp>
        <p:nvSpPr>
          <p:cNvPr id="152" name="Google Shape;152;p46"/>
          <p:cNvSpPr txBox="1"/>
          <p:nvPr/>
        </p:nvSpPr>
        <p:spPr>
          <a:xfrm>
            <a:off x="2176000" y="4369725"/>
            <a:ext cx="4121400" cy="446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00">
                <a:solidFill>
                  <a:schemeClr val="dk1"/>
                </a:solidFill>
                <a:latin typeface="Georgia"/>
                <a:ea typeface="Georgia"/>
                <a:cs typeface="Georgia"/>
                <a:sym typeface="Georgia"/>
              </a:rPr>
              <a:t>Land Acknowledgement</a:t>
            </a:r>
            <a:endParaRPr sz="2700">
              <a:latin typeface="Georgia"/>
              <a:ea typeface="Georgia"/>
              <a:cs typeface="Georgia"/>
              <a:sym typeface="Georgia"/>
            </a:endParaRPr>
          </a:p>
        </p:txBody>
      </p:sp>
      <p:cxnSp>
        <p:nvCxnSpPr>
          <p:cNvPr id="153" name="Google Shape;153;p46"/>
          <p:cNvCxnSpPr/>
          <p:nvPr/>
        </p:nvCxnSpPr>
        <p:spPr>
          <a:xfrm>
            <a:off x="2024632" y="0"/>
            <a:ext cx="0" cy="1657500"/>
          </a:xfrm>
          <a:prstGeom prst="straightConnector1">
            <a:avLst/>
          </a:prstGeom>
          <a:noFill/>
          <a:ln cap="flat" cmpd="sng" w="38100">
            <a:solidFill>
              <a:srgbClr val="FFC000"/>
            </a:solidFill>
            <a:prstDash val="solid"/>
            <a:miter lim="800000"/>
            <a:headEnd len="sm" w="sm" type="none"/>
            <a:tailEnd len="sm" w="sm" type="none"/>
          </a:ln>
        </p:spPr>
      </p:cxnSp>
      <p:cxnSp>
        <p:nvCxnSpPr>
          <p:cNvPr id="154" name="Google Shape;154;p46"/>
          <p:cNvCxnSpPr/>
          <p:nvPr/>
        </p:nvCxnSpPr>
        <p:spPr>
          <a:xfrm>
            <a:off x="2024632" y="5200500"/>
            <a:ext cx="0" cy="1657500"/>
          </a:xfrm>
          <a:prstGeom prst="straightConnector1">
            <a:avLst/>
          </a:prstGeom>
          <a:noFill/>
          <a:ln cap="flat" cmpd="sng" w="38100">
            <a:solidFill>
              <a:srgbClr val="FFC000"/>
            </a:solidFill>
            <a:prstDash val="solid"/>
            <a:miter lim="800000"/>
            <a:headEnd len="sm" w="sm" type="none"/>
            <a:tailEnd len="sm" w="sm" type="none"/>
          </a:ln>
        </p:spPr>
      </p:cxnSp>
      <p:pic>
        <p:nvPicPr>
          <p:cNvPr descr="A picture containing young&#10;&#10;Description automatically generated" id="155" name="Google Shape;155;p46"/>
          <p:cNvPicPr preferRelativeResize="0"/>
          <p:nvPr>
            <p:ph idx="2" type="pic"/>
          </p:nvPr>
        </p:nvPicPr>
        <p:blipFill rotWithShape="1">
          <a:blip r:embed="rId5">
            <a:alphaModFix/>
          </a:blip>
          <a:srcRect b="0" l="37604" r="51361" t="0"/>
          <a:stretch/>
        </p:blipFill>
        <p:spPr>
          <a:xfrm>
            <a:off x="-72100" y="253488"/>
            <a:ext cx="1732101" cy="6351026"/>
          </a:xfrm>
          <a:prstGeom prst="rect">
            <a:avLst/>
          </a:prstGeom>
          <a:noFill/>
          <a:ln>
            <a:noFill/>
          </a:ln>
        </p:spPr>
      </p:pic>
      <p:sp>
        <p:nvSpPr>
          <p:cNvPr id="156" name="Google Shape;156;p46"/>
          <p:cNvSpPr/>
          <p:nvPr/>
        </p:nvSpPr>
        <p:spPr>
          <a:xfrm>
            <a:off x="2505525" y="1322350"/>
            <a:ext cx="9435600" cy="286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600">
                <a:solidFill>
                  <a:srgbClr val="333333"/>
                </a:solidFill>
              </a:rPr>
              <a:t>The </a:t>
            </a:r>
            <a:r>
              <a:rPr b="1" lang="en-US" sz="1800">
                <a:solidFill>
                  <a:srgbClr val="333333"/>
                </a:solidFill>
              </a:rPr>
              <a:t>UMD iSchool</a:t>
            </a:r>
            <a:r>
              <a:rPr lang="en-US" sz="1600">
                <a:solidFill>
                  <a:srgbClr val="333333"/>
                </a:solidFill>
              </a:rPr>
              <a:t> (formerly the UMD School of Library and Information Services) was founded in 1965 with a mission to </a:t>
            </a:r>
            <a:r>
              <a:rPr b="1" lang="en-US" sz="1600">
                <a:solidFill>
                  <a:srgbClr val="0C0C0C"/>
                </a:solidFill>
              </a:rPr>
              <a:t>transform the ways in which libraries functioned in communities</a:t>
            </a:r>
            <a:r>
              <a:rPr lang="en-US" sz="1600">
                <a:solidFill>
                  <a:srgbClr val="333333"/>
                </a:solidFill>
              </a:rPr>
              <a:t> – bringing information related to health, housing, education, police and emergency services, consumer affairs, employment, government, and more to underserved communities. In the 1960s, this was a radical and even opposed concept.</a:t>
            </a:r>
            <a:endParaRPr sz="1600">
              <a:solidFill>
                <a:srgbClr val="333333"/>
              </a:solidFill>
            </a:endParaRPr>
          </a:p>
          <a:p>
            <a:pPr indent="0" lvl="0" marL="0" rtl="0" algn="l">
              <a:lnSpc>
                <a:spcPct val="115000"/>
              </a:lnSpc>
              <a:spcBef>
                <a:spcPts val="1200"/>
              </a:spcBef>
              <a:spcAft>
                <a:spcPts val="0"/>
              </a:spcAft>
              <a:buSzPts val="1100"/>
              <a:buNone/>
            </a:pPr>
            <a:r>
              <a:rPr lang="en-US" sz="1600">
                <a:solidFill>
                  <a:srgbClr val="333333"/>
                </a:solidFill>
              </a:rPr>
              <a:t>The UMD iSchool is </a:t>
            </a:r>
            <a:r>
              <a:rPr b="1" lang="en-US" sz="1600">
                <a:solidFill>
                  <a:srgbClr val="333333"/>
                </a:solidFill>
              </a:rPr>
              <a:t>credited as having the first library and information science program with a core focus on identifying and addressing the social needs of communities</a:t>
            </a:r>
            <a:r>
              <a:rPr lang="en-US" sz="1600">
                <a:solidFill>
                  <a:srgbClr val="333333"/>
                </a:solidFill>
              </a:rPr>
              <a:t>. The college also has a legacy of championing diversity within its own community, actively recruiting students and faculty from underrepresented populations since its inception.</a:t>
            </a:r>
            <a:endParaRPr sz="1600">
              <a:solidFill>
                <a:srgbClr val="333333"/>
              </a:solidFill>
            </a:endParaRPr>
          </a:p>
          <a:p>
            <a:pPr indent="0" lvl="0" marL="0" rtl="0" algn="l">
              <a:lnSpc>
                <a:spcPct val="115000"/>
              </a:lnSpc>
              <a:spcBef>
                <a:spcPts val="1200"/>
              </a:spcBef>
              <a:spcAft>
                <a:spcPts val="0"/>
              </a:spcAft>
              <a:buSzPts val="1100"/>
              <a:buNone/>
            </a:pPr>
            <a:r>
              <a:t/>
            </a:r>
            <a:endParaRPr sz="1300">
              <a:solidFill>
                <a:srgbClr val="333333"/>
              </a:solidFill>
            </a:endParaRPr>
          </a:p>
          <a:p>
            <a:pPr indent="0" lvl="0" marL="0" marR="0" rtl="0" algn="l">
              <a:lnSpc>
                <a:spcPct val="150000"/>
              </a:lnSpc>
              <a:spcBef>
                <a:spcPts val="1200"/>
              </a:spcBef>
              <a:spcAft>
                <a:spcPts val="0"/>
              </a:spcAft>
              <a:buNone/>
            </a:pPr>
            <a:r>
              <a:t/>
            </a:r>
            <a:endParaRPr sz="11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47"/>
          <p:cNvPicPr preferRelativeResize="0"/>
          <p:nvPr/>
        </p:nvPicPr>
        <p:blipFill>
          <a:blip r:embed="rId3">
            <a:alphaModFix/>
          </a:blip>
          <a:stretch>
            <a:fillRect/>
          </a:stretch>
        </p:blipFill>
        <p:spPr>
          <a:xfrm>
            <a:off x="9382425" y="2356075"/>
            <a:ext cx="1490099" cy="1490079"/>
          </a:xfrm>
          <a:prstGeom prst="rect">
            <a:avLst/>
          </a:prstGeom>
          <a:noFill/>
          <a:ln>
            <a:noFill/>
          </a:ln>
        </p:spPr>
      </p:pic>
      <p:sp>
        <p:nvSpPr>
          <p:cNvPr id="162" name="Google Shape;162;p47"/>
          <p:cNvSpPr txBox="1"/>
          <p:nvPr/>
        </p:nvSpPr>
        <p:spPr>
          <a:xfrm>
            <a:off x="2983975" y="738788"/>
            <a:ext cx="9065400" cy="990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C0C0C"/>
              </a:buClr>
              <a:buSzPts val="2800"/>
              <a:buFont typeface="Arial"/>
              <a:buNone/>
            </a:pPr>
            <a:r>
              <a:rPr b="1" lang="en-US" sz="3200">
                <a:solidFill>
                  <a:srgbClr val="0C0C0C"/>
                </a:solidFill>
                <a:latin typeface="Georgia"/>
                <a:ea typeface="Georgia"/>
                <a:cs typeface="Georgia"/>
                <a:sym typeface="Georgia"/>
              </a:rPr>
              <a:t>Diversity in the iSchool Community Today</a:t>
            </a:r>
            <a:endParaRPr b="1" sz="1800">
              <a:latin typeface="Georgia"/>
              <a:ea typeface="Georgia"/>
              <a:cs typeface="Georgia"/>
              <a:sym typeface="Georgia"/>
            </a:endParaRPr>
          </a:p>
        </p:txBody>
      </p:sp>
      <p:cxnSp>
        <p:nvCxnSpPr>
          <p:cNvPr id="163" name="Google Shape;163;p47"/>
          <p:cNvCxnSpPr/>
          <p:nvPr/>
        </p:nvCxnSpPr>
        <p:spPr>
          <a:xfrm>
            <a:off x="2809107" y="-225825"/>
            <a:ext cx="0" cy="1657500"/>
          </a:xfrm>
          <a:prstGeom prst="straightConnector1">
            <a:avLst/>
          </a:prstGeom>
          <a:noFill/>
          <a:ln cap="flat" cmpd="sng" w="38100">
            <a:solidFill>
              <a:srgbClr val="FFC000"/>
            </a:solidFill>
            <a:prstDash val="solid"/>
            <a:miter lim="800000"/>
            <a:headEnd len="sm" w="sm" type="none"/>
            <a:tailEnd len="sm" w="sm" type="none"/>
          </a:ln>
        </p:spPr>
      </p:cxnSp>
      <p:cxnSp>
        <p:nvCxnSpPr>
          <p:cNvPr id="164" name="Google Shape;164;p47"/>
          <p:cNvCxnSpPr/>
          <p:nvPr/>
        </p:nvCxnSpPr>
        <p:spPr>
          <a:xfrm>
            <a:off x="2809107" y="5200500"/>
            <a:ext cx="0" cy="1657500"/>
          </a:xfrm>
          <a:prstGeom prst="straightConnector1">
            <a:avLst/>
          </a:prstGeom>
          <a:noFill/>
          <a:ln cap="flat" cmpd="sng" w="38100">
            <a:solidFill>
              <a:srgbClr val="FFC000"/>
            </a:solidFill>
            <a:prstDash val="solid"/>
            <a:miter lim="800000"/>
            <a:headEnd len="sm" w="sm" type="none"/>
            <a:tailEnd len="sm" w="sm" type="none"/>
          </a:ln>
        </p:spPr>
      </p:cxnSp>
      <p:pic>
        <p:nvPicPr>
          <p:cNvPr descr="A picture containing young&#10;&#10;Description automatically generated" id="165" name="Google Shape;165;p47"/>
          <p:cNvPicPr preferRelativeResize="0"/>
          <p:nvPr>
            <p:ph idx="2" type="pic"/>
          </p:nvPr>
        </p:nvPicPr>
        <p:blipFill rotWithShape="1">
          <a:blip r:embed="rId4">
            <a:alphaModFix/>
          </a:blip>
          <a:srcRect b="0" l="37604" r="51361" t="0"/>
          <a:stretch/>
        </p:blipFill>
        <p:spPr>
          <a:xfrm>
            <a:off x="-664300" y="457200"/>
            <a:ext cx="1600200" cy="5867400"/>
          </a:xfrm>
          <a:prstGeom prst="rect">
            <a:avLst/>
          </a:prstGeom>
          <a:noFill/>
          <a:ln>
            <a:noFill/>
          </a:ln>
        </p:spPr>
      </p:pic>
      <p:pic>
        <p:nvPicPr>
          <p:cNvPr descr="A statue in front of a building&#10;&#10;Description automatically generated" id="166" name="Google Shape;166;p47"/>
          <p:cNvPicPr preferRelativeResize="0"/>
          <p:nvPr>
            <p:ph idx="4" type="pic"/>
          </p:nvPr>
        </p:nvPicPr>
        <p:blipFill rotWithShape="1">
          <a:blip r:embed="rId5">
            <a:alphaModFix/>
          </a:blip>
          <a:srcRect b="0" l="52383" r="29002" t="0"/>
          <a:stretch/>
        </p:blipFill>
        <p:spPr>
          <a:xfrm>
            <a:off x="935900" y="457200"/>
            <a:ext cx="1638300" cy="5867400"/>
          </a:xfrm>
          <a:prstGeom prst="rect">
            <a:avLst/>
          </a:prstGeom>
          <a:noFill/>
          <a:ln>
            <a:noFill/>
          </a:ln>
        </p:spPr>
      </p:pic>
      <p:sp>
        <p:nvSpPr>
          <p:cNvPr id="167" name="Google Shape;167;p47"/>
          <p:cNvSpPr txBox="1"/>
          <p:nvPr/>
        </p:nvSpPr>
        <p:spPr>
          <a:xfrm>
            <a:off x="9445725" y="3949925"/>
            <a:ext cx="1363500" cy="523200"/>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rPr>
              <a:t>54</a:t>
            </a:r>
            <a:endParaRPr b="1" sz="600"/>
          </a:p>
        </p:txBody>
      </p:sp>
      <p:sp>
        <p:nvSpPr>
          <p:cNvPr id="168" name="Google Shape;168;p47"/>
          <p:cNvSpPr txBox="1"/>
          <p:nvPr/>
        </p:nvSpPr>
        <p:spPr>
          <a:xfrm>
            <a:off x="6941713" y="3949925"/>
            <a:ext cx="1363500" cy="523200"/>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rPr>
              <a:t>42</a:t>
            </a:r>
            <a:r>
              <a:rPr b="1" i="0" lang="en-US" sz="2800" u="none" cap="none" strike="noStrike">
                <a:solidFill>
                  <a:schemeClr val="dk1"/>
                </a:solidFill>
              </a:rPr>
              <a:t>%</a:t>
            </a:r>
            <a:endParaRPr b="1" sz="600"/>
          </a:p>
        </p:txBody>
      </p:sp>
      <p:sp>
        <p:nvSpPr>
          <p:cNvPr id="169" name="Google Shape;169;p47"/>
          <p:cNvSpPr txBox="1"/>
          <p:nvPr/>
        </p:nvSpPr>
        <p:spPr>
          <a:xfrm>
            <a:off x="6749118" y="4576900"/>
            <a:ext cx="1748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rPr>
              <a:t>Female </a:t>
            </a:r>
            <a:endParaRPr b="1" sz="1800">
              <a:solidFill>
                <a:schemeClr val="dk1"/>
              </a:solidFill>
            </a:endParaRPr>
          </a:p>
          <a:p>
            <a:pPr indent="0" lvl="0" marL="0" marR="0" rtl="0" algn="ctr">
              <a:spcBef>
                <a:spcPts val="0"/>
              </a:spcBef>
              <a:spcAft>
                <a:spcPts val="0"/>
              </a:spcAft>
              <a:buNone/>
            </a:pPr>
            <a:r>
              <a:rPr b="1" lang="en-US" sz="1800">
                <a:solidFill>
                  <a:schemeClr val="dk1"/>
                </a:solidFill>
              </a:rPr>
              <a:t>Student Body</a:t>
            </a:r>
            <a:endParaRPr sz="2200"/>
          </a:p>
        </p:txBody>
      </p:sp>
      <p:sp>
        <p:nvSpPr>
          <p:cNvPr id="170" name="Google Shape;170;p47"/>
          <p:cNvSpPr txBox="1"/>
          <p:nvPr/>
        </p:nvSpPr>
        <p:spPr>
          <a:xfrm>
            <a:off x="9313266" y="4576925"/>
            <a:ext cx="16284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rPr>
              <a:t>Countries </a:t>
            </a:r>
            <a:endParaRPr b="1" sz="1800">
              <a:solidFill>
                <a:schemeClr val="dk1"/>
              </a:solidFill>
            </a:endParaRPr>
          </a:p>
          <a:p>
            <a:pPr indent="0" lvl="0" marL="0" marR="0" rtl="0" algn="ctr">
              <a:spcBef>
                <a:spcPts val="0"/>
              </a:spcBef>
              <a:spcAft>
                <a:spcPts val="0"/>
              </a:spcAft>
              <a:buNone/>
            </a:pPr>
            <a:r>
              <a:rPr b="1" lang="en-US" sz="1800">
                <a:solidFill>
                  <a:schemeClr val="dk1"/>
                </a:solidFill>
              </a:rPr>
              <a:t>Represented</a:t>
            </a:r>
            <a:endParaRPr sz="2200"/>
          </a:p>
        </p:txBody>
      </p:sp>
      <p:pic>
        <p:nvPicPr>
          <p:cNvPr id="171" name="Google Shape;171;p47"/>
          <p:cNvPicPr preferRelativeResize="0"/>
          <p:nvPr/>
        </p:nvPicPr>
        <p:blipFill>
          <a:blip r:embed="rId6">
            <a:alphaModFix/>
          </a:blip>
          <a:stretch>
            <a:fillRect/>
          </a:stretch>
        </p:blipFill>
        <p:spPr>
          <a:xfrm>
            <a:off x="4319374" y="2441720"/>
            <a:ext cx="1600200" cy="1600230"/>
          </a:xfrm>
          <a:prstGeom prst="rect">
            <a:avLst/>
          </a:prstGeom>
          <a:noFill/>
          <a:ln>
            <a:noFill/>
          </a:ln>
        </p:spPr>
      </p:pic>
      <p:sp>
        <p:nvSpPr>
          <p:cNvPr id="172" name="Google Shape;172;p47"/>
          <p:cNvSpPr txBox="1"/>
          <p:nvPr/>
        </p:nvSpPr>
        <p:spPr>
          <a:xfrm>
            <a:off x="4437734" y="3949925"/>
            <a:ext cx="1363500" cy="523200"/>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rPr>
              <a:t>31</a:t>
            </a:r>
            <a:r>
              <a:rPr b="1" i="0" lang="en-US" sz="2800" u="none" cap="none" strike="noStrike">
                <a:solidFill>
                  <a:schemeClr val="dk1"/>
                </a:solidFill>
              </a:rPr>
              <a:t>%</a:t>
            </a:r>
            <a:endParaRPr b="1" sz="600"/>
          </a:p>
        </p:txBody>
      </p:sp>
      <p:sp>
        <p:nvSpPr>
          <p:cNvPr id="173" name="Google Shape;173;p47"/>
          <p:cNvSpPr txBox="1"/>
          <p:nvPr/>
        </p:nvSpPr>
        <p:spPr>
          <a:xfrm>
            <a:off x="3993812" y="4576925"/>
            <a:ext cx="21924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rPr>
              <a:t>Underrepresented Groups</a:t>
            </a:r>
            <a:endParaRPr sz="2200"/>
          </a:p>
        </p:txBody>
      </p:sp>
      <p:pic>
        <p:nvPicPr>
          <p:cNvPr id="174" name="Google Shape;174;p47"/>
          <p:cNvPicPr preferRelativeResize="0"/>
          <p:nvPr/>
        </p:nvPicPr>
        <p:blipFill>
          <a:blip r:embed="rId7">
            <a:alphaModFix/>
          </a:blip>
          <a:stretch>
            <a:fillRect/>
          </a:stretch>
        </p:blipFill>
        <p:spPr>
          <a:xfrm>
            <a:off x="6878427" y="2356062"/>
            <a:ext cx="1490099" cy="14900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48"/>
          <p:cNvSpPr txBox="1"/>
          <p:nvPr/>
        </p:nvSpPr>
        <p:spPr>
          <a:xfrm>
            <a:off x="1640450" y="253475"/>
            <a:ext cx="7664100" cy="9903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0C0C0C"/>
              </a:buClr>
              <a:buSzPts val="2800"/>
              <a:buFont typeface="Arial"/>
              <a:buNone/>
            </a:pPr>
            <a:r>
              <a:rPr b="1" lang="en-US" sz="3200">
                <a:solidFill>
                  <a:srgbClr val="0C0C0C"/>
                </a:solidFill>
                <a:latin typeface="Georgia"/>
                <a:ea typeface="Georgia"/>
                <a:cs typeface="Georgia"/>
                <a:sym typeface="Georgia"/>
              </a:rPr>
              <a:t>Continuing a Mission of Activism</a:t>
            </a:r>
            <a:endParaRPr b="1" sz="1800">
              <a:latin typeface="Georgia"/>
              <a:ea typeface="Georgia"/>
              <a:cs typeface="Georgia"/>
              <a:sym typeface="Georgia"/>
            </a:endParaRPr>
          </a:p>
        </p:txBody>
      </p:sp>
      <p:sp>
        <p:nvSpPr>
          <p:cNvPr id="180" name="Google Shape;180;p48"/>
          <p:cNvSpPr/>
          <p:nvPr/>
        </p:nvSpPr>
        <p:spPr>
          <a:xfrm>
            <a:off x="2245425" y="2358225"/>
            <a:ext cx="9364800" cy="4596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600">
                <a:solidFill>
                  <a:srgbClr val="333333"/>
                </a:solidFill>
              </a:rPr>
              <a:t>Our faculty, staff, and students are actively:</a:t>
            </a:r>
            <a:endParaRPr sz="1600">
              <a:solidFill>
                <a:srgbClr val="333333"/>
              </a:solidFill>
            </a:endParaRPr>
          </a:p>
          <a:p>
            <a:pPr indent="0" lvl="0" marL="457200" rtl="0" algn="l">
              <a:lnSpc>
                <a:spcPct val="115000"/>
              </a:lnSpc>
              <a:spcBef>
                <a:spcPts val="1200"/>
              </a:spcBef>
              <a:spcAft>
                <a:spcPts val="0"/>
              </a:spcAft>
              <a:buSzPts val="1100"/>
              <a:buNone/>
            </a:pPr>
            <a:r>
              <a:rPr lang="en-US" sz="1600">
                <a:solidFill>
                  <a:srgbClr val="333333"/>
                </a:solidFill>
              </a:rPr>
              <a:t>• </a:t>
            </a:r>
            <a:r>
              <a:rPr b="1" lang="en-US" sz="1600">
                <a:solidFill>
                  <a:srgbClr val="333333"/>
                </a:solidFill>
              </a:rPr>
              <a:t>Collaborating with the National Federation of the Blind</a:t>
            </a:r>
            <a:r>
              <a:rPr lang="en-US" sz="1600">
                <a:solidFill>
                  <a:srgbClr val="333333"/>
                </a:solidFill>
              </a:rPr>
              <a:t> to develop and enhance curriculum in areas of diversity and inclusion</a:t>
            </a:r>
            <a:endParaRPr sz="1600">
              <a:solidFill>
                <a:srgbClr val="333333"/>
              </a:solidFill>
            </a:endParaRPr>
          </a:p>
          <a:p>
            <a:pPr indent="0" lvl="0" marL="457200" rtl="0" algn="l">
              <a:lnSpc>
                <a:spcPct val="115000"/>
              </a:lnSpc>
              <a:spcBef>
                <a:spcPts val="1200"/>
              </a:spcBef>
              <a:spcAft>
                <a:spcPts val="0"/>
              </a:spcAft>
              <a:buSzPts val="1100"/>
              <a:buNone/>
            </a:pPr>
            <a:r>
              <a:rPr lang="en-US" sz="1600">
                <a:solidFill>
                  <a:srgbClr val="333333"/>
                </a:solidFill>
              </a:rPr>
              <a:t>• Organizing the annual Conference on Inclusion and Diversity in Library and Information Science </a:t>
            </a:r>
            <a:r>
              <a:rPr b="1" lang="en-US" sz="1600">
                <a:solidFill>
                  <a:srgbClr val="333333"/>
                </a:solidFill>
              </a:rPr>
              <a:t>(CIDLIS), the first and longest-running event of its kind</a:t>
            </a:r>
            <a:endParaRPr b="1" sz="1600">
              <a:solidFill>
                <a:srgbClr val="333333"/>
              </a:solidFill>
            </a:endParaRPr>
          </a:p>
          <a:p>
            <a:pPr indent="0" lvl="0" marL="457200" rtl="0" algn="l">
              <a:lnSpc>
                <a:spcPct val="115000"/>
              </a:lnSpc>
              <a:spcBef>
                <a:spcPts val="1200"/>
              </a:spcBef>
              <a:spcAft>
                <a:spcPts val="0"/>
              </a:spcAft>
              <a:buSzPts val="1100"/>
              <a:buNone/>
            </a:pPr>
            <a:r>
              <a:rPr lang="en-US" sz="1600">
                <a:solidFill>
                  <a:srgbClr val="333333"/>
                </a:solidFill>
              </a:rPr>
              <a:t>• Serving on diversity and inclusion focused boards and committees, such as the Executive Board of the </a:t>
            </a:r>
            <a:r>
              <a:rPr b="1" lang="en-US" sz="1600">
                <a:solidFill>
                  <a:srgbClr val="333333"/>
                </a:solidFill>
              </a:rPr>
              <a:t>Black Caucus of the American Library Association</a:t>
            </a:r>
            <a:r>
              <a:rPr lang="en-US" sz="1600">
                <a:solidFill>
                  <a:srgbClr val="333333"/>
                </a:solidFill>
              </a:rPr>
              <a:t> and the </a:t>
            </a:r>
            <a:r>
              <a:rPr b="1" lang="en-US" sz="1600">
                <a:solidFill>
                  <a:srgbClr val="333333"/>
                </a:solidFill>
              </a:rPr>
              <a:t>FAS COVID-19 Rapid Response Task Force - Societal Impacts Group</a:t>
            </a:r>
            <a:endParaRPr b="1" sz="1600">
              <a:solidFill>
                <a:srgbClr val="333333"/>
              </a:solidFill>
            </a:endParaRPr>
          </a:p>
          <a:p>
            <a:pPr indent="0" lvl="0" marL="457200" rtl="0" algn="l">
              <a:lnSpc>
                <a:spcPct val="115000"/>
              </a:lnSpc>
              <a:spcBef>
                <a:spcPts val="1200"/>
              </a:spcBef>
              <a:spcAft>
                <a:spcPts val="0"/>
              </a:spcAft>
              <a:buSzPts val="1100"/>
              <a:buNone/>
            </a:pPr>
            <a:r>
              <a:rPr lang="en-US" sz="1600">
                <a:solidFill>
                  <a:srgbClr val="333333"/>
                </a:solidFill>
              </a:rPr>
              <a:t>• The </a:t>
            </a:r>
            <a:r>
              <a:rPr b="1" lang="en-US" sz="1600">
                <a:solidFill>
                  <a:srgbClr val="333333"/>
                </a:solidFill>
              </a:rPr>
              <a:t>Anti-Racist Teaching Seminar (ARTS)</a:t>
            </a:r>
            <a:r>
              <a:rPr lang="en-US" sz="1600">
                <a:solidFill>
                  <a:srgbClr val="333333"/>
                </a:solidFill>
              </a:rPr>
              <a:t>, now in its second year, helps make our courses and teaching more inclusive, equitable, anti-racist and anti-oppressive by providing a learning community in which faculty and students revise curricula and develop inclusive teaching practices. </a:t>
            </a:r>
            <a:endParaRPr sz="1600">
              <a:solidFill>
                <a:srgbClr val="333333"/>
              </a:solidFill>
            </a:endParaRPr>
          </a:p>
          <a:p>
            <a:pPr indent="0" lvl="0" marL="457200" rtl="0" algn="l">
              <a:lnSpc>
                <a:spcPct val="115000"/>
              </a:lnSpc>
              <a:spcBef>
                <a:spcPts val="1200"/>
              </a:spcBef>
              <a:spcAft>
                <a:spcPts val="0"/>
              </a:spcAft>
              <a:buSzPts val="1100"/>
              <a:buNone/>
            </a:pPr>
            <a:r>
              <a:rPr lang="en-US" sz="1600">
                <a:solidFill>
                  <a:srgbClr val="333333"/>
                </a:solidFill>
              </a:rPr>
              <a:t>• Offering an </a:t>
            </a:r>
            <a:r>
              <a:rPr b="1" lang="en-US" sz="1600">
                <a:solidFill>
                  <a:srgbClr val="333333"/>
                </a:solidFill>
              </a:rPr>
              <a:t>MLIS specialization in diversity and inclusion</a:t>
            </a:r>
            <a:r>
              <a:rPr lang="en-US" sz="1600">
                <a:solidFill>
                  <a:srgbClr val="333333"/>
                </a:solidFill>
              </a:rPr>
              <a:t> (we were the first program to do so)</a:t>
            </a:r>
            <a:endParaRPr sz="1600">
              <a:solidFill>
                <a:srgbClr val="333333"/>
              </a:solidFill>
            </a:endParaRPr>
          </a:p>
          <a:p>
            <a:pPr indent="0" lvl="0" marL="0" rtl="0" algn="l">
              <a:lnSpc>
                <a:spcPct val="115000"/>
              </a:lnSpc>
              <a:spcBef>
                <a:spcPts val="1200"/>
              </a:spcBef>
              <a:spcAft>
                <a:spcPts val="0"/>
              </a:spcAft>
              <a:buSzPts val="1100"/>
              <a:buNone/>
            </a:pPr>
            <a:r>
              <a:t/>
            </a:r>
            <a:endParaRPr sz="1100">
              <a:solidFill>
                <a:srgbClr val="333333"/>
              </a:solidFill>
            </a:endParaRPr>
          </a:p>
          <a:p>
            <a:pPr indent="0" lvl="0" marL="0" marR="0" rtl="0" algn="l">
              <a:lnSpc>
                <a:spcPct val="150000"/>
              </a:lnSpc>
              <a:spcBef>
                <a:spcPts val="1200"/>
              </a:spcBef>
              <a:spcAft>
                <a:spcPts val="0"/>
              </a:spcAft>
              <a:buNone/>
            </a:pPr>
            <a:r>
              <a:t/>
            </a:r>
            <a:endParaRPr sz="900">
              <a:solidFill>
                <a:schemeClr val="dk1"/>
              </a:solidFill>
            </a:endParaRPr>
          </a:p>
        </p:txBody>
      </p:sp>
      <p:cxnSp>
        <p:nvCxnSpPr>
          <p:cNvPr id="181" name="Google Shape;181;p48"/>
          <p:cNvCxnSpPr/>
          <p:nvPr/>
        </p:nvCxnSpPr>
        <p:spPr>
          <a:xfrm flipH="1" rot="10800000">
            <a:off x="1434182" y="1249225"/>
            <a:ext cx="6586800" cy="21300"/>
          </a:xfrm>
          <a:prstGeom prst="straightConnector1">
            <a:avLst/>
          </a:prstGeom>
          <a:noFill/>
          <a:ln cap="flat" cmpd="sng" w="38100">
            <a:solidFill>
              <a:srgbClr val="FFC000"/>
            </a:solidFill>
            <a:prstDash val="solid"/>
            <a:miter lim="800000"/>
            <a:headEnd len="sm" w="sm" type="none"/>
            <a:tailEnd len="sm" w="sm" type="none"/>
          </a:ln>
        </p:spPr>
      </p:cxnSp>
      <p:pic>
        <p:nvPicPr>
          <p:cNvPr descr="A picture containing young&#10;&#10;Description automatically generated" id="182" name="Google Shape;182;p48"/>
          <p:cNvPicPr preferRelativeResize="0"/>
          <p:nvPr>
            <p:ph idx="2" type="pic"/>
          </p:nvPr>
        </p:nvPicPr>
        <p:blipFill rotWithShape="1">
          <a:blip r:embed="rId3">
            <a:alphaModFix/>
          </a:blip>
          <a:srcRect b="0" l="37604" r="51361" t="0"/>
          <a:stretch/>
        </p:blipFill>
        <p:spPr>
          <a:xfrm>
            <a:off x="-297925" y="253475"/>
            <a:ext cx="1732101" cy="6351026"/>
          </a:xfrm>
          <a:prstGeom prst="rect">
            <a:avLst/>
          </a:prstGeom>
          <a:noFill/>
          <a:ln>
            <a:noFill/>
          </a:ln>
        </p:spPr>
      </p:pic>
      <p:sp>
        <p:nvSpPr>
          <p:cNvPr id="183" name="Google Shape;183;p48"/>
          <p:cNvSpPr txBox="1"/>
          <p:nvPr/>
        </p:nvSpPr>
        <p:spPr>
          <a:xfrm>
            <a:off x="1640450" y="1391075"/>
            <a:ext cx="102075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b="1" i="1" lang="en-US" sz="2000">
                <a:solidFill>
                  <a:srgbClr val="333333"/>
                </a:solidFill>
              </a:rPr>
              <a:t>Diversity and inclusion continues to be central to the mission of the UMD iSchool today</a:t>
            </a:r>
            <a:endParaRPr i="1" sz="18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